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  <p:sldMasterId id="2147483742" r:id="rId2"/>
    <p:sldMasterId id="2147483730" r:id="rId3"/>
  </p:sldMasterIdLst>
  <p:notesMasterIdLst>
    <p:notesMasterId r:id="rId20"/>
  </p:notesMasterIdLst>
  <p:sldIdLst>
    <p:sldId id="552" r:id="rId4"/>
    <p:sldId id="256" r:id="rId5"/>
    <p:sldId id="556" r:id="rId6"/>
    <p:sldId id="553" r:id="rId7"/>
    <p:sldId id="566" r:id="rId8"/>
    <p:sldId id="567" r:id="rId9"/>
    <p:sldId id="603" r:id="rId10"/>
    <p:sldId id="602" r:id="rId11"/>
    <p:sldId id="606" r:id="rId12"/>
    <p:sldId id="555" r:id="rId13"/>
    <p:sldId id="601" r:id="rId14"/>
    <p:sldId id="604" r:id="rId15"/>
    <p:sldId id="607" r:id="rId16"/>
    <p:sldId id="608" r:id="rId17"/>
    <p:sldId id="605" r:id="rId18"/>
    <p:sldId id="60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BE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B01D7-AABC-4209-B194-5FF5C2AFE02E}" v="8" dt="2024-04-23T22:17:19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018ED947-1B20-490D-BF3C-BDD5EDB54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199B584E-BE32-4573-BB20-BF469C84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B584E-BE32-4573-BB20-BF469C84E1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9E4F-6CB4-DC4D-9034-BFF342F4F2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266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DC1DE-4162-F641-AD84-E9B4A624F7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266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155991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7B29-5C6C-E640-ADD1-A30C84C7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755" y="469557"/>
            <a:ext cx="8662088" cy="1322173"/>
          </a:xfrm>
        </p:spPr>
        <p:txBody>
          <a:bodyPr anchor="t" anchorCtr="0">
            <a:normAutofit/>
          </a:bodyPr>
          <a:lstStyle>
            <a:lvl1pPr algn="l">
              <a:defRPr sz="5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89E45-6426-7B4E-BFD7-BDC5CE90F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2755" y="2866767"/>
            <a:ext cx="8662087" cy="23292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92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493E-B6D9-0745-A8FF-F21CAF45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5EF4-4895-7547-8F46-B41C3A065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12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175D-E51C-E64F-81A6-150B1CF6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56" y="593124"/>
            <a:ext cx="8134693" cy="1248033"/>
          </a:xfrm>
        </p:spPr>
        <p:txBody>
          <a:bodyPr anchor="t" anchorCtr="0">
            <a:norm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E07B5-8E69-EE4E-A192-C8715DD6F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2756" y="3336325"/>
            <a:ext cx="8134694" cy="27533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59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644A-BA54-8041-A60A-00759BF0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B96B-2606-B447-9A13-E39E19760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841" y="3138616"/>
            <a:ext cx="8066903" cy="3354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89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F865-DDBA-8A41-BE4B-0489DE51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972" y="365125"/>
            <a:ext cx="820441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8DE92-0B40-444C-8513-2B312F355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222" y="2855060"/>
            <a:ext cx="81801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C0D61-4DD9-A545-A5FD-8B94E59B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5222" y="3678972"/>
            <a:ext cx="8180165" cy="2813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8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AADC-67C0-444F-A24B-590AE424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43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620-97B1-384A-B595-20F79CF6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4" y="457200"/>
            <a:ext cx="8327983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16DA-129A-8C4F-9541-8C3C109F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965622"/>
            <a:ext cx="6172200" cy="28954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52EA9-6253-7843-B09C-8A6692538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2627" y="3818238"/>
            <a:ext cx="1979398" cy="2050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90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99ED-5EFF-A841-9815-70D63AA2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114" y="457200"/>
            <a:ext cx="8130273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C71C2-D59B-584F-8315-3F9D3B6A6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8054" y="2730843"/>
            <a:ext cx="6227333" cy="3130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E79A-DA41-7F46-92AE-5DFB4D073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5114" y="3744096"/>
            <a:ext cx="1546911" cy="21248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14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ECFD-25DC-BB47-8DB9-CE0F8795E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70" y="1122363"/>
            <a:ext cx="9823622" cy="2387600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402E9-55F2-F649-85C3-DDF4AACFF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0" y="3602038"/>
            <a:ext cx="98236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18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2484-73E1-0246-93BB-E139DADF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72B7-E9B5-9D4E-8DA1-6240E490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825625"/>
            <a:ext cx="96454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4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1496-0CD4-224D-8ABB-B1E0DE5E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86E1-0C04-5849-8557-B6349B66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24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FC52-A8BD-A144-9D9E-C4B5B7ED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892"/>
            <a:ext cx="9757891" cy="2255109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B8127-9B04-D747-A4AC-84B05615D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9757891" cy="2660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55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91E2-C6D4-5F4D-B639-5559D22E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7E9E-E874-2146-8F14-40992761C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1DD5D-1BBC-BD40-93A9-CCA6D1BD7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44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8490-39B5-094D-B688-0353530A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2EB5-4486-CE47-A9A4-903BF177B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464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22F31-FD52-0049-AAD2-4ED0A742A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4648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350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9EAC-7D7D-B646-BE53-673A4B8B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138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94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D7EA-0946-264A-9E4F-63C3D835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6790-2EED-4741-A950-F31F0318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3B729-DD31-7344-88FB-C3542485C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2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09E5-F09F-C04B-AC52-32B310ED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AAB2FD-BD63-E94F-A53A-0CE6D5EBA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E4DFC-E781-3B40-9DF6-04CE91075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7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3264-49E2-9B43-99F7-C88A28DCF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04" y="540774"/>
            <a:ext cx="9193162" cy="910339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AE30-397C-F549-A5BC-FF519BAF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104" y="1630018"/>
            <a:ext cx="9193162" cy="445963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2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CB65-A121-1146-AF57-69F9B29A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A6C9-FA24-874D-9226-BEB0142E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18" y="1825625"/>
            <a:ext cx="46334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1AC12-7042-8542-AF56-0F370F5E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3892" y="1848005"/>
            <a:ext cx="46334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8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D908-6A55-514B-883B-AF174C1D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7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1ACE9-AFEA-9349-9AB8-48C9AEEE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73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810E5-D9F3-7946-9B08-07EC351AF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673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957D5-C66E-CC4B-85FC-FB63D0763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0085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B0EB4-9E7B-9049-90AA-39B3FF095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0085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7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EB04-5450-E341-9007-B5DEE5165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794" y="580768"/>
            <a:ext cx="9645445" cy="982417"/>
          </a:xfrm>
        </p:spPr>
        <p:txBody>
          <a:bodyPr anchor="t" anchorCtr="0"/>
          <a:lstStyle/>
          <a:p>
            <a:r>
              <a:rPr lang="en-US"/>
              <a:t>Title of Section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6064D-A060-454C-91C1-ADCA01FCB1BC}"/>
              </a:ext>
            </a:extLst>
          </p:cNvPr>
          <p:cNvSpPr/>
          <p:nvPr userDrawn="1"/>
        </p:nvSpPr>
        <p:spPr>
          <a:xfrm>
            <a:off x="363794" y="1878495"/>
            <a:ext cx="96454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1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6599-CA80-B546-BDBC-3D3640AE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668-4B83-D94B-80C6-72202997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6589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F0C0A-6EA7-D74A-A3CF-8E45D23E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86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71C3-DEA5-A24A-A7B3-16E4A86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9D0B1-459C-344C-B4E1-D14AE8B4D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74739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1ED07-ADC0-B84B-8EA0-2F48CB23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A896D84-759F-5842-9813-836F8FFC0D2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67" y="0"/>
            <a:ext cx="1218326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5048C-FC7C-5246-BDCE-84A7FDEB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365125"/>
            <a:ext cx="9645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6E47E-F685-B243-94AE-F3268C42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46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DC6530D2-F90D-2044-A7C4-BF11F685F0C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67" y="0"/>
            <a:ext cx="1218326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BA4F4-FC1D-E245-820C-821DAE76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896" y="365125"/>
            <a:ext cx="80669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CF31-4ED6-9E40-BEE4-284C7F6A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0" y="3160643"/>
            <a:ext cx="7477539" cy="301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5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09D5C-78D1-144F-A7C6-BF14DC3E15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4367" y="0"/>
            <a:ext cx="12183266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7D9F2-691D-7743-AFDA-579C5A06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FD801-100A-CF41-814A-7F36F6856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83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100F-16A7-44EE-9702-C1F72E942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063" y="3363403"/>
            <a:ext cx="9570795" cy="32282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US" sz="3600" b="1" i="1" dirty="0">
                <a:solidFill>
                  <a:srgbClr val="448BE0"/>
                </a:solidFill>
                <a:effectLst/>
                <a:latin typeface="+mn-lt"/>
                <a:ea typeface="Calibri" panose="020F0502020204030204" pitchFamily="34" charset="0"/>
              </a:rPr>
              <a:t>"Financial Horizons: Maximizing Resources“</a:t>
            </a:r>
            <a:br>
              <a:rPr lang="en-US" sz="3600" b="1" i="1" dirty="0">
                <a:solidFill>
                  <a:srgbClr val="448BE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3600" b="1" i="1" dirty="0">
                <a:solidFill>
                  <a:srgbClr val="448BE0"/>
                </a:solidFill>
                <a:effectLst/>
                <a:latin typeface="+mn-lt"/>
                <a:ea typeface="Calibri" panose="020F0502020204030204" pitchFamily="34" charset="0"/>
              </a:rPr>
              <a:t>All Funds Budgeting</a:t>
            </a:r>
            <a:br>
              <a:rPr lang="en-US" sz="4000" dirty="0">
                <a:solidFill>
                  <a:srgbClr val="448BE0"/>
                </a:solidFill>
                <a:latin typeface="+mn-lt"/>
              </a:rPr>
            </a:br>
            <a:br>
              <a:rPr lang="en-US" sz="4000" dirty="0">
                <a:solidFill>
                  <a:srgbClr val="448BE0"/>
                </a:solidFill>
                <a:latin typeface="+mn-lt"/>
              </a:rPr>
            </a:br>
            <a:r>
              <a:rPr lang="en-US" sz="2200" dirty="0">
                <a:solidFill>
                  <a:srgbClr val="448BE0"/>
                </a:solidFill>
                <a:latin typeface="+mn-lt"/>
              </a:rPr>
              <a:t>Dr. Lillian Wanjagi</a:t>
            </a:r>
            <a:br>
              <a:rPr lang="en-US" sz="2200" dirty="0">
                <a:solidFill>
                  <a:srgbClr val="448BE0"/>
                </a:solidFill>
                <a:latin typeface="+mn-lt"/>
              </a:rPr>
            </a:br>
            <a:r>
              <a:rPr lang="en-US" sz="2200" dirty="0">
                <a:solidFill>
                  <a:srgbClr val="448BE0"/>
                </a:solidFill>
                <a:latin typeface="+mn-lt"/>
              </a:rPr>
              <a:t>Vice Chancellor for Business &amp; Finance</a:t>
            </a:r>
            <a:br>
              <a:rPr lang="en-US" sz="4000" dirty="0">
                <a:solidFill>
                  <a:srgbClr val="448BE0"/>
                </a:solidFill>
                <a:latin typeface="+mn-lt"/>
              </a:rPr>
            </a:br>
            <a:r>
              <a:rPr lang="en-US" sz="1200" i="1" dirty="0">
                <a:solidFill>
                  <a:srgbClr val="448BE0"/>
                </a:solidFill>
                <a:latin typeface="+mn-lt"/>
              </a:rPr>
              <a:t>Sandra G Williams</a:t>
            </a:r>
            <a:br>
              <a:rPr lang="en-US" sz="1200" i="1" dirty="0">
                <a:solidFill>
                  <a:srgbClr val="448BE0"/>
                </a:solidFill>
                <a:latin typeface="+mn-lt"/>
              </a:rPr>
            </a:br>
            <a:r>
              <a:rPr lang="en-US" sz="1200" i="1" dirty="0">
                <a:solidFill>
                  <a:srgbClr val="448BE0"/>
                </a:solidFill>
                <a:latin typeface="+mn-lt"/>
              </a:rPr>
              <a:t>Associate Vice Chancellor for Budgets &amp; Financial Planning</a:t>
            </a:r>
          </a:p>
        </p:txBody>
      </p:sp>
    </p:spTree>
    <p:extLst>
      <p:ext uri="{BB962C8B-B14F-4D97-AF65-F5344CB8AC3E}">
        <p14:creationId xmlns:p14="http://schemas.microsoft.com/office/powerpoint/2010/main" val="311828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F17A-FA07-4CEB-AC39-BB86302C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FY2024-25 Allocation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3A374-0141-4485-91E4-11D4D824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3" y="1583029"/>
            <a:ext cx="964544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FY2024-25 Performance-Weighted Enrollment Funding - $3,968,640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2023 Enrollment Change = $2,695,822 (Recurring)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FY2022 Performance Funding = $1,272,818 (Non-recurring)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of Risk Management = $2,500,000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Sexual Assault Nurse Examiners (SANE) = $450,000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(remaining balances from initial authorization)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FSU Innovation &amp; Entrepreneurship HUB = $500,000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(remaining balances from initial authorization)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 Collaborative Grants – TBD (new cycle July 1, 2024).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1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A6DBB-017A-4A0E-8C65-BBFD9C5D95F5}"/>
              </a:ext>
            </a:extLst>
          </p:cNvPr>
          <p:cNvSpPr txBox="1"/>
          <p:nvPr/>
        </p:nvSpPr>
        <p:spPr>
          <a:xfrm>
            <a:off x="684796" y="439947"/>
            <a:ext cx="8881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BUDGET UPDATE = $353.7M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A9F83-E553-0F83-0F4D-B2A06598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12" y="1322262"/>
            <a:ext cx="7997916" cy="47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A6DBB-017A-4A0E-8C65-BBFD9C5D95F5}"/>
              </a:ext>
            </a:extLst>
          </p:cNvPr>
          <p:cNvSpPr txBox="1"/>
          <p:nvPr/>
        </p:nvSpPr>
        <p:spPr>
          <a:xfrm>
            <a:off x="684796" y="439947"/>
            <a:ext cx="8881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2024-25 BUDGET UPDATE = $356.9M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C8809-32B4-91C0-7363-9CDAE66E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57" y="1326094"/>
            <a:ext cx="7563906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A6DBB-017A-4A0E-8C65-BBFD9C5D95F5}"/>
              </a:ext>
            </a:extLst>
          </p:cNvPr>
          <p:cNvSpPr txBox="1"/>
          <p:nvPr/>
        </p:nvSpPr>
        <p:spPr>
          <a:xfrm>
            <a:off x="684796" y="439947"/>
            <a:ext cx="8881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 Comparison FY2024 vs FY2025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B1B68-7817-754F-0B30-64FD7B97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8" y="1276054"/>
            <a:ext cx="9187807" cy="51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EA6DBB-017A-4A0E-8C65-BBFD9C5D95F5}"/>
              </a:ext>
            </a:extLst>
          </p:cNvPr>
          <p:cNvSpPr txBox="1"/>
          <p:nvPr/>
        </p:nvSpPr>
        <p:spPr>
          <a:xfrm>
            <a:off x="684796" y="439947"/>
            <a:ext cx="8881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 Comparison FY2024 vs FY2025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DB2F2-6F68-B215-01C6-6AB2717D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3" y="1093671"/>
            <a:ext cx="9121029" cy="53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F17A-FA07-4CEB-AC39-BB86302C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3A374-0141-4485-91E4-11D4D824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3" y="1583029"/>
            <a:ext cx="9645445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 recommends BOT approval of the All-Funds Budget for the 2024-25 fiscal year.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All-Funds Budget  is due to UNC System on May 1, 2024.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 System will be present at the next Board of Governors for approval on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22-23,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4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6902-4D53-93A0-875F-39AEC8B3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64385-3DA3-C6CE-F85B-B760853D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09" y="1911952"/>
            <a:ext cx="6772219" cy="45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E677041-94A8-4F57-AD97-E87F7C8E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4" y="540774"/>
            <a:ext cx="9193162" cy="1715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400" b="1" i="1" dirty="0">
                <a:solidFill>
                  <a:srgbClr val="448BE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"Financial Horizons“</a:t>
            </a:r>
            <a:br>
              <a:rPr lang="en-US" sz="4400" b="1" i="1" dirty="0">
                <a:solidFill>
                  <a:srgbClr val="448BE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i="1" dirty="0">
                <a:solidFill>
                  <a:srgbClr val="448BE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Maximizing Resources?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FA4528-7D21-49F6-932F-251E15A4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50" y="2450506"/>
            <a:ext cx="9465417" cy="195698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Maximizing resources is broadly defined as </a:t>
            </a:r>
            <a:r>
              <a:rPr lang="en-US" sz="2400" kern="100" dirty="0">
                <a:solidFill>
                  <a:srgbClr val="040C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or optimizing resources for a program or initiative</a:t>
            </a:r>
            <a:r>
              <a:rPr lang="en-US" sz="2400" kern="1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Blending Funding – Blended funds (pooled funds) involve combining funds from several sources into a single pool from which allocations and disbursements are made.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E677041-94A8-4F57-AD97-E87F7C8E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4" y="540774"/>
            <a:ext cx="9193162" cy="5861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All-Funds Budget?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FA4528-7D21-49F6-932F-251E15A4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76" y="1412873"/>
            <a:ext cx="9465417" cy="51495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initiative by the UNC System to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best practices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budgeting across the System by requiring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transparency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fund types that have historically not been part of the Board of Governor’s annual review.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Forward‐looking plan of all expected revenues and expenses.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Generally cash‐based and includes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inter‐departmental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transactional activity.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focus on unrestricted fund sources and related uses.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Accommodates strategic planning and provides transparency in allocation decisions.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7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496D-1DCD-499C-ACD8-EF39E160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US" sz="4800" b="1" i="1" dirty="0">
                <a:solidFill>
                  <a:srgbClr val="0F48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 All-Funds Budget?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DDF98B-2477-47D2-AC80-C0A72D364313}"/>
              </a:ext>
            </a:extLst>
          </p:cNvPr>
          <p:cNvSpPr txBox="1">
            <a:spLocks/>
          </p:cNvSpPr>
          <p:nvPr/>
        </p:nvSpPr>
        <p:spPr>
          <a:xfrm>
            <a:off x="539931" y="1451113"/>
            <a:ext cx="8339026" cy="3332922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0F4876"/>
              </a:buClr>
              <a:buSzPct val="87000"/>
            </a:pPr>
            <a:r>
              <a:rPr lang="en-US" sz="2400" dirty="0">
                <a:solidFill>
                  <a:srgbClr val="3640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align resources with strategic priorities</a:t>
            </a:r>
          </a:p>
          <a:p>
            <a:pPr>
              <a:spcAft>
                <a:spcPts val="1200"/>
              </a:spcAft>
              <a:buClr>
                <a:srgbClr val="0F4876"/>
              </a:buClr>
              <a:buSzPct val="87000"/>
            </a:pPr>
            <a:r>
              <a:rPr lang="en-US" sz="2400" dirty="0">
                <a:solidFill>
                  <a:srgbClr val="3640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stewardship and financial sustainability</a:t>
            </a:r>
          </a:p>
          <a:p>
            <a:pPr>
              <a:spcAft>
                <a:spcPts val="1200"/>
              </a:spcAft>
              <a:buClr>
                <a:srgbClr val="0F4876"/>
              </a:buClr>
              <a:buSzPct val="87000"/>
            </a:pPr>
            <a:r>
              <a:rPr lang="en-US" sz="2400" dirty="0">
                <a:solidFill>
                  <a:srgbClr val="3640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understand the impact of discrete decisions on the broader financial picture</a:t>
            </a:r>
          </a:p>
          <a:p>
            <a:pPr>
              <a:spcAft>
                <a:spcPts val="1200"/>
              </a:spcAft>
              <a:buClr>
                <a:srgbClr val="0F4876"/>
              </a:buClr>
              <a:buSzPct val="87000"/>
            </a:pPr>
            <a:r>
              <a:rPr lang="en-US" sz="2400" dirty="0">
                <a:solidFill>
                  <a:srgbClr val="3640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transparency and campus engagement</a:t>
            </a:r>
          </a:p>
          <a:p>
            <a:pPr>
              <a:spcAft>
                <a:spcPts val="1200"/>
              </a:spcAft>
              <a:buClr>
                <a:srgbClr val="0F4876"/>
              </a:buClr>
              <a:buSzPct val="87000"/>
            </a:pPr>
            <a:r>
              <a:rPr lang="en-US" sz="2400" dirty="0">
                <a:solidFill>
                  <a:srgbClr val="3640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the fiduciary responsibility of the Boards of Trustees</a:t>
            </a:r>
          </a:p>
          <a:p>
            <a:endParaRPr lang="en-US" dirty="0">
              <a:solidFill>
                <a:srgbClr val="BC1F51"/>
              </a:solidFill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D7E38F-4877-4C45-840A-A1541098AA9A}"/>
              </a:ext>
            </a:extLst>
          </p:cNvPr>
          <p:cNvSpPr txBox="1">
            <a:spLocks/>
          </p:cNvSpPr>
          <p:nvPr/>
        </p:nvSpPr>
        <p:spPr>
          <a:xfrm>
            <a:off x="580104" y="5279843"/>
            <a:ext cx="9531305" cy="1037383"/>
          </a:xfrm>
          <a:prstGeom prst="rect">
            <a:avLst/>
          </a:prstGeom>
          <a:solidFill>
            <a:srgbClr val="448BE0"/>
          </a:solidFill>
        </p:spPr>
        <p:txBody>
          <a:bodyPr vert="horz" lIns="91440" tIns="45720" rIns="91440" bIns="45720" rtlCol="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400"/>
              </a:spcAft>
              <a:buClr>
                <a:srgbClr val="364044"/>
              </a:buClr>
              <a:buSzPct val="83000"/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 116-1(b) – “…In the fulfillment of this mission, the university shall seek an efficient use of available resources to ensure the highest quality in its service to the citizens of the State.”</a:t>
            </a:r>
          </a:p>
        </p:txBody>
      </p:sp>
    </p:spTree>
    <p:extLst>
      <p:ext uri="{BB962C8B-B14F-4D97-AF65-F5344CB8AC3E}">
        <p14:creationId xmlns:p14="http://schemas.microsoft.com/office/powerpoint/2010/main" val="156457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496D-1DCD-499C-ACD8-EF39E160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Not an Accounting Exercise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DDF98B-2477-47D2-AC80-C0A72D364313}"/>
              </a:ext>
            </a:extLst>
          </p:cNvPr>
          <p:cNvSpPr txBox="1">
            <a:spLocks/>
          </p:cNvSpPr>
          <p:nvPr/>
        </p:nvSpPr>
        <p:spPr>
          <a:xfrm>
            <a:off x="539930" y="1451112"/>
            <a:ext cx="9665953" cy="5191561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AFB is intended to: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 planning and the strategic resource allocation decisions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institutions think about the big picture (avoid not being able to “see the forest for the trees”)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identify disconnects within the institutions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conversation and understanding of the institution’s financial position, its approach to resource allocation, and the tradeoffs it faces</a:t>
            </a:r>
          </a:p>
          <a:p>
            <a:endParaRPr lang="en-US" dirty="0">
              <a:solidFill>
                <a:srgbClr val="BC1F5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838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496D-1DCD-499C-ACD8-EF39E160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AFB Components – Standard Units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DDF98B-2477-47D2-AC80-C0A72D364313}"/>
              </a:ext>
            </a:extLst>
          </p:cNvPr>
          <p:cNvSpPr txBox="1">
            <a:spLocks/>
          </p:cNvSpPr>
          <p:nvPr/>
        </p:nvSpPr>
        <p:spPr>
          <a:xfrm>
            <a:off x="258098" y="1221167"/>
            <a:ext cx="9595148" cy="484541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F48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institution is required to budget for a standard set of organizational units. </a:t>
            </a:r>
          </a:p>
          <a:p>
            <a:pPr marL="0" indent="0">
              <a:buNone/>
            </a:pPr>
            <a:endParaRPr lang="en-US" dirty="0">
              <a:solidFill>
                <a:srgbClr val="0F4876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F4876"/>
                </a:solidFill>
              </a:rPr>
              <a:t> </a:t>
            </a:r>
          </a:p>
          <a:p>
            <a:endParaRPr lang="en-US" dirty="0">
              <a:solidFill>
                <a:srgbClr val="BC1F51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CDC31-822C-0E07-46E5-748C3F09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6" y="1917348"/>
            <a:ext cx="7823409" cy="44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2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677-9FFB-45CD-9DF8-57DB7E871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27" y="146534"/>
            <a:ext cx="8925551" cy="679933"/>
          </a:xfrm>
        </p:spPr>
        <p:txBody>
          <a:bodyPr>
            <a:noAutofit/>
          </a:bodyPr>
          <a:lstStyle/>
          <a:p>
            <a:pPr algn="ctr"/>
            <a:r>
              <a:rPr lang="en-US" sz="3200" b="1"/>
              <a:t>Summary – All Funds Budget </a:t>
            </a:r>
            <a:r>
              <a:rPr lang="en-US" sz="2400" b="1"/>
              <a:t>(FY 2024)</a:t>
            </a:r>
            <a:endParaRPr lang="en-US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FE9FC-804D-F46E-2537-FE1BD8FFA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7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677-9FFB-45CD-9DF8-57DB7E871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27" y="146534"/>
            <a:ext cx="8925551" cy="67993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– All Funds Budget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(FY 2025)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79877-FD5D-AA96-8D2F-6D89A8A0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" y="0"/>
            <a:ext cx="12139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5FC7FA-C95D-73C9-84DF-7F46D66E2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83F3495-3E98-304B-8CC5-5F79044CB8CF}" vid="{ED8F69DC-38EC-8B44-9739-161BD3398A15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83F3495-3E98-304B-8CC5-5F79044CB8CF}" vid="{716C598A-DA0E-814E-B168-78D554566DE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83F3495-3E98-304B-8CC5-5F79044CB8CF}" vid="{68BB9B33-54CB-C640-864B-8DBC707080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FSU_Slide_Template_v1c (1)</Template>
  <TotalTime>369</TotalTime>
  <Words>525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 "Financial Horizons: Maximizing Resources“ All Funds Budgeting  Dr. Lillian Wanjagi Vice Chancellor for Business &amp; Finance Sandra G Williams Associate Vice Chancellor for Budgets &amp; Financial Planning</vt:lpstr>
      <vt:lpstr> "Financial Horizons“  Maximizing Resources? </vt:lpstr>
      <vt:lpstr>What is the All-Funds Budget? </vt:lpstr>
      <vt:lpstr>Why Develop an All-Funds Budget?</vt:lpstr>
      <vt:lpstr>This is Not an Accounting Exercise</vt:lpstr>
      <vt:lpstr>AFB Components – Standard Units</vt:lpstr>
      <vt:lpstr>Summary – All Funds Budget (FY 2024)</vt:lpstr>
      <vt:lpstr>Summary – All Funds Budget (FY 2025)</vt:lpstr>
      <vt:lpstr>PowerPoint Presentation</vt:lpstr>
      <vt:lpstr>New FY2024-25 Allocation</vt:lpstr>
      <vt:lpstr>PowerPoint Presentation</vt:lpstr>
      <vt:lpstr>PowerPoint Presentation</vt:lpstr>
      <vt:lpstr>PowerPoint Presentation</vt:lpstr>
      <vt:lpstr>PowerPoint Presentation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Watkins, Minda</dc:creator>
  <cp:lastModifiedBy>Robinson, Terrance</cp:lastModifiedBy>
  <cp:revision>5</cp:revision>
  <cp:lastPrinted>2024-01-10T15:40:57Z</cp:lastPrinted>
  <dcterms:created xsi:type="dcterms:W3CDTF">2021-05-05T22:03:11Z</dcterms:created>
  <dcterms:modified xsi:type="dcterms:W3CDTF">2024-04-25T13:50:36Z</dcterms:modified>
</cp:coreProperties>
</file>