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0" r:id="rId3"/>
    <p:sldId id="259" r:id="rId4"/>
    <p:sldId id="258" r:id="rId5"/>
    <p:sldId id="261" r:id="rId6"/>
    <p:sldId id="260" r:id="rId7"/>
    <p:sldId id="262" r:id="rId8"/>
    <p:sldId id="263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1" r:id="rId17"/>
    <p:sldId id="264" r:id="rId18"/>
    <p:sldId id="272" r:id="rId19"/>
    <p:sldId id="285" r:id="rId20"/>
    <p:sldId id="286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877FA-45D4-4537-B01D-EAA4F9FAF23C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CC45-FF05-40EB-B77B-FC5A12BEEC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5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356A4-79E1-40CF-83EA-68F8B8F814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45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77590-680D-4486-9FE3-AFD0C5A71D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6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CF78-0D4B-4270-82AB-1CEBECCF01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5B1BAD-7449-4340-9669-268F766EBE51}"/>
              </a:ext>
            </a:extLst>
          </p:cNvPr>
          <p:cNvCxnSpPr/>
          <p:nvPr userDrawn="1"/>
        </p:nvCxnSpPr>
        <p:spPr>
          <a:xfrm>
            <a:off x="609600" y="1295400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4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8BCF7-AF06-4730-9A2A-A90B1214A3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3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AFFAE-D756-483C-BAEE-45320BB9B2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03BED3-2CA6-4A29-BB39-CAB54891DA2B}"/>
              </a:ext>
            </a:extLst>
          </p:cNvPr>
          <p:cNvCxnSpPr/>
          <p:nvPr userDrawn="1"/>
        </p:nvCxnSpPr>
        <p:spPr>
          <a:xfrm>
            <a:off x="609600" y="1295400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2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458D1-610F-4B73-B434-A8F688D9B9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9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1B43-C1CC-4C86-A318-930FE9044E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7F49C0-057D-4732-9017-97838C1003FB}"/>
              </a:ext>
            </a:extLst>
          </p:cNvPr>
          <p:cNvCxnSpPr/>
          <p:nvPr userDrawn="1"/>
        </p:nvCxnSpPr>
        <p:spPr>
          <a:xfrm>
            <a:off x="609600" y="1295400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90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DE218-91D2-425B-977D-9AD09D0E33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5F930B-C033-4920-B190-4B551EB73E7F}"/>
              </a:ext>
            </a:extLst>
          </p:cNvPr>
          <p:cNvCxnSpPr/>
          <p:nvPr userDrawn="1"/>
        </p:nvCxnSpPr>
        <p:spPr>
          <a:xfrm>
            <a:off x="609600" y="1295400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23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1E1A-57B5-4624-95DF-93C284B0B5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AE8986-4999-47FB-8C67-5A20EA480D57}"/>
              </a:ext>
            </a:extLst>
          </p:cNvPr>
          <p:cNvCxnSpPr/>
          <p:nvPr userDrawn="1"/>
        </p:nvCxnSpPr>
        <p:spPr>
          <a:xfrm>
            <a:off x="609600" y="1295400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07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73127-8365-4952-88B1-25124F5409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2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1B499-AEC2-43AF-9BB4-9F48F5D472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3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E58E6-6287-477D-B423-57EC7463A3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79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6EBBC5-6620-466D-8B81-7A3EE3DA93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BE9AF21-4B43-4861-B5DE-939E56EFDD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879"/>
          <a:stretch/>
        </p:blipFill>
        <p:spPr>
          <a:xfrm>
            <a:off x="9979147" y="5918449"/>
            <a:ext cx="1623573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pblog.uncfsu.edu/fsu_news/files/2011/06/FSU-Logo-New-Approved-300x1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035" y="228600"/>
            <a:ext cx="248793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8312858-1192-406D-A5B1-324FD3AF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2514600"/>
            <a:ext cx="736549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 of America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Training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3516-13AB-4662-81F2-BF2C78A1DD9A}"/>
              </a:ext>
            </a:extLst>
          </p:cNvPr>
          <p:cNvSpPr txBox="1"/>
          <p:nvPr/>
        </p:nvSpPr>
        <p:spPr>
          <a:xfrm>
            <a:off x="2603241" y="3711262"/>
            <a:ext cx="6997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Business and Finance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Purchasing Department</a:t>
            </a:r>
          </a:p>
        </p:txBody>
      </p:sp>
      <p:pic>
        <p:nvPicPr>
          <p:cNvPr id="1026" name="Picture 2" descr="Bank of America Logo, history, meaning, symbol, PNG">
            <a:extLst>
              <a:ext uri="{FF2B5EF4-FFF2-40B4-BE49-F238E27FC236}">
                <a16:creationId xmlns:a16="http://schemas.microsoft.com/office/drawing/2014/main" id="{FB845598-4830-41A3-A727-B7974A32D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257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 Guidelines | Visa">
            <a:extLst>
              <a:ext uri="{FF2B5EF4-FFF2-40B4-BE49-F238E27FC236}">
                <a16:creationId xmlns:a16="http://schemas.microsoft.com/office/drawing/2014/main" id="{B1BC85A8-648B-4589-8906-AE8F88B6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7" y="5431144"/>
            <a:ext cx="2534155" cy="14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A49-D42A-4D06-A954-F881BD99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75" y="872529"/>
            <a:ext cx="9720072" cy="14996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Check to see if a receipt has been uploaded.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receipt has not been uploaded, you will need to flag the transaction.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47370F2-47AF-2B71-A61E-BA5DEA2336FF}"/>
              </a:ext>
            </a:extLst>
          </p:cNvPr>
          <p:cNvSpPr/>
          <p:nvPr/>
        </p:nvSpPr>
        <p:spPr>
          <a:xfrm>
            <a:off x="7297270" y="4258236"/>
            <a:ext cx="358588" cy="1075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789D10-3071-2FA3-CEBE-B6E57E89CD81}"/>
              </a:ext>
            </a:extLst>
          </p:cNvPr>
          <p:cNvSpPr/>
          <p:nvPr/>
        </p:nvSpPr>
        <p:spPr>
          <a:xfrm rot="5400000">
            <a:off x="3012141" y="3626762"/>
            <a:ext cx="376518" cy="138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366C4D-842A-BA38-7127-6F53F6521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503" y="2839107"/>
            <a:ext cx="9720262" cy="2396556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244E228-9DB1-F28D-4EDC-0F6FF7790617}"/>
              </a:ext>
            </a:extLst>
          </p:cNvPr>
          <p:cNvSpPr/>
          <p:nvPr/>
        </p:nvSpPr>
        <p:spPr>
          <a:xfrm>
            <a:off x="430306" y="4706471"/>
            <a:ext cx="450197" cy="1792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29B7FE-EF45-4B89-75D1-2EEC42CDC560}"/>
              </a:ext>
            </a:extLst>
          </p:cNvPr>
          <p:cNvSpPr/>
          <p:nvPr/>
        </p:nvSpPr>
        <p:spPr>
          <a:xfrm rot="5400000">
            <a:off x="1819835" y="4222376"/>
            <a:ext cx="450197" cy="1792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A49-D42A-4D06-A954-F881BD99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87" y="798551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How to flag a transaction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back to the screen with the pending transactions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47370F2-47AF-2B71-A61E-BA5DEA2336FF}"/>
              </a:ext>
            </a:extLst>
          </p:cNvPr>
          <p:cNvSpPr/>
          <p:nvPr/>
        </p:nvSpPr>
        <p:spPr>
          <a:xfrm>
            <a:off x="7297270" y="4258236"/>
            <a:ext cx="358588" cy="1075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789D10-3071-2FA3-CEBE-B6E57E89CD81}"/>
              </a:ext>
            </a:extLst>
          </p:cNvPr>
          <p:cNvSpPr/>
          <p:nvPr/>
        </p:nvSpPr>
        <p:spPr>
          <a:xfrm rot="5400000">
            <a:off x="3012141" y="3626762"/>
            <a:ext cx="376518" cy="138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29B7FE-EF45-4B89-75D1-2EEC42CDC560}"/>
              </a:ext>
            </a:extLst>
          </p:cNvPr>
          <p:cNvSpPr/>
          <p:nvPr/>
        </p:nvSpPr>
        <p:spPr>
          <a:xfrm rot="5400000">
            <a:off x="1819835" y="4222376"/>
            <a:ext cx="450197" cy="1792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CA8D2B-4CB8-DF07-F2E5-53219A932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38" y="2525075"/>
            <a:ext cx="9720262" cy="2988763"/>
          </a:xfrm>
        </p:spPr>
      </p:pic>
    </p:spTree>
    <p:extLst>
      <p:ext uri="{BB962C8B-B14F-4D97-AF65-F5344CB8AC3E}">
        <p14:creationId xmlns:p14="http://schemas.microsoft.com/office/powerpoint/2010/main" val="316338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A49-D42A-4D06-A954-F881BD99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63" y="880009"/>
            <a:ext cx="9720072" cy="14996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Select the box next to the transaction without a receipt and select “raise flag”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47370F2-47AF-2B71-A61E-BA5DEA2336FF}"/>
              </a:ext>
            </a:extLst>
          </p:cNvPr>
          <p:cNvSpPr/>
          <p:nvPr/>
        </p:nvSpPr>
        <p:spPr>
          <a:xfrm>
            <a:off x="7297270" y="4258236"/>
            <a:ext cx="358588" cy="1075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789D10-3071-2FA3-CEBE-B6E57E89CD81}"/>
              </a:ext>
            </a:extLst>
          </p:cNvPr>
          <p:cNvSpPr/>
          <p:nvPr/>
        </p:nvSpPr>
        <p:spPr>
          <a:xfrm rot="5400000">
            <a:off x="3012141" y="3626762"/>
            <a:ext cx="376518" cy="138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29B7FE-EF45-4B89-75D1-2EEC42CDC560}"/>
              </a:ext>
            </a:extLst>
          </p:cNvPr>
          <p:cNvSpPr/>
          <p:nvPr/>
        </p:nvSpPr>
        <p:spPr>
          <a:xfrm rot="5400000">
            <a:off x="1819835" y="4222376"/>
            <a:ext cx="450197" cy="1792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2327BD-4B59-57E9-44BE-B634658D1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3093598"/>
            <a:ext cx="9720262" cy="2407528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09FE6DD-6DFF-CC3F-5015-4F0D2598DCE4}"/>
              </a:ext>
            </a:extLst>
          </p:cNvPr>
          <p:cNvSpPr/>
          <p:nvPr/>
        </p:nvSpPr>
        <p:spPr>
          <a:xfrm>
            <a:off x="2384611" y="4679576"/>
            <a:ext cx="457200" cy="107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0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A49-D42A-4D06-A954-F881BD99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81" y="807755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Comment the reason for flagging the transaction (no receipt/ incorrect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select “Ok”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47370F2-47AF-2B71-A61E-BA5DEA2336FF}"/>
              </a:ext>
            </a:extLst>
          </p:cNvPr>
          <p:cNvSpPr/>
          <p:nvPr/>
        </p:nvSpPr>
        <p:spPr>
          <a:xfrm>
            <a:off x="7297270" y="4258236"/>
            <a:ext cx="358588" cy="1075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789D10-3071-2FA3-CEBE-B6E57E89CD81}"/>
              </a:ext>
            </a:extLst>
          </p:cNvPr>
          <p:cNvSpPr/>
          <p:nvPr/>
        </p:nvSpPr>
        <p:spPr>
          <a:xfrm rot="5400000">
            <a:off x="3012141" y="3626762"/>
            <a:ext cx="376518" cy="138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29B7FE-EF45-4B89-75D1-2EEC42CDC560}"/>
              </a:ext>
            </a:extLst>
          </p:cNvPr>
          <p:cNvSpPr/>
          <p:nvPr/>
        </p:nvSpPr>
        <p:spPr>
          <a:xfrm rot="5400000">
            <a:off x="1819835" y="4222376"/>
            <a:ext cx="450197" cy="1792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9FE6DD-6DFF-CC3F-5015-4F0D2598DCE4}"/>
              </a:ext>
            </a:extLst>
          </p:cNvPr>
          <p:cNvSpPr/>
          <p:nvPr/>
        </p:nvSpPr>
        <p:spPr>
          <a:xfrm>
            <a:off x="2384611" y="4679576"/>
            <a:ext cx="457200" cy="107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707A295-20E0-CD70-697B-4FA1BECE0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748" y="2957659"/>
            <a:ext cx="9720262" cy="2679406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37D4DD9-E8BB-61CE-946C-A6BF2BF69566}"/>
              </a:ext>
            </a:extLst>
          </p:cNvPr>
          <p:cNvSpPr/>
          <p:nvPr/>
        </p:nvSpPr>
        <p:spPr>
          <a:xfrm>
            <a:off x="4563035" y="3559377"/>
            <a:ext cx="367553" cy="2057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E5DD6D7-B2C6-6E95-341B-B525256D49AE}"/>
              </a:ext>
            </a:extLst>
          </p:cNvPr>
          <p:cNvSpPr/>
          <p:nvPr/>
        </p:nvSpPr>
        <p:spPr>
          <a:xfrm rot="16200000">
            <a:off x="6606988" y="5119235"/>
            <a:ext cx="367553" cy="2057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A49-D42A-4D06-A954-F881BD99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2" y="853737"/>
            <a:ext cx="9720072" cy="14996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The transaction has been flagged and sent back to the cardholder’s queue for correction.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47370F2-47AF-2B71-A61E-BA5DEA2336FF}"/>
              </a:ext>
            </a:extLst>
          </p:cNvPr>
          <p:cNvSpPr/>
          <p:nvPr/>
        </p:nvSpPr>
        <p:spPr>
          <a:xfrm>
            <a:off x="7297270" y="4258236"/>
            <a:ext cx="358588" cy="1075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789D10-3071-2FA3-CEBE-B6E57E89CD81}"/>
              </a:ext>
            </a:extLst>
          </p:cNvPr>
          <p:cNvSpPr/>
          <p:nvPr/>
        </p:nvSpPr>
        <p:spPr>
          <a:xfrm rot="5400000">
            <a:off x="3012141" y="3626762"/>
            <a:ext cx="376518" cy="138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29B7FE-EF45-4B89-75D1-2EEC42CDC560}"/>
              </a:ext>
            </a:extLst>
          </p:cNvPr>
          <p:cNvSpPr/>
          <p:nvPr/>
        </p:nvSpPr>
        <p:spPr>
          <a:xfrm rot="5400000">
            <a:off x="1819835" y="4222376"/>
            <a:ext cx="450197" cy="1792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9FE6DD-6DFF-CC3F-5015-4F0D2598DCE4}"/>
              </a:ext>
            </a:extLst>
          </p:cNvPr>
          <p:cNvSpPr/>
          <p:nvPr/>
        </p:nvSpPr>
        <p:spPr>
          <a:xfrm>
            <a:off x="2384611" y="4679576"/>
            <a:ext cx="457200" cy="107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37D4DD9-E8BB-61CE-946C-A6BF2BF69566}"/>
              </a:ext>
            </a:extLst>
          </p:cNvPr>
          <p:cNvSpPr/>
          <p:nvPr/>
        </p:nvSpPr>
        <p:spPr>
          <a:xfrm>
            <a:off x="4563035" y="3559377"/>
            <a:ext cx="367553" cy="2057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E5DD6D7-B2C6-6E95-341B-B525256D49AE}"/>
              </a:ext>
            </a:extLst>
          </p:cNvPr>
          <p:cNvSpPr/>
          <p:nvPr/>
        </p:nvSpPr>
        <p:spPr>
          <a:xfrm rot="16200000">
            <a:off x="6606988" y="5119235"/>
            <a:ext cx="367553" cy="2057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465719-CB5E-992F-42E0-FA1F79017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755361"/>
            <a:ext cx="9720262" cy="3084003"/>
          </a:xfr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5929BBC-043A-6428-0431-C892239FD257}"/>
              </a:ext>
            </a:extLst>
          </p:cNvPr>
          <p:cNvSpPr/>
          <p:nvPr/>
        </p:nvSpPr>
        <p:spPr>
          <a:xfrm>
            <a:off x="430306" y="2832847"/>
            <a:ext cx="593632" cy="206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A49-D42A-4D06-A954-F881BD99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2" y="853737"/>
            <a:ext cx="9720072" cy="14996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Flagged transactions can be found in the flagged tab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789D10-3071-2FA3-CEBE-B6E57E89CD81}"/>
              </a:ext>
            </a:extLst>
          </p:cNvPr>
          <p:cNvSpPr/>
          <p:nvPr/>
        </p:nvSpPr>
        <p:spPr>
          <a:xfrm rot="5400000">
            <a:off x="3012141" y="3626762"/>
            <a:ext cx="376518" cy="138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37D4DD9-E8BB-61CE-946C-A6BF2BF69566}"/>
              </a:ext>
            </a:extLst>
          </p:cNvPr>
          <p:cNvSpPr/>
          <p:nvPr/>
        </p:nvSpPr>
        <p:spPr>
          <a:xfrm>
            <a:off x="4563035" y="3559377"/>
            <a:ext cx="367553" cy="2057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A8D1266-5983-3033-BAD3-7EFC52A9D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911834"/>
            <a:ext cx="9720262" cy="2771056"/>
          </a:xfrm>
        </p:spPr>
      </p:pic>
    </p:spTree>
    <p:extLst>
      <p:ext uri="{BB962C8B-B14F-4D97-AF65-F5344CB8AC3E}">
        <p14:creationId xmlns:p14="http://schemas.microsoft.com/office/powerpoint/2010/main" val="294253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AC28-E194-4F71-BFEF-A354B194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55567"/>
            <a:ext cx="9720072" cy="149961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Once the cardholder uploads a receipt for the flagged transaction, and removes the flag, the transaction will return to your pending sign off queue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67E836-DE7A-A986-D213-22F36B6C6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905292"/>
            <a:ext cx="9720262" cy="2784141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50B5771-9E3E-A938-9D6B-477597E3D1F5}"/>
              </a:ext>
            </a:extLst>
          </p:cNvPr>
          <p:cNvSpPr/>
          <p:nvPr/>
        </p:nvSpPr>
        <p:spPr>
          <a:xfrm>
            <a:off x="2223247" y="3650509"/>
            <a:ext cx="412376" cy="1434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0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AC28-E194-4F71-BFEF-A354B194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3" y="552155"/>
            <a:ext cx="9720072" cy="149961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Check to make sure the correct receipt has been uploaded.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E35338A-BE1C-E22B-5DA4-3194C58115A3}"/>
              </a:ext>
            </a:extLst>
          </p:cNvPr>
          <p:cNvSpPr/>
          <p:nvPr/>
        </p:nvSpPr>
        <p:spPr>
          <a:xfrm>
            <a:off x="1023938" y="3550024"/>
            <a:ext cx="286599" cy="134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A19C13-C847-9341-7B77-E4E4037AECBB}"/>
              </a:ext>
            </a:extLst>
          </p:cNvPr>
          <p:cNvSpPr/>
          <p:nvPr/>
        </p:nvSpPr>
        <p:spPr>
          <a:xfrm>
            <a:off x="3720353" y="3550024"/>
            <a:ext cx="1084729" cy="134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691C3A-0598-990F-052E-33106B7C6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414" y="2943599"/>
            <a:ext cx="718171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9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AC28-E194-4F71-BFEF-A354B194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467" y="781323"/>
            <a:ext cx="9720072" cy="149961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Now it’s time to sign off on the transaction. Select the transaction number and select “sign off”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0B6F54F-3ACF-95F2-14BE-61CA5D31D7B1}"/>
              </a:ext>
            </a:extLst>
          </p:cNvPr>
          <p:cNvSpPr/>
          <p:nvPr/>
        </p:nvSpPr>
        <p:spPr>
          <a:xfrm>
            <a:off x="1095655" y="4658313"/>
            <a:ext cx="286599" cy="134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E31AF7-D005-A9CF-5E16-D397AFC627D3}"/>
              </a:ext>
            </a:extLst>
          </p:cNvPr>
          <p:cNvSpPr/>
          <p:nvPr/>
        </p:nvSpPr>
        <p:spPr>
          <a:xfrm>
            <a:off x="3693459" y="3541059"/>
            <a:ext cx="878541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0B6F81-7225-89D0-0EF9-26AA6905E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891338"/>
            <a:ext cx="9720262" cy="2812049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BB5C7AB-0753-C0A8-26EC-F2C4F067033B}"/>
              </a:ext>
            </a:extLst>
          </p:cNvPr>
          <p:cNvSpPr/>
          <p:nvPr/>
        </p:nvSpPr>
        <p:spPr>
          <a:xfrm>
            <a:off x="2161475" y="3688977"/>
            <a:ext cx="44823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ECB3102-F25F-4B21-35FB-D7CC9FB310FE}"/>
              </a:ext>
            </a:extLst>
          </p:cNvPr>
          <p:cNvSpPr/>
          <p:nvPr/>
        </p:nvSpPr>
        <p:spPr>
          <a:xfrm>
            <a:off x="2375647" y="4014974"/>
            <a:ext cx="44823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24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AC28-E194-4F71-BFEF-A354B194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79" y="620142"/>
            <a:ext cx="9720072" cy="149961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Enter sign off and your initials and select “ok”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0B6F54F-3ACF-95F2-14BE-61CA5D31D7B1}"/>
              </a:ext>
            </a:extLst>
          </p:cNvPr>
          <p:cNvSpPr/>
          <p:nvPr/>
        </p:nvSpPr>
        <p:spPr>
          <a:xfrm>
            <a:off x="1095655" y="4658313"/>
            <a:ext cx="286599" cy="134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E31AF7-D005-A9CF-5E16-D397AFC627D3}"/>
              </a:ext>
            </a:extLst>
          </p:cNvPr>
          <p:cNvSpPr/>
          <p:nvPr/>
        </p:nvSpPr>
        <p:spPr>
          <a:xfrm>
            <a:off x="3693459" y="3541059"/>
            <a:ext cx="878541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BB5C7AB-0753-C0A8-26EC-F2C4F067033B}"/>
              </a:ext>
            </a:extLst>
          </p:cNvPr>
          <p:cNvSpPr/>
          <p:nvPr/>
        </p:nvSpPr>
        <p:spPr>
          <a:xfrm>
            <a:off x="2161475" y="3688977"/>
            <a:ext cx="44823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ECB3102-F25F-4B21-35FB-D7CC9FB310FE}"/>
              </a:ext>
            </a:extLst>
          </p:cNvPr>
          <p:cNvSpPr/>
          <p:nvPr/>
        </p:nvSpPr>
        <p:spPr>
          <a:xfrm>
            <a:off x="2375647" y="4014974"/>
            <a:ext cx="44823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5F7F5A-72C9-9237-93A9-0041D0348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469820"/>
            <a:ext cx="9720262" cy="3655085"/>
          </a:xfrm>
        </p:spPr>
      </p:pic>
    </p:spTree>
    <p:extLst>
      <p:ext uri="{BB962C8B-B14F-4D97-AF65-F5344CB8AC3E}">
        <p14:creationId xmlns:p14="http://schemas.microsoft.com/office/powerpoint/2010/main" val="29110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5E5C5-6030-480B-89BE-6449D820B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approve transactions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ank of America Logo, history, meaning, symbol, PNG">
            <a:extLst>
              <a:ext uri="{FF2B5EF4-FFF2-40B4-BE49-F238E27FC236}">
                <a16:creationId xmlns:a16="http://schemas.microsoft.com/office/drawing/2014/main" id="{4F28F1F7-BA6C-470E-A759-15EA7968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32" y="4414010"/>
            <a:ext cx="344472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1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AC28-E194-4F71-BFEF-A354B194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79" y="620142"/>
            <a:ext cx="9720072" cy="149961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You have successfully signed off on your assigned cardholder’s transaction. Repeat until all pending transactions have been verified (receipt &amp;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signed off.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0B6F54F-3ACF-95F2-14BE-61CA5D31D7B1}"/>
              </a:ext>
            </a:extLst>
          </p:cNvPr>
          <p:cNvSpPr/>
          <p:nvPr/>
        </p:nvSpPr>
        <p:spPr>
          <a:xfrm>
            <a:off x="1095655" y="4658313"/>
            <a:ext cx="286599" cy="134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E31AF7-D005-A9CF-5E16-D397AFC627D3}"/>
              </a:ext>
            </a:extLst>
          </p:cNvPr>
          <p:cNvSpPr/>
          <p:nvPr/>
        </p:nvSpPr>
        <p:spPr>
          <a:xfrm>
            <a:off x="3693459" y="3541059"/>
            <a:ext cx="878541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BB5C7AB-0753-C0A8-26EC-F2C4F067033B}"/>
              </a:ext>
            </a:extLst>
          </p:cNvPr>
          <p:cNvSpPr/>
          <p:nvPr/>
        </p:nvSpPr>
        <p:spPr>
          <a:xfrm>
            <a:off x="2161475" y="3688977"/>
            <a:ext cx="44823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ECB3102-F25F-4B21-35FB-D7CC9FB310FE}"/>
              </a:ext>
            </a:extLst>
          </p:cNvPr>
          <p:cNvSpPr/>
          <p:nvPr/>
        </p:nvSpPr>
        <p:spPr>
          <a:xfrm>
            <a:off x="2375647" y="4014974"/>
            <a:ext cx="448236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3A08C4A-E42A-DC2D-1203-84B4A1EE2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697141"/>
            <a:ext cx="9720262" cy="3200442"/>
          </a:xfr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3CB97A47-BB3B-F9F5-91D7-E84E63A0AC14}"/>
              </a:ext>
            </a:extLst>
          </p:cNvPr>
          <p:cNvSpPr/>
          <p:nvPr/>
        </p:nvSpPr>
        <p:spPr>
          <a:xfrm>
            <a:off x="466165" y="2877671"/>
            <a:ext cx="510988" cy="1434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2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B76F-ED65-49C0-A9D5-879D9E37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800369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successfully signed off/approved all pending transactions!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8755F-1CBE-450A-A6A3-2E3BEE5E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281" y="2943225"/>
            <a:ext cx="2857500" cy="9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05FBF-9EA3-48F7-B889-665CE1838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876" y="4030143"/>
            <a:ext cx="2314575" cy="1895475"/>
          </a:xfrm>
          <a:prstGeom prst="rect">
            <a:avLst/>
          </a:prstGeom>
        </p:spPr>
      </p:pic>
      <p:pic>
        <p:nvPicPr>
          <p:cNvPr id="2050" name="Picture 2" descr="Bank of America Logo, history, meaning, symbol, PNG">
            <a:extLst>
              <a:ext uri="{FF2B5EF4-FFF2-40B4-BE49-F238E27FC236}">
                <a16:creationId xmlns:a16="http://schemas.microsoft.com/office/drawing/2014/main" id="{61F0D10A-7973-4D28-B92D-2FBF0F1F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07" y="26289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95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F9DB-5791-4B11-B855-FE00FC33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361281"/>
            <a:ext cx="9720072" cy="149961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Log in to Works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25EF92-BFC4-40D0-A7EB-F6FD0DF9C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56" y="2250059"/>
            <a:ext cx="8083615" cy="402272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B06653-75D4-4B7B-B53D-CAE81D450BBE}"/>
              </a:ext>
            </a:extLst>
          </p:cNvPr>
          <p:cNvSpPr/>
          <p:nvPr/>
        </p:nvSpPr>
        <p:spPr>
          <a:xfrm>
            <a:off x="3516035" y="6292614"/>
            <a:ext cx="4170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https://payment2.works.com/works/session</a:t>
            </a:r>
          </a:p>
        </p:txBody>
      </p:sp>
    </p:spTree>
    <p:extLst>
      <p:ext uri="{BB962C8B-B14F-4D97-AF65-F5344CB8AC3E}">
        <p14:creationId xmlns:p14="http://schemas.microsoft.com/office/powerpoint/2010/main" val="130531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D921-9111-4699-AD91-D2ED0AB4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07" y="333289"/>
            <a:ext cx="9720072" cy="149961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Locate your action items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1B4BDE-B369-4FDC-9A87-0FD53CA25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20" y="2856243"/>
            <a:ext cx="9720262" cy="12960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16A026-6C58-F03D-56DB-6D8421171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20" y="3535746"/>
            <a:ext cx="963707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7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B047-4484-4C87-90BA-E96B8F80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Under Current Status Select Pending to view Transactions</a:t>
            </a:r>
          </a:p>
        </p:txBody>
      </p:sp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92F060-380D-40EA-A151-F017D5216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3116407"/>
            <a:ext cx="9720262" cy="16567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A8212-E514-2487-5A2D-947D58042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32" y="3776241"/>
            <a:ext cx="9530572" cy="82303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829935D-F2E9-9CA5-1049-46EFC81C41DA}"/>
              </a:ext>
            </a:extLst>
          </p:cNvPr>
          <p:cNvSpPr/>
          <p:nvPr/>
        </p:nvSpPr>
        <p:spPr>
          <a:xfrm rot="10800000">
            <a:off x="9134270" y="3776241"/>
            <a:ext cx="367321" cy="163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AD7E-89F3-44A1-83CD-875EF69F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609914"/>
            <a:ext cx="9720072" cy="149961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Your transactions will display. Select the TXN number for the first transaction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BCEFF08-6FD1-68C3-A2F6-B4EC5C47D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748" y="2557632"/>
            <a:ext cx="9720262" cy="2467782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D5A3360-7D31-13F8-A486-C1B30197350E}"/>
              </a:ext>
            </a:extLst>
          </p:cNvPr>
          <p:cNvSpPr/>
          <p:nvPr/>
        </p:nvSpPr>
        <p:spPr>
          <a:xfrm>
            <a:off x="2529189" y="3265475"/>
            <a:ext cx="367321" cy="163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9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010E-1A87-4D62-AEDF-AF3108CB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Once you click the TXN number, Select “view full details”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B8CCD41-FF6C-C063-B363-39698EE09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844" y="2615865"/>
            <a:ext cx="9720262" cy="2390228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A96FECE-0717-69CF-CDAD-DBA0C6326C4D}"/>
              </a:ext>
            </a:extLst>
          </p:cNvPr>
          <p:cNvSpPr/>
          <p:nvPr/>
        </p:nvSpPr>
        <p:spPr>
          <a:xfrm>
            <a:off x="1216626" y="3674792"/>
            <a:ext cx="299268" cy="136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1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A49-D42A-4D06-A954-F881BD99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40" y="830780"/>
            <a:ext cx="9720072" cy="14996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Make sure the vendor and Purchase amount is correct. Then verify the Fund/org/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account code.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EF94463-1A19-BE1A-7D33-3E549B944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869" y="2579152"/>
            <a:ext cx="9720262" cy="2450304"/>
          </a:xfr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7687B08F-9604-E5AB-9AEF-403E394FB900}"/>
              </a:ext>
            </a:extLst>
          </p:cNvPr>
          <p:cNvSpPr/>
          <p:nvPr/>
        </p:nvSpPr>
        <p:spPr>
          <a:xfrm>
            <a:off x="1182081" y="2876330"/>
            <a:ext cx="358588" cy="1075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3E3E694-5824-F631-F40C-89BB47D600A3}"/>
              </a:ext>
            </a:extLst>
          </p:cNvPr>
          <p:cNvSpPr/>
          <p:nvPr/>
        </p:nvSpPr>
        <p:spPr>
          <a:xfrm>
            <a:off x="1398494" y="3191436"/>
            <a:ext cx="358588" cy="1075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47370F2-47AF-2B71-A61E-BA5DEA2336FF}"/>
              </a:ext>
            </a:extLst>
          </p:cNvPr>
          <p:cNvSpPr/>
          <p:nvPr/>
        </p:nvSpPr>
        <p:spPr>
          <a:xfrm>
            <a:off x="7297270" y="4258236"/>
            <a:ext cx="358588" cy="1075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A49-D42A-4D06-A954-F881BD99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Next, Click the receipts tab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47370F2-47AF-2B71-A61E-BA5DEA2336FF}"/>
              </a:ext>
            </a:extLst>
          </p:cNvPr>
          <p:cNvSpPr/>
          <p:nvPr/>
        </p:nvSpPr>
        <p:spPr>
          <a:xfrm>
            <a:off x="7297270" y="4258236"/>
            <a:ext cx="358588" cy="1075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571EEF1-50F3-EC7E-C76A-5CFA9C953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3036632"/>
            <a:ext cx="9720262" cy="2521461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789D10-3071-2FA3-CEBE-B6E57E89CD81}"/>
              </a:ext>
            </a:extLst>
          </p:cNvPr>
          <p:cNvSpPr/>
          <p:nvPr/>
        </p:nvSpPr>
        <p:spPr>
          <a:xfrm rot="5400000">
            <a:off x="3012141" y="3626762"/>
            <a:ext cx="376518" cy="1384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355</Words>
  <Application>Microsoft Office PowerPoint</Application>
  <PresentationFormat>Widescreen</PresentationFormat>
  <Paragraphs>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Tw Cen MT</vt:lpstr>
      <vt:lpstr>Tw Cen MT Condensed</vt:lpstr>
      <vt:lpstr>Wingdings 3</vt:lpstr>
      <vt:lpstr>Integral</vt:lpstr>
      <vt:lpstr>Bank of America  Works Training </vt:lpstr>
      <vt:lpstr>How to approve transactions</vt:lpstr>
      <vt:lpstr>1. Log in to Works</vt:lpstr>
      <vt:lpstr>2. Locate your action items</vt:lpstr>
      <vt:lpstr>3. Under Current Status Select Pending to view Transactions</vt:lpstr>
      <vt:lpstr>4. Your transactions will display. Select the TXN number for the first transaction</vt:lpstr>
      <vt:lpstr>5. Once you click the TXN number, Select “view full details” </vt:lpstr>
      <vt:lpstr>6. Make sure the vendor and Purchase amount is correct. Then verify the Fund/org/pgm and account code.  </vt:lpstr>
      <vt:lpstr>7. Next, Click the receipts tab </vt:lpstr>
      <vt:lpstr>8. Check to see if a receipt has been uploaded. If a receipt has not been uploaded, you will need to flag the transaction. </vt:lpstr>
      <vt:lpstr>9. How to flag a transaction Go back to the screen with the pending transactions  </vt:lpstr>
      <vt:lpstr>10. Select the box next to the transaction without a receipt and select “raise flag”  </vt:lpstr>
      <vt:lpstr>11. Comment the reason for flagging the transaction (no receipt/ incorrect foap) and select “Ok”  </vt:lpstr>
      <vt:lpstr>12. The transaction has been flagged and sent back to the cardholder’s queue for correction.  </vt:lpstr>
      <vt:lpstr>13. Flagged transactions can be found in the flagged tab  </vt:lpstr>
      <vt:lpstr>14. Once the cardholder uploads a receipt for the flagged transaction, and removes the flag, the transaction will return to your pending sign off queue</vt:lpstr>
      <vt:lpstr>15. Check to make sure the correct receipt has been uploaded.</vt:lpstr>
      <vt:lpstr>16. Now it’s time to sign off on the transaction. Select the transaction number and select “sign off”</vt:lpstr>
      <vt:lpstr>17. Enter sign off and your initials and select “ok”</vt:lpstr>
      <vt:lpstr>18. You have successfully signed off on your assigned cardholder’s transaction. Repeat until all pending transactions have been verified (receipt &amp;foap) and signed off.</vt:lpstr>
      <vt:lpstr>You have successfully signed off/approved all pending transactions!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of America  Works Training</dc:title>
  <dc:creator>Sessions, Kristen P</dc:creator>
  <cp:lastModifiedBy>Sessions, Kristen P</cp:lastModifiedBy>
  <cp:revision>28</cp:revision>
  <dcterms:created xsi:type="dcterms:W3CDTF">2019-01-31T13:53:26Z</dcterms:created>
  <dcterms:modified xsi:type="dcterms:W3CDTF">2023-11-14T18:59:01Z</dcterms:modified>
</cp:coreProperties>
</file>