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70" r:id="rId3"/>
    <p:sldId id="259" r:id="rId4"/>
    <p:sldId id="258" r:id="rId5"/>
    <p:sldId id="261" r:id="rId6"/>
    <p:sldId id="260" r:id="rId7"/>
    <p:sldId id="262" r:id="rId8"/>
    <p:sldId id="263" r:id="rId9"/>
    <p:sldId id="271" r:id="rId10"/>
    <p:sldId id="264" r:id="rId11"/>
    <p:sldId id="272" r:id="rId12"/>
    <p:sldId id="273" r:id="rId13"/>
    <p:sldId id="275" r:id="rId14"/>
    <p:sldId id="276" r:id="rId15"/>
    <p:sldId id="277" r:id="rId16"/>
    <p:sldId id="265" r:id="rId17"/>
    <p:sldId id="266" r:id="rId18"/>
    <p:sldId id="267" r:id="rId19"/>
    <p:sldId id="268" r:id="rId20"/>
    <p:sldId id="278" r:id="rId21"/>
    <p:sldId id="26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54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0877FA-45D4-4537-B01D-EAA4F9FAF23C}" type="datetimeFigureOut">
              <a:rPr lang="en-US" smtClean="0"/>
              <a:t>11/14/2023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39CC45-FF05-40EB-B77B-FC5A12BEEC63}" type="slidenum">
              <a:rPr lang="en-US" smtClean="0"/>
              <a:t>‹#›</a:t>
            </a:fld>
            <a:endParaRPr lang="en-US" dirty="0"/>
          </a:p>
        </p:txBody>
      </p:sp>
    </p:spTree>
    <p:extLst>
      <p:ext uri="{BB962C8B-B14F-4D97-AF65-F5344CB8AC3E}">
        <p14:creationId xmlns:p14="http://schemas.microsoft.com/office/powerpoint/2010/main" val="314875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57356A4-79E1-40CF-83EA-68F8B8F814A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946454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8977590-680D-4486-9FE3-AFD0C5A71DF1}" type="slidenum">
              <a:rPr lang="en-US" smtClean="0"/>
              <a:pPr>
                <a:defRPr/>
              </a:pPr>
              <a:t>‹#›</a:t>
            </a:fld>
            <a:endParaRPr lang="en-US" dirty="0"/>
          </a:p>
        </p:txBody>
      </p:sp>
      <p:sp>
        <p:nvSpPr>
          <p:cNvPr id="11" name="Rectangle 10"/>
          <p:cNvSpPr/>
          <p:nvPr/>
        </p:nvSpPr>
        <p:spPr>
          <a:xfrm>
            <a:off x="0" y="1"/>
            <a:ext cx="12192000" cy="4572001"/>
          </a:xfrm>
          <a:prstGeom prst="rect">
            <a:avLst/>
          </a:prstGeom>
          <a:blipFill dpi="0" rotWithShape="1">
            <a:blip r:embed="rId2">
              <a:duotone>
                <a:schemeClr val="accent2">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3"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5166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F35CF78-0D4B-4270-82AB-1CEBECCF0151}" type="slidenum">
              <a:rPr lang="en-US" smtClean="0"/>
              <a:pPr>
                <a:defRPr/>
              </a:pPr>
              <a:t>‹#›</a:t>
            </a:fld>
            <a:endParaRPr lang="en-US" dirty="0"/>
          </a:p>
        </p:txBody>
      </p:sp>
      <p:cxnSp>
        <p:nvCxnSpPr>
          <p:cNvPr id="7" name="Straight Connector 6">
            <a:extLst>
              <a:ext uri="{FF2B5EF4-FFF2-40B4-BE49-F238E27FC236}">
                <a16:creationId xmlns:a16="http://schemas.microsoft.com/office/drawing/2014/main" id="{F95B1BAD-7449-4340-9669-268F766EBE51}"/>
              </a:ext>
            </a:extLst>
          </p:cNvPr>
          <p:cNvCxnSpPr/>
          <p:nvPr userDrawn="1"/>
        </p:nvCxnSpPr>
        <p:spPr>
          <a:xfrm>
            <a:off x="609600" y="1295400"/>
            <a:ext cx="109728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5845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2"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38BCF7-AF06-4730-9A2A-A90B1214A38E}" type="slidenum">
              <a:rPr lang="en-US" smtClean="0"/>
              <a:pPr>
                <a:defRPr/>
              </a:pPr>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8439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99AFFAE-D756-483C-BAEE-45320BB9B24A}" type="slidenum">
              <a:rPr lang="en-US" smtClean="0"/>
              <a:pPr>
                <a:defRPr/>
              </a:pPr>
              <a:t>‹#›</a:t>
            </a:fld>
            <a:endParaRPr lang="en-US" dirty="0"/>
          </a:p>
        </p:txBody>
      </p:sp>
      <p:cxnSp>
        <p:nvCxnSpPr>
          <p:cNvPr id="7" name="Straight Connector 6">
            <a:extLst>
              <a:ext uri="{FF2B5EF4-FFF2-40B4-BE49-F238E27FC236}">
                <a16:creationId xmlns:a16="http://schemas.microsoft.com/office/drawing/2014/main" id="{A203BED3-2CA6-4A29-BB39-CAB54891DA2B}"/>
              </a:ext>
            </a:extLst>
          </p:cNvPr>
          <p:cNvCxnSpPr/>
          <p:nvPr userDrawn="1"/>
        </p:nvCxnSpPr>
        <p:spPr>
          <a:xfrm>
            <a:off x="609600" y="1295400"/>
            <a:ext cx="109728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03278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23458D1-610F-4B73-B434-A8F688D9B9D6}" type="slidenum">
              <a:rPr lang="en-US" smtClean="0"/>
              <a:pPr>
                <a:defRPr/>
              </a:pPr>
              <a:t>‹#›</a:t>
            </a:fld>
            <a:endParaRPr lang="en-US" dirty="0"/>
          </a:p>
        </p:txBody>
      </p:sp>
      <p:sp>
        <p:nvSpPr>
          <p:cNvPr id="10" name="Rectangle 9"/>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165100" ty="-7620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090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D151B43-C1CC-4C86-A318-930FE9044EE5}" type="slidenum">
              <a:rPr lang="en-US" smtClean="0"/>
              <a:pPr>
                <a:defRPr/>
              </a:pPr>
              <a:t>‹#›</a:t>
            </a:fld>
            <a:endParaRPr lang="en-US" dirty="0"/>
          </a:p>
        </p:txBody>
      </p:sp>
      <p:cxnSp>
        <p:nvCxnSpPr>
          <p:cNvPr id="8" name="Straight Connector 7">
            <a:extLst>
              <a:ext uri="{FF2B5EF4-FFF2-40B4-BE49-F238E27FC236}">
                <a16:creationId xmlns:a16="http://schemas.microsoft.com/office/drawing/2014/main" id="{3E7F49C0-057D-4732-9017-97838C1003FB}"/>
              </a:ext>
            </a:extLst>
          </p:cNvPr>
          <p:cNvCxnSpPr/>
          <p:nvPr userDrawn="1"/>
        </p:nvCxnSpPr>
        <p:spPr>
          <a:xfrm>
            <a:off x="609600" y="1295400"/>
            <a:ext cx="109728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39000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2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4FCDE218-91D2-425B-977D-9AD09D0E3380}" type="slidenum">
              <a:rPr lang="en-US" smtClean="0"/>
              <a:pPr>
                <a:defRPr/>
              </a:pPr>
              <a:t>‹#›</a:t>
            </a:fld>
            <a:endParaRPr lang="en-US" dirty="0"/>
          </a:p>
        </p:txBody>
      </p:sp>
      <p:cxnSp>
        <p:nvCxnSpPr>
          <p:cNvPr id="11" name="Straight Connector 10">
            <a:extLst>
              <a:ext uri="{FF2B5EF4-FFF2-40B4-BE49-F238E27FC236}">
                <a16:creationId xmlns:a16="http://schemas.microsoft.com/office/drawing/2014/main" id="{7D5F930B-C033-4920-B190-4B551EB73E7F}"/>
              </a:ext>
            </a:extLst>
          </p:cNvPr>
          <p:cNvCxnSpPr/>
          <p:nvPr userDrawn="1"/>
        </p:nvCxnSpPr>
        <p:spPr>
          <a:xfrm>
            <a:off x="609600" y="1295400"/>
            <a:ext cx="109728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0231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B42D1E1A-57B5-4624-95DF-93C284B0B500}" type="slidenum">
              <a:rPr lang="en-US" smtClean="0"/>
              <a:pPr>
                <a:defRPr/>
              </a:pPr>
              <a:t>‹#›</a:t>
            </a:fld>
            <a:endParaRPr lang="en-US" dirty="0"/>
          </a:p>
        </p:txBody>
      </p:sp>
      <p:cxnSp>
        <p:nvCxnSpPr>
          <p:cNvPr id="6" name="Straight Connector 5">
            <a:extLst>
              <a:ext uri="{FF2B5EF4-FFF2-40B4-BE49-F238E27FC236}">
                <a16:creationId xmlns:a16="http://schemas.microsoft.com/office/drawing/2014/main" id="{9DAE8986-4999-47FB-8C67-5A20EA480D57}"/>
              </a:ext>
            </a:extLst>
          </p:cNvPr>
          <p:cNvCxnSpPr/>
          <p:nvPr userDrawn="1"/>
        </p:nvCxnSpPr>
        <p:spPr>
          <a:xfrm>
            <a:off x="609600" y="1295400"/>
            <a:ext cx="10972800"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30784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2BF73127-8365-4952-88B1-25124F540988}" type="slidenum">
              <a:rPr lang="en-US" smtClean="0"/>
              <a:pPr>
                <a:defRPr/>
              </a:pPr>
              <a:t>‹#›</a:t>
            </a:fld>
            <a:endParaRPr lang="en-US" dirty="0"/>
          </a:p>
        </p:txBody>
      </p:sp>
    </p:spTree>
    <p:extLst>
      <p:ext uri="{BB962C8B-B14F-4D97-AF65-F5344CB8AC3E}">
        <p14:creationId xmlns:p14="http://schemas.microsoft.com/office/powerpoint/2010/main" val="2933823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9D1B499-AEC2-43AF-9BB4-9F48F5D472C4}" type="slidenum">
              <a:rPr lang="en-US" smtClean="0"/>
              <a:pPr>
                <a:defRPr/>
              </a:pPr>
              <a:t>‹#›</a:t>
            </a:fld>
            <a:endParaRPr lang="en-US" dirty="0"/>
          </a:p>
        </p:txBody>
      </p:sp>
    </p:spTree>
    <p:extLst>
      <p:ext uri="{BB962C8B-B14F-4D97-AF65-F5344CB8AC3E}">
        <p14:creationId xmlns:p14="http://schemas.microsoft.com/office/powerpoint/2010/main" val="2122733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29E58E6-6287-477D-B423-57EC7463A31B}" type="slidenum">
              <a:rPr lang="en-US" smtClean="0"/>
              <a:pPr>
                <a:defRPr/>
              </a:pPr>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97974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9"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30"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endParaRPr lang="en-US" dirty="0"/>
          </a:p>
        </p:txBody>
      </p:sp>
      <p:sp>
        <p:nvSpPr>
          <p:cNvPr id="5" name="Footer Placeholder 4"/>
          <p:cNvSpPr>
            <a:spLocks noGrp="1"/>
          </p:cNvSpPr>
          <p:nvPr>
            <p:ph type="ftr" sz="quarter" idx="3"/>
          </p:nvPr>
        </p:nvSpPr>
        <p:spPr>
          <a:xfrm>
            <a:off x="4842933"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a:defRPr/>
            </a:pPr>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a:defRPr/>
            </a:pPr>
            <a:fld id="{346EBBC5-6620-466D-8B81-7A3EE3DA938B}" type="slidenum">
              <a:rPr lang="en-US" smtClean="0"/>
              <a:pPr>
                <a:defRPr/>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7BE9AF21-4B43-4861-B5DE-939E56EFDD56}"/>
              </a:ext>
            </a:extLst>
          </p:cNvPr>
          <p:cNvPicPr>
            <a:picLocks noChangeAspect="1"/>
          </p:cNvPicPr>
          <p:nvPr userDrawn="1"/>
        </p:nvPicPr>
        <p:blipFill rotWithShape="1">
          <a:blip r:embed="rId13"/>
          <a:srcRect r="879"/>
          <a:stretch/>
        </p:blipFill>
        <p:spPr>
          <a:xfrm>
            <a:off x="9979147" y="5918449"/>
            <a:ext cx="1623573" cy="822960"/>
          </a:xfrm>
          <a:prstGeom prst="rect">
            <a:avLst/>
          </a:prstGeom>
        </p:spPr>
      </p:pic>
    </p:spTree>
    <p:extLst>
      <p:ext uri="{BB962C8B-B14F-4D97-AF65-F5344CB8AC3E}">
        <p14:creationId xmlns:p14="http://schemas.microsoft.com/office/powerpoint/2010/main" val="985100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pblog.uncfsu.edu/fsu_news/files/2011/06/FSU-Logo-New-Approved-300x169.jpg"/>
          <p:cNvPicPr/>
          <p:nvPr/>
        </p:nvPicPr>
        <p:blipFill>
          <a:blip r:embed="rId3" cstate="print"/>
          <a:srcRect/>
          <a:stretch>
            <a:fillRect/>
          </a:stretch>
        </p:blipFill>
        <p:spPr bwMode="auto">
          <a:xfrm>
            <a:off x="4852035" y="228600"/>
            <a:ext cx="2487930" cy="1219200"/>
          </a:xfrm>
          <a:prstGeom prst="rect">
            <a:avLst/>
          </a:prstGeom>
          <a:noFill/>
          <a:ln w="9525">
            <a:noFill/>
            <a:miter lim="800000"/>
            <a:headEnd/>
            <a:tailEnd/>
          </a:ln>
        </p:spPr>
      </p:pic>
      <p:sp>
        <p:nvSpPr>
          <p:cNvPr id="9" name="Title 8">
            <a:extLst>
              <a:ext uri="{FF2B5EF4-FFF2-40B4-BE49-F238E27FC236}">
                <a16:creationId xmlns:a16="http://schemas.microsoft.com/office/drawing/2014/main" id="{78312858-1192-406D-A5B1-324FD3AF967B}"/>
              </a:ext>
            </a:extLst>
          </p:cNvPr>
          <p:cNvSpPr>
            <a:spLocks noGrp="1"/>
          </p:cNvSpPr>
          <p:nvPr>
            <p:ph type="title"/>
          </p:nvPr>
        </p:nvSpPr>
        <p:spPr>
          <a:xfrm>
            <a:off x="2388108" y="2514600"/>
            <a:ext cx="7365492" cy="121920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Bank of America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Works Training</a:t>
            </a:r>
            <a:br>
              <a:rPr lang="en-US" dirty="0">
                <a:latin typeface="Garamond" panose="02020404030301010803" pitchFamily="18" charset="0"/>
              </a:rPr>
            </a:br>
            <a:endParaRPr lang="en-US" dirty="0">
              <a:latin typeface="Garamond" panose="02020404030301010803" pitchFamily="18" charset="0"/>
            </a:endParaRPr>
          </a:p>
        </p:txBody>
      </p:sp>
      <p:sp>
        <p:nvSpPr>
          <p:cNvPr id="13" name="TextBox 12">
            <a:extLst>
              <a:ext uri="{FF2B5EF4-FFF2-40B4-BE49-F238E27FC236}">
                <a16:creationId xmlns:a16="http://schemas.microsoft.com/office/drawing/2014/main" id="{63FF3516-13AB-4662-81F2-BF2C78A1DD9A}"/>
              </a:ext>
            </a:extLst>
          </p:cNvPr>
          <p:cNvSpPr txBox="1"/>
          <p:nvPr/>
        </p:nvSpPr>
        <p:spPr>
          <a:xfrm>
            <a:off x="2603241" y="3711262"/>
            <a:ext cx="6997959"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Business and Finance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Purchasing Department</a:t>
            </a:r>
          </a:p>
        </p:txBody>
      </p:sp>
      <p:pic>
        <p:nvPicPr>
          <p:cNvPr id="1026" name="Picture 2" descr="Bank of America Logo, history, meaning, symbol, PNG">
            <a:extLst>
              <a:ext uri="{FF2B5EF4-FFF2-40B4-BE49-F238E27FC236}">
                <a16:creationId xmlns:a16="http://schemas.microsoft.com/office/drawing/2014/main" id="{FB845598-4830-41A3-A727-B7974A32DF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0" y="5257800"/>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OS Guidelines | Visa">
            <a:extLst>
              <a:ext uri="{FF2B5EF4-FFF2-40B4-BE49-F238E27FC236}">
                <a16:creationId xmlns:a16="http://schemas.microsoft.com/office/drawing/2014/main" id="{B1BC85A8-648B-4589-8906-AE8F88B6C4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037" y="5431144"/>
            <a:ext cx="2534155" cy="1419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99831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1023938" y="641802"/>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8. Now it’s time to upload your receipt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Select your transaction</a:t>
            </a:r>
          </a:p>
        </p:txBody>
      </p:sp>
      <p:pic>
        <p:nvPicPr>
          <p:cNvPr id="7" name="Content Placeholder 6">
            <a:extLst>
              <a:ext uri="{FF2B5EF4-FFF2-40B4-BE49-F238E27FC236}">
                <a16:creationId xmlns:a16="http://schemas.microsoft.com/office/drawing/2014/main" id="{D27C36D1-684B-41B4-F5AD-51135CAC0D26}"/>
              </a:ext>
            </a:extLst>
          </p:cNvPr>
          <p:cNvPicPr>
            <a:picLocks noGrp="1" noChangeAspect="1"/>
          </p:cNvPicPr>
          <p:nvPr>
            <p:ph idx="1"/>
          </p:nvPr>
        </p:nvPicPr>
        <p:blipFill>
          <a:blip r:embed="rId2"/>
          <a:stretch>
            <a:fillRect/>
          </a:stretch>
        </p:blipFill>
        <p:spPr>
          <a:xfrm>
            <a:off x="1023938" y="3063394"/>
            <a:ext cx="9720262" cy="2467936"/>
          </a:xfrm>
        </p:spPr>
      </p:pic>
      <p:sp>
        <p:nvSpPr>
          <p:cNvPr id="8" name="Arrow: Right 7">
            <a:extLst>
              <a:ext uri="{FF2B5EF4-FFF2-40B4-BE49-F238E27FC236}">
                <a16:creationId xmlns:a16="http://schemas.microsoft.com/office/drawing/2014/main" id="{8E35338A-BE1C-E22B-5DA4-3194C58115A3}"/>
              </a:ext>
            </a:extLst>
          </p:cNvPr>
          <p:cNvSpPr/>
          <p:nvPr/>
        </p:nvSpPr>
        <p:spPr>
          <a:xfrm>
            <a:off x="1023938" y="3550024"/>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5A19C13-C847-9341-7B77-E4E4037AECBB}"/>
              </a:ext>
            </a:extLst>
          </p:cNvPr>
          <p:cNvSpPr/>
          <p:nvPr/>
        </p:nvSpPr>
        <p:spPr>
          <a:xfrm>
            <a:off x="3720353" y="3550024"/>
            <a:ext cx="1084729" cy="13447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7497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1023938" y="641802"/>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9. Now it’s time to upload your receipt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Select manage receipts</a:t>
            </a:r>
          </a:p>
        </p:txBody>
      </p:sp>
      <p:pic>
        <p:nvPicPr>
          <p:cNvPr id="7" name="Content Placeholder 6">
            <a:extLst>
              <a:ext uri="{FF2B5EF4-FFF2-40B4-BE49-F238E27FC236}">
                <a16:creationId xmlns:a16="http://schemas.microsoft.com/office/drawing/2014/main" id="{D27C36D1-684B-41B4-F5AD-51135CAC0D26}"/>
              </a:ext>
            </a:extLst>
          </p:cNvPr>
          <p:cNvPicPr>
            <a:picLocks noGrp="1" noChangeAspect="1"/>
          </p:cNvPicPr>
          <p:nvPr>
            <p:ph idx="1"/>
          </p:nvPr>
        </p:nvPicPr>
        <p:blipFill>
          <a:blip r:embed="rId2"/>
          <a:stretch>
            <a:fillRect/>
          </a:stretch>
        </p:blipFill>
        <p:spPr>
          <a:xfrm>
            <a:off x="1023938" y="3063394"/>
            <a:ext cx="9720262" cy="2467936"/>
          </a:xfrm>
        </p:spPr>
      </p:pic>
      <p:sp>
        <p:nvSpPr>
          <p:cNvPr id="3" name="Arrow: Right 2">
            <a:extLst>
              <a:ext uri="{FF2B5EF4-FFF2-40B4-BE49-F238E27FC236}">
                <a16:creationId xmlns:a16="http://schemas.microsoft.com/office/drawing/2014/main" id="{A0B6F54F-3ACF-95F2-14BE-61CA5D31D7B1}"/>
              </a:ext>
            </a:extLst>
          </p:cNvPr>
          <p:cNvSpPr/>
          <p:nvPr/>
        </p:nvSpPr>
        <p:spPr>
          <a:xfrm>
            <a:off x="1095655" y="4658313"/>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AE31AF7-D005-A9CF-5E16-D397AFC627D3}"/>
              </a:ext>
            </a:extLst>
          </p:cNvPr>
          <p:cNvSpPr/>
          <p:nvPr/>
        </p:nvSpPr>
        <p:spPr>
          <a:xfrm>
            <a:off x="3693459" y="3541059"/>
            <a:ext cx="878541" cy="15240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9824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1023938" y="803166"/>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10. Now it’s time to upload your receipt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This screen will populate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select add</a:t>
            </a:r>
          </a:p>
        </p:txBody>
      </p:sp>
      <p:pic>
        <p:nvPicPr>
          <p:cNvPr id="6" name="Content Placeholder 5">
            <a:extLst>
              <a:ext uri="{FF2B5EF4-FFF2-40B4-BE49-F238E27FC236}">
                <a16:creationId xmlns:a16="http://schemas.microsoft.com/office/drawing/2014/main" id="{0035F87C-16D0-B636-29AA-1F8367A37A2B}"/>
              </a:ext>
            </a:extLst>
          </p:cNvPr>
          <p:cNvPicPr>
            <a:picLocks noGrp="1" noChangeAspect="1"/>
          </p:cNvPicPr>
          <p:nvPr>
            <p:ph idx="1"/>
          </p:nvPr>
        </p:nvPicPr>
        <p:blipFill>
          <a:blip r:embed="rId2"/>
          <a:stretch>
            <a:fillRect/>
          </a:stretch>
        </p:blipFill>
        <p:spPr>
          <a:xfrm>
            <a:off x="1023938" y="2950313"/>
            <a:ext cx="9720262" cy="2694099"/>
          </a:xfrm>
        </p:spPr>
      </p:pic>
      <p:sp>
        <p:nvSpPr>
          <p:cNvPr id="8" name="Arrow: Right 7">
            <a:extLst>
              <a:ext uri="{FF2B5EF4-FFF2-40B4-BE49-F238E27FC236}">
                <a16:creationId xmlns:a16="http://schemas.microsoft.com/office/drawing/2014/main" id="{7A60A50A-1AC1-F650-64A0-B0A3C939B5AB}"/>
              </a:ext>
            </a:extLst>
          </p:cNvPr>
          <p:cNvSpPr/>
          <p:nvPr/>
        </p:nvSpPr>
        <p:spPr>
          <a:xfrm>
            <a:off x="1803867" y="4410636"/>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7175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1024128" y="794202"/>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11. Now it’s time to upload your receipt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This screen will populate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select new receipt</a:t>
            </a:r>
          </a:p>
        </p:txBody>
      </p:sp>
      <p:pic>
        <p:nvPicPr>
          <p:cNvPr id="7" name="Content Placeholder 6">
            <a:extLst>
              <a:ext uri="{FF2B5EF4-FFF2-40B4-BE49-F238E27FC236}">
                <a16:creationId xmlns:a16="http://schemas.microsoft.com/office/drawing/2014/main" id="{1AA3EF35-0FDA-659C-B0D3-C5B5A98292EE}"/>
              </a:ext>
            </a:extLst>
          </p:cNvPr>
          <p:cNvPicPr>
            <a:picLocks noGrp="1" noChangeAspect="1"/>
          </p:cNvPicPr>
          <p:nvPr>
            <p:ph idx="1"/>
          </p:nvPr>
        </p:nvPicPr>
        <p:blipFill>
          <a:blip r:embed="rId2"/>
          <a:stretch>
            <a:fillRect/>
          </a:stretch>
        </p:blipFill>
        <p:spPr>
          <a:xfrm>
            <a:off x="1023938" y="2940603"/>
            <a:ext cx="9720262" cy="2713519"/>
          </a:xfrm>
        </p:spPr>
      </p:pic>
      <p:sp>
        <p:nvSpPr>
          <p:cNvPr id="8" name="Arrow: Right 7">
            <a:extLst>
              <a:ext uri="{FF2B5EF4-FFF2-40B4-BE49-F238E27FC236}">
                <a16:creationId xmlns:a16="http://schemas.microsoft.com/office/drawing/2014/main" id="{FFE7F06B-25B2-7E83-7035-B941D6FAD7EC}"/>
              </a:ext>
            </a:extLst>
          </p:cNvPr>
          <p:cNvSpPr/>
          <p:nvPr/>
        </p:nvSpPr>
        <p:spPr>
          <a:xfrm>
            <a:off x="1821797" y="4572001"/>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8497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799820" y="758475"/>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12. Select choose file to add your receipt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Then enter receipt date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Last, enter description-Description should be the business purpose of purchase</a:t>
            </a:r>
            <a:r>
              <a:rPr lang="en-US" sz="2800" dirty="0">
                <a:latin typeface="Times New Roman" panose="02020603050405020304" pitchFamily="18" charset="0"/>
                <a:cs typeface="Times New Roman" panose="02020603050405020304" pitchFamily="18" charset="0"/>
                <a:sym typeface="Wingdings" panose="05000000000000000000" pitchFamily="2" charset="2"/>
              </a:rPr>
              <a:t> Click ok</a:t>
            </a:r>
            <a:endParaRPr lang="en-US" sz="2800" dirty="0">
              <a:latin typeface="Times New Roman" panose="02020603050405020304" pitchFamily="18" charset="0"/>
              <a:cs typeface="Times New Roman" panose="02020603050405020304" pitchFamily="18" charset="0"/>
            </a:endParaRPr>
          </a:p>
        </p:txBody>
      </p:sp>
      <p:pic>
        <p:nvPicPr>
          <p:cNvPr id="6" name="Content Placeholder 5">
            <a:extLst>
              <a:ext uri="{FF2B5EF4-FFF2-40B4-BE49-F238E27FC236}">
                <a16:creationId xmlns:a16="http://schemas.microsoft.com/office/drawing/2014/main" id="{3F3F8A10-5D7D-44A7-4EE6-38855A46EC89}"/>
              </a:ext>
            </a:extLst>
          </p:cNvPr>
          <p:cNvPicPr>
            <a:picLocks noGrp="1" noChangeAspect="1"/>
          </p:cNvPicPr>
          <p:nvPr>
            <p:ph idx="1"/>
          </p:nvPr>
        </p:nvPicPr>
        <p:blipFill>
          <a:blip r:embed="rId2"/>
          <a:stretch>
            <a:fillRect/>
          </a:stretch>
        </p:blipFill>
        <p:spPr>
          <a:xfrm>
            <a:off x="1023938" y="2628911"/>
            <a:ext cx="9720262" cy="3336902"/>
          </a:xfrm>
        </p:spPr>
      </p:pic>
      <p:sp>
        <p:nvSpPr>
          <p:cNvPr id="8" name="Arrow: Right 7">
            <a:extLst>
              <a:ext uri="{FF2B5EF4-FFF2-40B4-BE49-F238E27FC236}">
                <a16:creationId xmlns:a16="http://schemas.microsoft.com/office/drawing/2014/main" id="{5E8C8767-9DEA-FF79-C14B-19F76C5C5DEA}"/>
              </a:ext>
            </a:extLst>
          </p:cNvPr>
          <p:cNvSpPr/>
          <p:nvPr/>
        </p:nvSpPr>
        <p:spPr>
          <a:xfrm>
            <a:off x="3399585" y="3711388"/>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161E49E4-16B1-4A2F-B76F-CD1B22D28B45}"/>
              </a:ext>
            </a:extLst>
          </p:cNvPr>
          <p:cNvSpPr/>
          <p:nvPr/>
        </p:nvSpPr>
        <p:spPr>
          <a:xfrm>
            <a:off x="2646550" y="3926542"/>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2E2ECD0A-F9F7-C395-F731-080DBA9E9BC6}"/>
              </a:ext>
            </a:extLst>
          </p:cNvPr>
          <p:cNvSpPr/>
          <p:nvPr/>
        </p:nvSpPr>
        <p:spPr>
          <a:xfrm>
            <a:off x="2646549" y="4162892"/>
            <a:ext cx="286599" cy="134470"/>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3317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808785" y="390790"/>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13. Your receipt has been uploaded!</a:t>
            </a:r>
          </a:p>
        </p:txBody>
      </p:sp>
      <p:pic>
        <p:nvPicPr>
          <p:cNvPr id="7" name="Content Placeholder 6">
            <a:extLst>
              <a:ext uri="{FF2B5EF4-FFF2-40B4-BE49-F238E27FC236}">
                <a16:creationId xmlns:a16="http://schemas.microsoft.com/office/drawing/2014/main" id="{9FB5F460-6675-4685-1145-8AA2E2C87846}"/>
              </a:ext>
            </a:extLst>
          </p:cNvPr>
          <p:cNvPicPr>
            <a:picLocks noGrp="1" noChangeAspect="1"/>
          </p:cNvPicPr>
          <p:nvPr>
            <p:ph idx="1"/>
          </p:nvPr>
        </p:nvPicPr>
        <p:blipFill>
          <a:blip r:embed="rId2"/>
          <a:stretch>
            <a:fillRect/>
          </a:stretch>
        </p:blipFill>
        <p:spPr>
          <a:xfrm>
            <a:off x="2294738" y="3230470"/>
            <a:ext cx="7178662" cy="2133785"/>
          </a:xfrm>
        </p:spPr>
      </p:pic>
      <p:sp>
        <p:nvSpPr>
          <p:cNvPr id="8" name="Rectangle 7">
            <a:extLst>
              <a:ext uri="{FF2B5EF4-FFF2-40B4-BE49-F238E27FC236}">
                <a16:creationId xmlns:a16="http://schemas.microsoft.com/office/drawing/2014/main" id="{3DF25108-1D98-EBB0-FC2A-B6A166833E0A}"/>
              </a:ext>
            </a:extLst>
          </p:cNvPr>
          <p:cNvSpPr/>
          <p:nvPr/>
        </p:nvSpPr>
        <p:spPr>
          <a:xfrm>
            <a:off x="3236259" y="4132729"/>
            <a:ext cx="699247" cy="19722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15419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54509-8C9B-408C-9A1F-8BA8118D2E58}"/>
              </a:ext>
            </a:extLst>
          </p:cNvPr>
          <p:cNvSpPr>
            <a:spLocks noGrp="1"/>
          </p:cNvSpPr>
          <p:nvPr>
            <p:ph type="title"/>
          </p:nvPr>
        </p:nvSpPr>
        <p:spPr>
          <a:xfrm>
            <a:off x="991281" y="1087746"/>
            <a:ext cx="9720072" cy="1499616"/>
          </a:xfrm>
        </p:spPr>
        <p:txBody>
          <a:bodyPr>
            <a:normAutofit fontScale="90000"/>
          </a:bodyPr>
          <a:lstStyle/>
          <a:p>
            <a:r>
              <a:rPr lang="en-US" sz="2400" dirty="0">
                <a:latin typeface="Times New Roman" panose="02020603050405020304" pitchFamily="18" charset="0"/>
                <a:cs typeface="Times New Roman" panose="02020603050405020304" pitchFamily="18" charset="0"/>
              </a:rPr>
              <a:t>14. After clicking close, this screen will appear. You will see your three green checks, foap and amount allocated.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Next, in order to sign off on your transactions, select the box next to the txn number.</a:t>
            </a:r>
            <a:br>
              <a:rPr lang="en-US" sz="24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(if you have multiple transactions, select the box next to all of them)</a:t>
            </a:r>
          </a:p>
        </p:txBody>
      </p:sp>
      <p:pic>
        <p:nvPicPr>
          <p:cNvPr id="5" name="Content Placeholder 4" descr="A screenshot of a social media post&#10;&#10;Description automatically generated">
            <a:extLst>
              <a:ext uri="{FF2B5EF4-FFF2-40B4-BE49-F238E27FC236}">
                <a16:creationId xmlns:a16="http://schemas.microsoft.com/office/drawing/2014/main" id="{FCD5081C-015F-4B7D-9CAB-18CD6C65F8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3315965"/>
            <a:ext cx="9720262" cy="1962795"/>
          </a:xfrm>
        </p:spPr>
      </p:pic>
    </p:spTree>
    <p:extLst>
      <p:ext uri="{BB962C8B-B14F-4D97-AF65-F5344CB8AC3E}">
        <p14:creationId xmlns:p14="http://schemas.microsoft.com/office/powerpoint/2010/main" val="1973523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0D255-58F9-4488-A071-9AEE7DB80847}"/>
              </a:ext>
            </a:extLst>
          </p:cNvPr>
          <p:cNvSpPr>
            <a:spLocks noGrp="1"/>
          </p:cNvSpPr>
          <p:nvPr>
            <p:ph type="title"/>
          </p:nvPr>
        </p:nvSpPr>
        <p:spPr>
          <a:xfrm>
            <a:off x="1024032" y="853664"/>
            <a:ext cx="9720072" cy="1499616"/>
          </a:xfrm>
        </p:spPr>
        <p:txBody>
          <a:bodyPr>
            <a:normAutofit/>
          </a:bodyPr>
          <a:lstStyle/>
          <a:p>
            <a:r>
              <a:rPr lang="en-US" sz="3100" dirty="0">
                <a:latin typeface="Times New Roman" panose="02020603050405020304" pitchFamily="18" charset="0"/>
                <a:cs typeface="Times New Roman" panose="02020603050405020304" pitchFamily="18" charset="0"/>
              </a:rPr>
              <a:t>15. Scroll to the bottom of the screen and select sign off</a:t>
            </a:r>
            <a:br>
              <a:rPr lang="en-US" dirty="0"/>
            </a:br>
            <a:endParaRPr lang="en-US" dirty="0"/>
          </a:p>
        </p:txBody>
      </p:sp>
      <p:pic>
        <p:nvPicPr>
          <p:cNvPr id="5" name="Content Placeholder 4" descr="A screenshot of a cell phone&#10;&#10;Description automatically generated">
            <a:extLst>
              <a:ext uri="{FF2B5EF4-FFF2-40B4-BE49-F238E27FC236}">
                <a16:creationId xmlns:a16="http://schemas.microsoft.com/office/drawing/2014/main" id="{7B9D808C-5E36-4692-BC98-60925A8FF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7564" y="3911546"/>
            <a:ext cx="5973009" cy="771633"/>
          </a:xfrm>
        </p:spPr>
      </p:pic>
    </p:spTree>
    <p:extLst>
      <p:ext uri="{BB962C8B-B14F-4D97-AF65-F5344CB8AC3E}">
        <p14:creationId xmlns:p14="http://schemas.microsoft.com/office/powerpoint/2010/main" val="2360595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F1B6B-080C-4219-8E59-1CA6BF30B75E}"/>
              </a:ext>
            </a:extLst>
          </p:cNvPr>
          <p:cNvSpPr>
            <a:spLocks noGrp="1"/>
          </p:cNvSpPr>
          <p:nvPr>
            <p:ph type="title"/>
          </p:nvPr>
        </p:nvSpPr>
        <p:spPr>
          <a:xfrm>
            <a:off x="1024032" y="509715"/>
            <a:ext cx="9720072" cy="1499616"/>
          </a:xfrm>
        </p:spPr>
        <p:txBody>
          <a:bodyPr>
            <a:normAutofit/>
          </a:bodyPr>
          <a:lstStyle/>
          <a:p>
            <a:r>
              <a:rPr lang="en-US" sz="3100" dirty="0">
                <a:latin typeface="Times New Roman" panose="02020603050405020304" pitchFamily="18" charset="0"/>
                <a:cs typeface="Times New Roman" panose="02020603050405020304" pitchFamily="18" charset="0"/>
              </a:rPr>
              <a:t>16. This screen will display after you click sign off. Enter a comment and select ok. </a:t>
            </a:r>
            <a:br>
              <a:rPr lang="en-US"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(You can comment “sign off”)</a:t>
            </a:r>
          </a:p>
        </p:txBody>
      </p:sp>
      <p:pic>
        <p:nvPicPr>
          <p:cNvPr id="5" name="Content Placeholder 4" descr="A screenshot of a cell phone&#10;&#10;Description automatically generated">
            <a:extLst>
              <a:ext uri="{FF2B5EF4-FFF2-40B4-BE49-F238E27FC236}">
                <a16:creationId xmlns:a16="http://schemas.microsoft.com/office/drawing/2014/main" id="{CA5E9D74-E035-4F70-B9BF-C0E0AD1C6B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2039" y="2835071"/>
            <a:ext cx="4544059" cy="2924583"/>
          </a:xfrm>
        </p:spPr>
      </p:pic>
    </p:spTree>
    <p:extLst>
      <p:ext uri="{BB962C8B-B14F-4D97-AF65-F5344CB8AC3E}">
        <p14:creationId xmlns:p14="http://schemas.microsoft.com/office/powerpoint/2010/main" val="22627786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5E5C5-6030-480B-89BE-6449D820BF6D}"/>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17. After signing off on your transaction(s), this should display at the top of your screen</a:t>
            </a:r>
          </a:p>
        </p:txBody>
      </p:sp>
      <p:pic>
        <p:nvPicPr>
          <p:cNvPr id="5" name="Content Placeholder 4" descr="A close up of a logo&#10;&#10;Description automatically generated">
            <a:extLst>
              <a:ext uri="{FF2B5EF4-FFF2-40B4-BE49-F238E27FC236}">
                <a16:creationId xmlns:a16="http://schemas.microsoft.com/office/drawing/2014/main" id="{36E10F8A-0DD8-4C17-BF5B-BCFAFC16C7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701" y="3514987"/>
            <a:ext cx="9846499" cy="654341"/>
          </a:xfrm>
        </p:spPr>
      </p:pic>
    </p:spTree>
    <p:extLst>
      <p:ext uri="{BB962C8B-B14F-4D97-AF65-F5344CB8AC3E}">
        <p14:creationId xmlns:p14="http://schemas.microsoft.com/office/powerpoint/2010/main" val="5853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65000" sy="65000" flip="none"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685E5C5-6030-480B-89BE-6449D820BF6D}"/>
              </a:ext>
            </a:extLst>
          </p:cNvPr>
          <p:cNvSpPr>
            <a:spLocks noGrp="1"/>
          </p:cNvSpPr>
          <p:nvPr>
            <p:ph type="ctrTitle"/>
          </p:nvPr>
        </p:nvSpPr>
        <p:spPr>
          <a:xfrm>
            <a:off x="4713224" y="1105351"/>
            <a:ext cx="6353967" cy="3023981"/>
          </a:xfrm>
        </p:spPr>
        <p:txBody>
          <a:bodyPr anchor="b">
            <a:normAutofit/>
          </a:bodyPr>
          <a:lstStyle/>
          <a:p>
            <a:pPr algn="l"/>
            <a:r>
              <a:rPr lang="en-US" sz="4800" dirty="0">
                <a:solidFill>
                  <a:srgbClr val="FFFFFF"/>
                </a:solidFill>
                <a:latin typeface="Times New Roman" panose="02020603050405020304" pitchFamily="18" charset="0"/>
                <a:cs typeface="Times New Roman" panose="02020603050405020304" pitchFamily="18" charset="0"/>
              </a:rPr>
              <a:t>How to allocate your transactions</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4098" name="Picture 2" descr="Bank of America Logo, history, meaning, symbol, PNG">
            <a:extLst>
              <a:ext uri="{FF2B5EF4-FFF2-40B4-BE49-F238E27FC236}">
                <a16:creationId xmlns:a16="http://schemas.microsoft.com/office/drawing/2014/main" id="{4F28F1F7-BA6C-470E-A759-15EA796873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2932" y="4414010"/>
            <a:ext cx="3444721" cy="1600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60687A9-8CFE-ECA7-32C1-B74393F5DCAA}"/>
              </a:ext>
            </a:extLst>
          </p:cNvPr>
          <p:cNvSpPr txBox="1"/>
          <p:nvPr/>
        </p:nvSpPr>
        <p:spPr>
          <a:xfrm>
            <a:off x="9206753" y="4939553"/>
            <a:ext cx="1999129" cy="646331"/>
          </a:xfrm>
          <a:prstGeom prst="rect">
            <a:avLst/>
          </a:prstGeom>
          <a:noFill/>
        </p:spPr>
        <p:txBody>
          <a:bodyPr wrap="square" rtlCol="0">
            <a:spAutoFit/>
          </a:bodyPr>
          <a:lstStyle/>
          <a:p>
            <a:r>
              <a:rPr lang="en-US" dirty="0">
                <a:solidFill>
                  <a:schemeClr val="bg1"/>
                </a:solidFill>
                <a:latin typeface="Times New Roman" panose="02020603050405020304" pitchFamily="18" charset="0"/>
                <a:cs typeface="Times New Roman" panose="02020603050405020304" pitchFamily="18" charset="0"/>
              </a:rPr>
              <a:t>Cardholders</a:t>
            </a:r>
          </a:p>
          <a:p>
            <a:r>
              <a:rPr lang="en-US" dirty="0">
                <a:solidFill>
                  <a:schemeClr val="bg1"/>
                </a:solidFill>
                <a:latin typeface="Times New Roman" panose="02020603050405020304" pitchFamily="18" charset="0"/>
                <a:cs typeface="Times New Roman" panose="02020603050405020304" pitchFamily="18" charset="0"/>
              </a:rPr>
              <a:t>Reconcilers</a:t>
            </a:r>
          </a:p>
        </p:txBody>
      </p:sp>
    </p:spTree>
    <p:extLst>
      <p:ext uri="{BB962C8B-B14F-4D97-AF65-F5344CB8AC3E}">
        <p14:creationId xmlns:p14="http://schemas.microsoft.com/office/powerpoint/2010/main" val="1694915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5E5C5-6030-480B-89BE-6449D820BF6D}"/>
              </a:ext>
            </a:extLst>
          </p:cNvPr>
          <p:cNvSpPr>
            <a:spLocks noGrp="1"/>
          </p:cNvSpPr>
          <p:nvPr>
            <p:ph type="title"/>
          </p:nvPr>
        </p:nvSpPr>
        <p:spPr>
          <a:xfrm>
            <a:off x="782081" y="1786486"/>
            <a:ext cx="9720072" cy="1499616"/>
          </a:xfrm>
        </p:spPr>
        <p:txBody>
          <a:bodyPr>
            <a:normAutofit fontScale="90000"/>
          </a:bodyPr>
          <a:lstStyle/>
          <a:p>
            <a:r>
              <a:rPr lang="en-US" sz="2800" dirty="0">
                <a:latin typeface="Times New Roman" panose="02020603050405020304" pitchFamily="18" charset="0"/>
                <a:cs typeface="Times New Roman" panose="02020603050405020304" pitchFamily="18" charset="0"/>
              </a:rPr>
              <a:t>18. If you enter the incorrect </a:t>
            </a:r>
            <a:r>
              <a:rPr lang="en-US" sz="2800" dirty="0" err="1">
                <a:latin typeface="Times New Roman" panose="02020603050405020304" pitchFamily="18" charset="0"/>
                <a:cs typeface="Times New Roman" panose="02020603050405020304" pitchFamily="18" charset="0"/>
              </a:rPr>
              <a:t>foap</a:t>
            </a:r>
            <a:r>
              <a:rPr lang="en-US" sz="2800" dirty="0">
                <a:latin typeface="Times New Roman" panose="02020603050405020304" pitchFamily="18" charset="0"/>
                <a:cs typeface="Times New Roman" panose="02020603050405020304" pitchFamily="18" charset="0"/>
              </a:rPr>
              <a:t> or sign off before you upload your receipt, reach out to your approver. Your approver can flag the transaction.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When your transaction is flagged it is placed back into your pending transactions queue. Then you can enter the correct </a:t>
            </a:r>
            <a:r>
              <a:rPr lang="en-US" sz="2800" dirty="0" err="1">
                <a:latin typeface="Times New Roman" panose="02020603050405020304" pitchFamily="18" charset="0"/>
                <a:cs typeface="Times New Roman" panose="02020603050405020304" pitchFamily="18" charset="0"/>
              </a:rPr>
              <a:t>foap</a:t>
            </a:r>
            <a:r>
              <a:rPr lang="en-US" sz="2800" dirty="0">
                <a:latin typeface="Times New Roman" panose="02020603050405020304" pitchFamily="18" charset="0"/>
                <a:cs typeface="Times New Roman" panose="02020603050405020304" pitchFamily="18" charset="0"/>
              </a:rPr>
              <a:t> or upload your receipt.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Once your transaction is correct, select remove flag and sign off once again. </a:t>
            </a:r>
          </a:p>
        </p:txBody>
      </p:sp>
    </p:spTree>
    <p:extLst>
      <p:ext uri="{BB962C8B-B14F-4D97-AF65-F5344CB8AC3E}">
        <p14:creationId xmlns:p14="http://schemas.microsoft.com/office/powerpoint/2010/main" val="1838306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6B76F-ED65-49C0-A9D5-879D9E3769D4}"/>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You have </a:t>
            </a:r>
            <a:r>
              <a:rPr lang="en-US" sz="3200">
                <a:latin typeface="Times New Roman" panose="02020603050405020304" pitchFamily="18" charset="0"/>
                <a:cs typeface="Times New Roman" panose="02020603050405020304" pitchFamily="18" charset="0"/>
              </a:rPr>
              <a:t>successfully reconciled your </a:t>
            </a:r>
            <a:r>
              <a:rPr lang="en-US" sz="3200" dirty="0">
                <a:latin typeface="Times New Roman" panose="02020603050405020304" pitchFamily="18" charset="0"/>
                <a:cs typeface="Times New Roman" panose="02020603050405020304" pitchFamily="18" charset="0"/>
              </a:rPr>
              <a:t>transactions!</a:t>
            </a:r>
          </a:p>
        </p:txBody>
      </p:sp>
      <p:pic>
        <p:nvPicPr>
          <p:cNvPr id="8" name="Picture 7">
            <a:extLst>
              <a:ext uri="{FF2B5EF4-FFF2-40B4-BE49-F238E27FC236}">
                <a16:creationId xmlns:a16="http://schemas.microsoft.com/office/drawing/2014/main" id="{4F88755F-1CBE-450A-A6A3-2E3BEE5ED382}"/>
              </a:ext>
            </a:extLst>
          </p:cNvPr>
          <p:cNvPicPr>
            <a:picLocks noChangeAspect="1"/>
          </p:cNvPicPr>
          <p:nvPr/>
        </p:nvPicPr>
        <p:blipFill>
          <a:blip r:embed="rId2"/>
          <a:stretch>
            <a:fillRect/>
          </a:stretch>
        </p:blipFill>
        <p:spPr>
          <a:xfrm>
            <a:off x="6841281" y="2943225"/>
            <a:ext cx="2857500" cy="971550"/>
          </a:xfrm>
          <a:prstGeom prst="rect">
            <a:avLst/>
          </a:prstGeom>
        </p:spPr>
      </p:pic>
      <p:pic>
        <p:nvPicPr>
          <p:cNvPr id="10" name="Picture 9">
            <a:extLst>
              <a:ext uri="{FF2B5EF4-FFF2-40B4-BE49-F238E27FC236}">
                <a16:creationId xmlns:a16="http://schemas.microsoft.com/office/drawing/2014/main" id="{A9B05FBF-9EA3-48F7-B889-665CE1838A4B}"/>
              </a:ext>
            </a:extLst>
          </p:cNvPr>
          <p:cNvPicPr>
            <a:picLocks noChangeAspect="1"/>
          </p:cNvPicPr>
          <p:nvPr/>
        </p:nvPicPr>
        <p:blipFill>
          <a:blip r:embed="rId3"/>
          <a:stretch>
            <a:fillRect/>
          </a:stretch>
        </p:blipFill>
        <p:spPr>
          <a:xfrm>
            <a:off x="4726876" y="4030143"/>
            <a:ext cx="2314575" cy="1895475"/>
          </a:xfrm>
          <a:prstGeom prst="rect">
            <a:avLst/>
          </a:prstGeom>
        </p:spPr>
      </p:pic>
      <p:pic>
        <p:nvPicPr>
          <p:cNvPr id="2050" name="Picture 2" descr="Bank of America Logo, history, meaning, symbol, PNG">
            <a:extLst>
              <a:ext uri="{FF2B5EF4-FFF2-40B4-BE49-F238E27FC236}">
                <a16:creationId xmlns:a16="http://schemas.microsoft.com/office/drawing/2014/main" id="{61F0D10A-7973-4D28-B92D-2FBF0F1FC1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907" y="262890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895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7F9DB-5791-4B11-B855-FE00FC33F3D5}"/>
              </a:ext>
            </a:extLst>
          </p:cNvPr>
          <p:cNvSpPr>
            <a:spLocks noGrp="1"/>
          </p:cNvSpPr>
          <p:nvPr>
            <p:ph type="title"/>
          </p:nvPr>
        </p:nvSpPr>
        <p:spPr>
          <a:xfrm>
            <a:off x="1024127" y="361281"/>
            <a:ext cx="9720072" cy="1499616"/>
          </a:xfrm>
        </p:spPr>
        <p:txBody>
          <a:bodyPr>
            <a:normAutofit/>
          </a:bodyPr>
          <a:lstStyle/>
          <a:p>
            <a:r>
              <a:rPr lang="en-US" sz="2800" dirty="0">
                <a:latin typeface="Times New Roman" panose="02020603050405020304" pitchFamily="18" charset="0"/>
                <a:cs typeface="Times New Roman" panose="02020603050405020304" pitchFamily="18" charset="0"/>
              </a:rPr>
              <a:t>1. Log in to Works</a:t>
            </a:r>
          </a:p>
        </p:txBody>
      </p:sp>
      <p:pic>
        <p:nvPicPr>
          <p:cNvPr id="5" name="Content Placeholder 4" descr="A screenshot of a cell phone&#10;&#10;Description automatically generated">
            <a:extLst>
              <a:ext uri="{FF2B5EF4-FFF2-40B4-BE49-F238E27FC236}">
                <a16:creationId xmlns:a16="http://schemas.microsoft.com/office/drawing/2014/main" id="{0425EF92-BFC4-40D0-A7EB-F6FD0DF9CBF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2356" y="2250059"/>
            <a:ext cx="8083615" cy="4022725"/>
          </a:xfrm>
        </p:spPr>
      </p:pic>
      <p:sp>
        <p:nvSpPr>
          <p:cNvPr id="6" name="Rectangle 5">
            <a:extLst>
              <a:ext uri="{FF2B5EF4-FFF2-40B4-BE49-F238E27FC236}">
                <a16:creationId xmlns:a16="http://schemas.microsoft.com/office/drawing/2014/main" id="{2EB06653-75D4-4B7B-B53D-CAE81D450BBE}"/>
              </a:ext>
            </a:extLst>
          </p:cNvPr>
          <p:cNvSpPr/>
          <p:nvPr/>
        </p:nvSpPr>
        <p:spPr>
          <a:xfrm>
            <a:off x="3516035" y="6292614"/>
            <a:ext cx="4170885"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rPr>
              <a:t>https://payment2.works.com/works/session</a:t>
            </a:r>
          </a:p>
        </p:txBody>
      </p:sp>
    </p:spTree>
    <p:extLst>
      <p:ext uri="{BB962C8B-B14F-4D97-AF65-F5344CB8AC3E}">
        <p14:creationId xmlns:p14="http://schemas.microsoft.com/office/powerpoint/2010/main" val="1305313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9D921-9111-4699-AD91-D2ED0AB453E2}"/>
              </a:ext>
            </a:extLst>
          </p:cNvPr>
          <p:cNvSpPr>
            <a:spLocks noGrp="1"/>
          </p:cNvSpPr>
          <p:nvPr>
            <p:ph type="title"/>
          </p:nvPr>
        </p:nvSpPr>
        <p:spPr>
          <a:xfrm>
            <a:off x="865507" y="333289"/>
            <a:ext cx="9720072" cy="1499616"/>
          </a:xfrm>
        </p:spPr>
        <p:txBody>
          <a:bodyPr>
            <a:normAutofit/>
          </a:bodyPr>
          <a:lstStyle/>
          <a:p>
            <a:r>
              <a:rPr lang="en-US" sz="2800" dirty="0">
                <a:latin typeface="Times New Roman" panose="02020603050405020304" pitchFamily="18" charset="0"/>
                <a:cs typeface="Times New Roman" panose="02020603050405020304" pitchFamily="18" charset="0"/>
              </a:rPr>
              <a:t>2. Locate your action items</a:t>
            </a:r>
          </a:p>
        </p:txBody>
      </p:sp>
      <p:pic>
        <p:nvPicPr>
          <p:cNvPr id="5" name="Content Placeholder 4" descr="A screenshot of a cell phone&#10;&#10;Description automatically generated">
            <a:extLst>
              <a:ext uri="{FF2B5EF4-FFF2-40B4-BE49-F238E27FC236}">
                <a16:creationId xmlns:a16="http://schemas.microsoft.com/office/drawing/2014/main" id="{AA1B4BDE-B369-4FDC-9A87-0FD53CA250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820" y="2856243"/>
            <a:ext cx="9720262" cy="1296034"/>
          </a:xfrm>
        </p:spPr>
      </p:pic>
    </p:spTree>
    <p:extLst>
      <p:ext uri="{BB962C8B-B14F-4D97-AF65-F5344CB8AC3E}">
        <p14:creationId xmlns:p14="http://schemas.microsoft.com/office/powerpoint/2010/main" val="10919786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DB047-4484-4C87-90BA-E96B8F80A202}"/>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3. Under Current Status Select Pending for your Transactions</a:t>
            </a:r>
          </a:p>
        </p:txBody>
      </p:sp>
      <p:pic>
        <p:nvPicPr>
          <p:cNvPr id="9" name="Content Placeholder 8" descr="A screenshot of a social media post&#10;&#10;Description automatically generated">
            <a:extLst>
              <a:ext uri="{FF2B5EF4-FFF2-40B4-BE49-F238E27FC236}">
                <a16:creationId xmlns:a16="http://schemas.microsoft.com/office/drawing/2014/main" id="{9292F060-380D-40EA-A151-F017D5216E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3468981"/>
            <a:ext cx="9720262" cy="1656762"/>
          </a:xfrm>
        </p:spPr>
      </p:pic>
    </p:spTree>
    <p:extLst>
      <p:ext uri="{BB962C8B-B14F-4D97-AF65-F5344CB8AC3E}">
        <p14:creationId xmlns:p14="http://schemas.microsoft.com/office/powerpoint/2010/main" val="1405987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5AD7E-89F3-44A1-83CD-875EF69F6112}"/>
              </a:ext>
            </a:extLst>
          </p:cNvPr>
          <p:cNvSpPr>
            <a:spLocks noGrp="1"/>
          </p:cNvSpPr>
          <p:nvPr>
            <p:ph type="title"/>
          </p:nvPr>
        </p:nvSpPr>
        <p:spPr>
          <a:xfrm>
            <a:off x="1023938" y="609914"/>
            <a:ext cx="9720072" cy="1499616"/>
          </a:xfrm>
        </p:spPr>
        <p:txBody>
          <a:bodyPr>
            <a:normAutofit/>
          </a:bodyPr>
          <a:lstStyle/>
          <a:p>
            <a:r>
              <a:rPr lang="en-US" sz="2800" dirty="0">
                <a:latin typeface="Times New Roman" panose="02020603050405020304" pitchFamily="18" charset="0"/>
                <a:cs typeface="Times New Roman" panose="02020603050405020304" pitchFamily="18" charset="0"/>
              </a:rPr>
              <a:t>4. Your transactions will display. Select the TXN number for your transaction</a:t>
            </a:r>
          </a:p>
        </p:txBody>
      </p:sp>
      <p:pic>
        <p:nvPicPr>
          <p:cNvPr id="5" name="Content Placeholder 4" descr="A screenshot of a social media post&#10;&#10;Description automatically generated">
            <a:extLst>
              <a:ext uri="{FF2B5EF4-FFF2-40B4-BE49-F238E27FC236}">
                <a16:creationId xmlns:a16="http://schemas.microsoft.com/office/drawing/2014/main" id="{2D0A6FFE-D3BC-4300-9027-59A6DD8046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3289393"/>
            <a:ext cx="9720262" cy="2015938"/>
          </a:xfrm>
        </p:spPr>
      </p:pic>
    </p:spTree>
    <p:extLst>
      <p:ext uri="{BB962C8B-B14F-4D97-AF65-F5344CB8AC3E}">
        <p14:creationId xmlns:p14="http://schemas.microsoft.com/office/powerpoint/2010/main" val="2063969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010E-1A87-4D62-AEDF-AF3108CB2589}"/>
              </a:ext>
            </a:extLst>
          </p:cNvPr>
          <p:cNvSpPr>
            <a:spLocks noGrp="1"/>
          </p:cNvSpPr>
          <p:nvPr>
            <p:ph type="title"/>
          </p:nvPr>
        </p:nvSpPr>
        <p:spPr/>
        <p:txBody>
          <a:bodyPr>
            <a:normAutofit/>
          </a:bodyPr>
          <a:lstStyle/>
          <a:p>
            <a:r>
              <a:rPr lang="en-US" sz="2800" dirty="0">
                <a:latin typeface="Times New Roman" panose="02020603050405020304" pitchFamily="18" charset="0"/>
                <a:cs typeface="Times New Roman" panose="02020603050405020304" pitchFamily="18" charset="0"/>
              </a:rPr>
              <a:t>5. Once you click the TXN number, Select “allocate/edit” </a:t>
            </a:r>
          </a:p>
        </p:txBody>
      </p:sp>
      <p:pic>
        <p:nvPicPr>
          <p:cNvPr id="5" name="Content Placeholder 4" descr="A screenshot of a social media post&#10;&#10;Description automatically generated">
            <a:extLst>
              <a:ext uri="{FF2B5EF4-FFF2-40B4-BE49-F238E27FC236}">
                <a16:creationId xmlns:a16="http://schemas.microsoft.com/office/drawing/2014/main" id="{9ABB7389-824E-454B-9F21-F63479B6ED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3300814"/>
            <a:ext cx="9720262" cy="1993097"/>
          </a:xfrm>
        </p:spPr>
      </p:pic>
    </p:spTree>
    <p:extLst>
      <p:ext uri="{BB962C8B-B14F-4D97-AF65-F5344CB8AC3E}">
        <p14:creationId xmlns:p14="http://schemas.microsoft.com/office/powerpoint/2010/main" val="908614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79A49-D42A-4D06-A954-F881BD99B854}"/>
              </a:ext>
            </a:extLst>
          </p:cNvPr>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6. Make sure the amount and description is correct. Then type in your Fund/org/pgm and then your account code. Once you begin typing your </a:t>
            </a:r>
            <a:r>
              <a:rPr lang="en-US" sz="2400" dirty="0" err="1">
                <a:latin typeface="Times New Roman" panose="02020603050405020304" pitchFamily="18" charset="0"/>
                <a:cs typeface="Times New Roman" panose="02020603050405020304" pitchFamily="18" charset="0"/>
              </a:rPr>
              <a:t>foap</a:t>
            </a:r>
            <a:r>
              <a:rPr lang="en-US" sz="2400" dirty="0">
                <a:latin typeface="Times New Roman" panose="02020603050405020304" pitchFamily="18" charset="0"/>
                <a:cs typeface="Times New Roman" panose="02020603050405020304" pitchFamily="18" charset="0"/>
              </a:rPr>
              <a:t>, it will populate. Select your FOAP  and click save.</a:t>
            </a:r>
          </a:p>
        </p:txBody>
      </p:sp>
      <p:pic>
        <p:nvPicPr>
          <p:cNvPr id="5" name="Content Placeholder 4" descr="A screenshot of a social media post&#10;&#10;Description automatically generated">
            <a:extLst>
              <a:ext uri="{FF2B5EF4-FFF2-40B4-BE49-F238E27FC236}">
                <a16:creationId xmlns:a16="http://schemas.microsoft.com/office/drawing/2014/main" id="{D8218A47-E2A7-4438-972C-51C49CADA2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2693339"/>
            <a:ext cx="9720262" cy="3208046"/>
          </a:xfrm>
        </p:spPr>
      </p:pic>
    </p:spTree>
    <p:extLst>
      <p:ext uri="{BB962C8B-B14F-4D97-AF65-F5344CB8AC3E}">
        <p14:creationId xmlns:p14="http://schemas.microsoft.com/office/powerpoint/2010/main" val="232351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4AC28-E194-4F71-BFEF-A354B19487F9}"/>
              </a:ext>
            </a:extLst>
          </p:cNvPr>
          <p:cNvSpPr>
            <a:spLocks noGrp="1"/>
          </p:cNvSpPr>
          <p:nvPr>
            <p:ph type="title"/>
          </p:nvPr>
        </p:nvSpPr>
        <p:spPr>
          <a:xfrm>
            <a:off x="1024128" y="955567"/>
            <a:ext cx="9720072" cy="1499616"/>
          </a:xfrm>
        </p:spPr>
        <p:txBody>
          <a:bodyPr>
            <a:noAutofit/>
          </a:bodyPr>
          <a:lstStyle/>
          <a:p>
            <a:r>
              <a:rPr lang="en-US" sz="2800" dirty="0">
                <a:latin typeface="Times New Roman" panose="02020603050405020304" pitchFamily="18" charset="0"/>
                <a:cs typeface="Times New Roman" panose="02020603050405020304" pitchFamily="18" charset="0"/>
              </a:rPr>
              <a:t>7. After you click save, this screen will display. You should see three green checks under (comp/val/auth).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Click close.</a:t>
            </a:r>
          </a:p>
        </p:txBody>
      </p:sp>
      <p:pic>
        <p:nvPicPr>
          <p:cNvPr id="5" name="Content Placeholder 4" descr="A screenshot of a cell phone&#10;&#10;Description automatically generated">
            <a:extLst>
              <a:ext uri="{FF2B5EF4-FFF2-40B4-BE49-F238E27FC236}">
                <a16:creationId xmlns:a16="http://schemas.microsoft.com/office/drawing/2014/main" id="{EB262033-B654-452D-BB2D-7DEE0641E2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3938" y="2692291"/>
            <a:ext cx="9720262" cy="3210142"/>
          </a:xfrm>
        </p:spPr>
      </p:pic>
    </p:spTree>
    <p:extLst>
      <p:ext uri="{BB962C8B-B14F-4D97-AF65-F5344CB8AC3E}">
        <p14:creationId xmlns:p14="http://schemas.microsoft.com/office/powerpoint/2010/main" val="1856304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459</Words>
  <Application>Microsoft Office PowerPoint</Application>
  <PresentationFormat>Widescreen</PresentationFormat>
  <Paragraphs>27</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Garamond</vt:lpstr>
      <vt:lpstr>Times New Roman</vt:lpstr>
      <vt:lpstr>Tw Cen MT</vt:lpstr>
      <vt:lpstr>Tw Cen MT Condensed</vt:lpstr>
      <vt:lpstr>Wingdings 3</vt:lpstr>
      <vt:lpstr>Integral</vt:lpstr>
      <vt:lpstr>Bank of America  Works Training </vt:lpstr>
      <vt:lpstr>How to allocate your transactions</vt:lpstr>
      <vt:lpstr>1. Log in to Works</vt:lpstr>
      <vt:lpstr>2. Locate your action items</vt:lpstr>
      <vt:lpstr>3. Under Current Status Select Pending for your Transactions</vt:lpstr>
      <vt:lpstr>4. Your transactions will display. Select the TXN number for your transaction</vt:lpstr>
      <vt:lpstr>5. Once you click the TXN number, Select “allocate/edit” </vt:lpstr>
      <vt:lpstr>6. Make sure the amount and description is correct. Then type in your Fund/org/pgm and then your account code. Once you begin typing your foap, it will populate. Select your FOAP  and click save.</vt:lpstr>
      <vt:lpstr>7. After you click save, this screen will display. You should see three green checks under (comp/val/auth).  Click close.</vt:lpstr>
      <vt:lpstr>8. Now it’s time to upload your receipt Select your transaction</vt:lpstr>
      <vt:lpstr>9. Now it’s time to upload your receipt Select manage receipts</vt:lpstr>
      <vt:lpstr>10. Now it’s time to upload your receipt This screen will populate select add</vt:lpstr>
      <vt:lpstr>11. Now it’s time to upload your receipt This screen will populate select new receipt</vt:lpstr>
      <vt:lpstr>12. Select choose file to add your receipt  Then enter receipt date Last, enter description-Description should be the business purpose of purchase Click ok</vt:lpstr>
      <vt:lpstr>13. Your receipt has been uploaded!</vt:lpstr>
      <vt:lpstr>14. After clicking close, this screen will appear. You will see your three green checks, foap and amount allocated.  Next, in order to sign off on your transactions, select the box next to the txn number. (if you have multiple transactions, select the box next to all of them)</vt:lpstr>
      <vt:lpstr>15. Scroll to the bottom of the screen and select sign off </vt:lpstr>
      <vt:lpstr>16. This screen will display after you click sign off. Enter a comment and select ok.  (You can comment “sign off”)</vt:lpstr>
      <vt:lpstr>17. After signing off on your transaction(s), this should display at the top of your screen</vt:lpstr>
      <vt:lpstr>18. If you enter the incorrect foap or sign off before you upload your receipt, reach out to your approver. Your approver can flag the transaction. When your transaction is flagged it is placed back into your pending transactions queue. Then you can enter the correct foap or upload your receipt.  Once your transaction is correct, select remove flag and sign off once again. </vt:lpstr>
      <vt:lpstr>You have successfully reconciled your transactions!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of America  Works Training</dc:title>
  <dc:creator>Sessions, Kristen P</dc:creator>
  <cp:lastModifiedBy>Sessions, Kristen P</cp:lastModifiedBy>
  <cp:revision>23</cp:revision>
  <dcterms:created xsi:type="dcterms:W3CDTF">2019-01-31T13:53:26Z</dcterms:created>
  <dcterms:modified xsi:type="dcterms:W3CDTF">2023-11-14T19:00:15Z</dcterms:modified>
</cp:coreProperties>
</file>