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339" r:id="rId3"/>
    <p:sldId id="265" r:id="rId4"/>
    <p:sldId id="300" r:id="rId5"/>
    <p:sldId id="325" r:id="rId6"/>
    <p:sldId id="354" r:id="rId7"/>
    <p:sldId id="301" r:id="rId8"/>
    <p:sldId id="304" r:id="rId9"/>
    <p:sldId id="302" r:id="rId10"/>
    <p:sldId id="258" r:id="rId11"/>
    <p:sldId id="306" r:id="rId12"/>
    <p:sldId id="310" r:id="rId13"/>
    <p:sldId id="305" r:id="rId14"/>
    <p:sldId id="312" r:id="rId15"/>
    <p:sldId id="336" r:id="rId16"/>
    <p:sldId id="260" r:id="rId17"/>
    <p:sldId id="259" r:id="rId18"/>
    <p:sldId id="317" r:id="rId19"/>
    <p:sldId id="322" r:id="rId20"/>
    <p:sldId id="320" r:id="rId21"/>
    <p:sldId id="331" r:id="rId22"/>
    <p:sldId id="261" r:id="rId23"/>
    <p:sldId id="338" r:id="rId24"/>
    <p:sldId id="262" r:id="rId25"/>
    <p:sldId id="327" r:id="rId26"/>
    <p:sldId id="349" r:id="rId27"/>
    <p:sldId id="351" r:id="rId28"/>
    <p:sldId id="264" r:id="rId29"/>
    <p:sldId id="352" r:id="rId30"/>
    <p:sldId id="353" r:id="rId31"/>
    <p:sldId id="350" r:id="rId32"/>
    <p:sldId id="334" r:id="rId33"/>
    <p:sldId id="329" r:id="rId34"/>
    <p:sldId id="337" r:id="rId35"/>
    <p:sldId id="341" r:id="rId36"/>
    <p:sldId id="326" r:id="rId37"/>
    <p:sldId id="328" r:id="rId38"/>
    <p:sldId id="332" r:id="rId39"/>
    <p:sldId id="333" r:id="rId40"/>
    <p:sldId id="335" r:id="rId41"/>
    <p:sldId id="330" r:id="rId42"/>
    <p:sldId id="314" r:id="rId4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ADD6"/>
    <a:srgbClr val="D60093"/>
    <a:srgbClr val="FF0066"/>
    <a:srgbClr val="96A6BC"/>
    <a:srgbClr val="ADB9CA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81F74C-F711-408B-AF9E-67D4AFB0B375}" v="62" dt="2019-01-09T19:04:49.8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37" autoAdjust="0"/>
    <p:restoredTop sz="87733" autoAdjust="0"/>
  </p:normalViewPr>
  <p:slideViewPr>
    <p:cSldViewPr snapToGrid="0">
      <p:cViewPr varScale="1">
        <p:scale>
          <a:sx n="79" d="100"/>
          <a:sy n="79" d="100"/>
        </p:scale>
        <p:origin x="104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8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B88265E-5C1C-444B-AFD0-262F0322F7A5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D7A4B05-9F01-425A-8BFB-71C1D5125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68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6132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  <a:p>
            <a:r>
              <a:rPr lang="en-US" dirty="0"/>
              <a:t>25. Overall, my department is a good place to work.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5950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br>
              <a:rPr lang="en-US" sz="1000" dirty="0">
                <a:solidFill>
                  <a:srgbClr val="371713"/>
                </a:solidFill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16. Promotions in my department are based on a person’s ability.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785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b="1" dirty="0"/>
              <a:t>35. Our recognitions and rewards programs are meaningful to me.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0069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371713"/>
                </a:solidFill>
                <a:cs typeface="Arial" panose="020B0604020202020204" pitchFamily="34" charset="0"/>
              </a:rPr>
              <a:t>9. I am regularly recognized for my contributions.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0799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b="1" dirty="0">
                <a:solidFill>
                  <a:srgbClr val="3717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43. At this institution, we discuss and debate issues respectfully to get better results.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3172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3717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42. Faculty, administration, and staff are meaningfully involved in institutional planning.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3433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b="1" dirty="0">
                <a:solidFill>
                  <a:srgbClr val="3717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43. At this institution, we discuss and debate issues respectfully to get better results.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3218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b="1" dirty="0"/>
              <a:t>35. Our recognitions and rewards programs are meaningful to me.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0689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99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/>
              <a:t>5. I understand how my job contributes to this institution’s mission.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1197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7500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/>
              <a:t>5. I understand how my job contributes to this institution’s mission.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4538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8199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76596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32041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79137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3717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39. Faculty are appropriately involved in decisions related to the education program (e.g. curriculum development, evaluation). (Shared Governance)</a:t>
            </a:r>
          </a:p>
          <a:p>
            <a:pPr defTabSz="931774">
              <a:defRPr/>
            </a:pPr>
            <a:endParaRPr lang="en-US" b="1" dirty="0">
              <a:solidFill>
                <a:srgbClr val="3717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09468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b="1" dirty="0"/>
              <a:t>49. This institution actively contributes to the community.</a:t>
            </a:r>
          </a:p>
          <a:p>
            <a:pPr defTabSz="931774">
              <a:defRPr/>
            </a:pPr>
            <a:endParaRPr lang="en-US" b="1" dirty="0"/>
          </a:p>
          <a:p>
            <a:pPr defTabSz="931774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239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/>
              <a:t>36. I am proud to be a part of this institution.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2512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/>
              <a:t>28. My department has adequate faculty/staff to achieve our goals.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247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11. I am paid fairly for my work.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8999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  <a:p>
            <a:r>
              <a:rPr lang="en-US" dirty="0"/>
              <a:t>24. I have a good relationship with my supervisor/department chair.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5938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b="1" dirty="0"/>
              <a:t>47. My supervisor/department chair supports my efforts to balance my work and personal life.</a:t>
            </a:r>
            <a:r>
              <a:rPr lang="en-US" dirty="0"/>
              <a:t> </a:t>
            </a:r>
          </a:p>
          <a:p>
            <a:pPr defTabSz="931774"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5471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  <a:p>
            <a:r>
              <a:rPr lang="en-US" dirty="0"/>
              <a:t>25. Overall, my department is a good place to work.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9821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b="1" dirty="0"/>
              <a:t>50. This institution places sufficient emphasis on having diverse faculty, administration, and staff.</a:t>
            </a:r>
          </a:p>
          <a:p>
            <a:pPr defTabSz="931774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A4B05-9F01-425A-8BFB-71C1D51258B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028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7DF16-0F45-4772-BC44-397266F927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A8E30C-A6B7-4A54-AE07-B0B40AD2B7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1E2ACB-2544-4B68-92C1-D3516766C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21A7-586C-412C-8D6B-86FC13CAA7BC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7E72A7-1E61-4D10-8111-2065E7CAB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A479E9-B796-4C99-99E2-D575580A6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DC2D0-27AA-409C-85AA-BFF3AADC8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333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52EC8-7FEE-4D7B-87A8-D4B4C65F9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4B85C8-BE1D-48A8-AAD1-7B142EA803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5E8C7-7519-4FEF-A8F8-80680E239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21A7-586C-412C-8D6B-86FC13CAA7BC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B25DE4-8890-4AD1-BAC5-D1D3A0004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816995-D220-4844-9CCA-F3C053CFE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DC2D0-27AA-409C-85AA-BFF3AADC8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870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F28180-6D6C-405A-BC0A-1E1C084C4A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822C2D-A8CA-4C36-ADD0-4A05D82E46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719BF4-C0FC-4AA8-89ED-CCADA5319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21A7-586C-412C-8D6B-86FC13CAA7BC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9F1D4D-FA8E-44FA-B4F8-1B898E91C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1E2DF-97B1-4B02-85E2-CC24D4539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DC2D0-27AA-409C-85AA-BFF3AADC8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772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7AC53-E54A-459A-9FAC-84D816397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9AF94F-7BB7-44B7-B4A2-1D86580425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9B03E2-B29B-475F-9BD8-400F3ECF2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21A7-586C-412C-8D6B-86FC13CAA7BC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0647F-9A47-47B5-9656-892F01AF1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A9D18F-EF52-4AF3-A330-E7C58E50A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DC2D0-27AA-409C-85AA-BFF3AADC8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511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F9700-FF80-47A6-B13C-EE2C4954E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D19258-05DB-4B12-BFAE-1DE12B74CA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D1B598-8F46-4806-A1D8-1CBAF953D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21A7-586C-412C-8D6B-86FC13CAA7BC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172BE-303F-4423-B6E1-109C9D183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6CA58B-B945-4A72-B5E0-6BE1FC228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DC2D0-27AA-409C-85AA-BFF3AADC8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273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2BE65-CCD2-430D-A895-2268FE673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6FD8A-CAC2-4FD0-A71A-FB1F4C3A09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30162A-375C-462B-81C5-A0F86F80D0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E941AB-0423-43D0-B85E-ABDCC9437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21A7-586C-412C-8D6B-86FC13CAA7BC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AF1B3C-E7C7-449C-AEA6-ABC6E9ED1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16E98E-FB76-48CB-9DE2-E35467A2D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DC2D0-27AA-409C-85AA-BFF3AADC8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202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9E25F-4D80-4AC9-8E0F-C19F7F644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6CDC2C-BAA6-4210-9CFD-DE21E1976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BC756E-2F47-4233-A153-8A166F85C9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17FCD1-D624-4497-9DB2-621FBC6A04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6E15FF-93F0-4421-BCB8-926473B937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FBAE52-48FE-4DDC-87DE-441675124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21A7-586C-412C-8D6B-86FC13CAA7BC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2D19B7-CD57-4EB5-93B5-7B9EC1118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71867D-AE62-4842-AC79-5FCF3E452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DC2D0-27AA-409C-85AA-BFF3AADC8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253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AD050-1B8B-4DE3-9436-F59CD5183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461047-2398-4DE1-B71E-0D640B0EB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21A7-586C-412C-8D6B-86FC13CAA7BC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659E93-0943-49D9-8577-0F2E31241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CD85AA-701A-475B-95D9-530145CBB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DC2D0-27AA-409C-85AA-BFF3AADC8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856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23393C-87AB-4BE0-ACAD-04647D9FD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21A7-586C-412C-8D6B-86FC13CAA7BC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C7AA02-DAE8-4B2C-AE6B-E63D0AD97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503C56-B2E0-4A5C-B254-2E4A7B33D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DC2D0-27AA-409C-85AA-BFF3AADC8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83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F1C00-AFA4-49B1-B880-5D5723F39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A7456B-F8B3-43F2-A1A7-702708C88B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12A04F-5669-41E3-9D78-8E2D5610E1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809051-4A61-477A-89EE-2285FA7E4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21A7-586C-412C-8D6B-86FC13CAA7BC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3F312C-9677-4FF2-80C2-4C536EEDE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358863-8FB8-4121-AF49-30291006F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DC2D0-27AA-409C-85AA-BFF3AADC8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251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9378A-D5D9-4E47-9106-6F406B113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C4FA30-C119-46D6-84EF-2D7A3A3C81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9F3FD5-6F4A-470F-A678-080E3745AF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3BF01D-1F32-4ED0-A694-75E7728F3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521A7-586C-412C-8D6B-86FC13CAA7BC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49FAE0-AA96-49EE-AA55-3C50E2AC3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740EC0-F72B-4C1A-9395-62CFB97E9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DC2D0-27AA-409C-85AA-BFF3AADC8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459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B0A57E-0296-4587-A8BE-4C9339AED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2A46BA-0AEB-4DF1-8D0E-725427D352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E9B5F9-BDD9-4558-AD74-50D96317A2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521A7-586C-412C-8D6B-86FC13CAA7BC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5A3803-4AAA-4B9E-A74F-D424B52EF5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AF1DF-15EE-400B-9DBE-7397A6E2DA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DC2D0-27AA-409C-85AA-BFF3AADC8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509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900B9-210A-472B-9592-B964AF25F3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2018 UNC System Employee Engagement Survey Results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DE7D67-90DE-4553-B171-2C07C6548E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248156"/>
          </a:xfrm>
        </p:spPr>
        <p:txBody>
          <a:bodyPr>
            <a:normAutofit/>
          </a:bodyPr>
          <a:lstStyle/>
          <a:p>
            <a:r>
              <a:rPr lang="en-US" dirty="0"/>
              <a:t>Using Results to Improve Outcomes at Fayetteville State University</a:t>
            </a:r>
          </a:p>
          <a:p>
            <a:endParaRPr lang="en-US" dirty="0"/>
          </a:p>
          <a:p>
            <a:r>
              <a:rPr lang="en-US" dirty="0"/>
              <a:t>For Discussion and Action Planning</a:t>
            </a:r>
          </a:p>
        </p:txBody>
      </p:sp>
    </p:spTree>
    <p:extLst>
      <p:ext uri="{BB962C8B-B14F-4D97-AF65-F5344CB8AC3E}">
        <p14:creationId xmlns:p14="http://schemas.microsoft.com/office/powerpoint/2010/main" val="13623473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4C552-F7E7-4B96-ACA4-C7420876D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992" y="222386"/>
            <a:ext cx="10056139" cy="649356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11. I am paid fairly for my work. (Compensation, Benefits, Life/Work Balance) 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83D4895-8AC4-4AC2-B490-F18D7F0C770D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81631230"/>
              </p:ext>
            </p:extLst>
          </p:nvPr>
        </p:nvGraphicFramePr>
        <p:xfrm>
          <a:off x="490748" y="962402"/>
          <a:ext cx="9006635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8374">
                  <a:extLst>
                    <a:ext uri="{9D8B030D-6E8A-4147-A177-3AD203B41FA5}">
                      <a16:colId xmlns:a16="http://schemas.microsoft.com/office/drawing/2014/main" val="1310876388"/>
                    </a:ext>
                  </a:extLst>
                </a:gridCol>
                <a:gridCol w="2128993">
                  <a:extLst>
                    <a:ext uri="{9D8B030D-6E8A-4147-A177-3AD203B41FA5}">
                      <a16:colId xmlns:a16="http://schemas.microsoft.com/office/drawing/2014/main" val="2929993645"/>
                    </a:ext>
                  </a:extLst>
                </a:gridCol>
                <a:gridCol w="2229268">
                  <a:extLst>
                    <a:ext uri="{9D8B030D-6E8A-4147-A177-3AD203B41FA5}">
                      <a16:colId xmlns:a16="http://schemas.microsoft.com/office/drawing/2014/main" val="704273348"/>
                    </a:ext>
                  </a:extLst>
                </a:gridCol>
              </a:tblGrid>
              <a:tr h="471544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3474422"/>
                  </a:ext>
                </a:extLst>
              </a:tr>
              <a:tr h="471544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3971980"/>
                  </a:ext>
                </a:extLst>
              </a:tr>
              <a:tr h="471544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39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619627"/>
                  </a:ext>
                </a:extLst>
              </a:tr>
              <a:tr h="471544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36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41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53782"/>
                  </a:ext>
                </a:extLst>
              </a:tr>
              <a:tr h="471544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685451"/>
                  </a:ext>
                </a:extLst>
              </a:tr>
              <a:tr h="471544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72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12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3881039"/>
                  </a:ext>
                </a:extLst>
              </a:tr>
              <a:tr h="471544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43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33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714118"/>
                  </a:ext>
                </a:extLst>
              </a:tr>
              <a:tr h="471544">
                <a:tc>
                  <a:txBody>
                    <a:bodyPr/>
                    <a:lstStyle/>
                    <a:p>
                      <a:r>
                        <a:rPr lang="en-US" sz="3200" dirty="0"/>
                        <a:t>EHRA – IRP’s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33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38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257849"/>
                  </a:ext>
                </a:extLst>
              </a:tr>
              <a:tr h="471544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32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47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329296"/>
                  </a:ext>
                </a:extLst>
              </a:tr>
              <a:tr h="471544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22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55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627368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036FF94-37FD-47C2-AD66-60EB40AEE9C9}"/>
              </a:ext>
            </a:extLst>
          </p:cNvPr>
          <p:cNvSpPr txBox="1"/>
          <p:nvPr/>
        </p:nvSpPr>
        <p:spPr>
          <a:xfrm>
            <a:off x="9584139" y="871742"/>
            <a:ext cx="228339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Only members of cabinet gave positive response.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Even honor roll colleges have only fair rating.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At the campus level we have limited resources to increase salaries.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Average rating for entire system is Red Flag.  The UNC System Office is using these data to inform requests for funding for salary increases. </a:t>
            </a:r>
          </a:p>
        </p:txBody>
      </p:sp>
    </p:spTree>
    <p:extLst>
      <p:ext uri="{BB962C8B-B14F-4D97-AF65-F5344CB8AC3E}">
        <p14:creationId xmlns:p14="http://schemas.microsoft.com/office/powerpoint/2010/main" val="39213739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733351" y="149542"/>
            <a:ext cx="1020534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24. I have a good relationship with my supervisor/department chair. (Supervisor/Department Chair)</a:t>
            </a:r>
            <a:r>
              <a:rPr lang="en-US" sz="2800" dirty="0"/>
              <a:t>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683097"/>
              </p:ext>
            </p:extLst>
          </p:nvPr>
        </p:nvGraphicFramePr>
        <p:xfrm>
          <a:off x="1253306" y="798898"/>
          <a:ext cx="889299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85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8457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1999130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87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82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EHRA – Non-faculty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85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7615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733351" y="149542"/>
            <a:ext cx="1020534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47. My supervisor/department chair supports my efforts to balance my work and personal life. (Compensation, Benefits, Work/Life Balance)</a:t>
            </a:r>
            <a:r>
              <a:rPr lang="en-US" sz="2800" dirty="0"/>
              <a:t>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86133"/>
              </p:ext>
            </p:extLst>
          </p:nvPr>
        </p:nvGraphicFramePr>
        <p:xfrm>
          <a:off x="1253306" y="798898"/>
          <a:ext cx="889299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85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8457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1999130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85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80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90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83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EHRA – Non-faculty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83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76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77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721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733351" y="149542"/>
            <a:ext cx="1020534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25. Overall, my department is a good place to work. (Pride)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328383"/>
              </p:ext>
            </p:extLst>
          </p:nvPr>
        </p:nvGraphicFramePr>
        <p:xfrm>
          <a:off x="1253306" y="798898"/>
          <a:ext cx="889299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85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8457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1999130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87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77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75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84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71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11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EHRA – Non-faculty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83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64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77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9083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733351" y="149542"/>
            <a:ext cx="1020534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50. This institution places sufficient emphasis on having diverse faculty, administration, and staff. (Policies, Resources, Efficiency)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029161"/>
              </p:ext>
            </p:extLst>
          </p:nvPr>
        </p:nvGraphicFramePr>
        <p:xfrm>
          <a:off x="1253306" y="798898"/>
          <a:ext cx="889299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85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8457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1999130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81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70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91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EHRA – Non-faculty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75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15884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733351" y="149542"/>
            <a:ext cx="1020534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60. All things considered, this is a great place to work. (Pride)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3282057"/>
              </p:ext>
            </p:extLst>
          </p:nvPr>
        </p:nvGraphicFramePr>
        <p:xfrm>
          <a:off x="1253306" y="798898"/>
          <a:ext cx="889299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85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8457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1999130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85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72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63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12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EHRA – Non-faculty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67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66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49294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4C552-F7E7-4B96-ACA4-C7420876D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102" y="305622"/>
            <a:ext cx="10677501" cy="735710"/>
          </a:xfrm>
        </p:spPr>
        <p:txBody>
          <a:bodyPr>
            <a:normAutofit fontScale="90000"/>
          </a:bodyPr>
          <a:lstStyle/>
          <a:p>
            <a:r>
              <a:rPr lang="en-US" sz="3600" b="1" i="0" u="none" strike="noStrike" dirty="0">
                <a:solidFill>
                  <a:srgbClr val="371713"/>
                </a:solidFill>
                <a:effectLst/>
                <a:cs typeface="Arial" panose="020B0604020202020204" pitchFamily="34" charset="0"/>
              </a:rPr>
              <a:t>17. Our review process accurately measures my job performance. </a:t>
            </a:r>
            <a:r>
              <a:rPr lang="en-US" sz="3600" b="1" dirty="0">
                <a:solidFill>
                  <a:srgbClr val="371713"/>
                </a:solidFill>
                <a:cs typeface="Arial" panose="020B0604020202020204" pitchFamily="34" charset="0"/>
              </a:rPr>
              <a:t>(Policies, Resources, and Efficiency)</a:t>
            </a:r>
            <a:br>
              <a:rPr lang="en-US" sz="2400" b="0" i="0" u="none" strike="noStrike" dirty="0">
                <a:solidFill>
                  <a:srgbClr val="371713"/>
                </a:solidFill>
                <a:effectLst/>
                <a:cs typeface="Arial" panose="020B0604020202020204" pitchFamily="34" charset="0"/>
              </a:rPr>
            </a:br>
            <a:endParaRPr lang="en-US" sz="2400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83D4895-8AC4-4AC2-B490-F18D7F0C770D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46320116"/>
              </p:ext>
            </p:extLst>
          </p:nvPr>
        </p:nvGraphicFramePr>
        <p:xfrm>
          <a:off x="406343" y="922885"/>
          <a:ext cx="10193716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61033">
                  <a:extLst>
                    <a:ext uri="{9D8B030D-6E8A-4147-A177-3AD203B41FA5}">
                      <a16:colId xmlns:a16="http://schemas.microsoft.com/office/drawing/2014/main" val="1310876388"/>
                    </a:ext>
                  </a:extLst>
                </a:gridCol>
                <a:gridCol w="2409596">
                  <a:extLst>
                    <a:ext uri="{9D8B030D-6E8A-4147-A177-3AD203B41FA5}">
                      <a16:colId xmlns:a16="http://schemas.microsoft.com/office/drawing/2014/main" val="2929993645"/>
                    </a:ext>
                  </a:extLst>
                </a:gridCol>
                <a:gridCol w="2523087">
                  <a:extLst>
                    <a:ext uri="{9D8B030D-6E8A-4147-A177-3AD203B41FA5}">
                      <a16:colId xmlns:a16="http://schemas.microsoft.com/office/drawing/2014/main" val="704273348"/>
                    </a:ext>
                  </a:extLst>
                </a:gridCol>
              </a:tblGrid>
              <a:tr h="535993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3474422"/>
                  </a:ext>
                </a:extLst>
              </a:tr>
              <a:tr h="535993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69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3971980"/>
                  </a:ext>
                </a:extLst>
              </a:tr>
              <a:tr h="535993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619627"/>
                  </a:ext>
                </a:extLst>
              </a:tr>
              <a:tr h="535993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49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27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53782"/>
                  </a:ext>
                </a:extLst>
              </a:tr>
              <a:tr h="535993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685451"/>
                  </a:ext>
                </a:extLst>
              </a:tr>
              <a:tr h="535993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3881039"/>
                  </a:ext>
                </a:extLst>
              </a:tr>
              <a:tr h="535993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27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714118"/>
                  </a:ext>
                </a:extLst>
              </a:tr>
              <a:tr h="535993">
                <a:tc>
                  <a:txBody>
                    <a:bodyPr/>
                    <a:lstStyle/>
                    <a:p>
                      <a:r>
                        <a:rPr lang="en-US" sz="3200" dirty="0"/>
                        <a:t>EHRA – IRP’s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49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257849"/>
                  </a:ext>
                </a:extLst>
              </a:tr>
              <a:tr h="535993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36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29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329296"/>
                  </a:ext>
                </a:extLst>
              </a:tr>
              <a:tr h="535993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45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32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627368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6448908" y="1041332"/>
            <a:ext cx="428880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12407B9-13F5-4E51-8462-CEFF3A8DCCE7}"/>
              </a:ext>
            </a:extLst>
          </p:cNvPr>
          <p:cNvSpPr txBox="1"/>
          <p:nvPr/>
        </p:nvSpPr>
        <p:spPr>
          <a:xfrm>
            <a:off x="10600059" y="1041332"/>
            <a:ext cx="14837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Sessions A, B, &amp; C; Performance Evaluations</a:t>
            </a:r>
          </a:p>
        </p:txBody>
      </p:sp>
    </p:spTree>
    <p:extLst>
      <p:ext uri="{BB962C8B-B14F-4D97-AF65-F5344CB8AC3E}">
        <p14:creationId xmlns:p14="http://schemas.microsoft.com/office/powerpoint/2010/main" val="16741109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4C552-F7E7-4B96-ACA4-C7420876D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041" y="225254"/>
            <a:ext cx="11089918" cy="649356"/>
          </a:xfrm>
        </p:spPr>
        <p:txBody>
          <a:bodyPr>
            <a:noAutofit/>
          </a:bodyPr>
          <a:lstStyle/>
          <a:p>
            <a:r>
              <a:rPr lang="en-US" sz="3200" b="1" dirty="0"/>
              <a:t>16. Promotions in my department are based on a person’s ability. (Fairness) 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83D4895-8AC4-4AC2-B490-F18D7F0C770D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57254904"/>
              </p:ext>
            </p:extLst>
          </p:nvPr>
        </p:nvGraphicFramePr>
        <p:xfrm>
          <a:off x="551041" y="1012723"/>
          <a:ext cx="10018202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0450">
                  <a:extLst>
                    <a:ext uri="{9D8B030D-6E8A-4147-A177-3AD203B41FA5}">
                      <a16:colId xmlns:a16="http://schemas.microsoft.com/office/drawing/2014/main" val="1310876388"/>
                    </a:ext>
                  </a:extLst>
                </a:gridCol>
                <a:gridCol w="2368107">
                  <a:extLst>
                    <a:ext uri="{9D8B030D-6E8A-4147-A177-3AD203B41FA5}">
                      <a16:colId xmlns:a16="http://schemas.microsoft.com/office/drawing/2014/main" val="2929993645"/>
                    </a:ext>
                  </a:extLst>
                </a:gridCol>
                <a:gridCol w="2479645">
                  <a:extLst>
                    <a:ext uri="{9D8B030D-6E8A-4147-A177-3AD203B41FA5}">
                      <a16:colId xmlns:a16="http://schemas.microsoft.com/office/drawing/2014/main" val="704273348"/>
                    </a:ext>
                  </a:extLst>
                </a:gridCol>
              </a:tblGrid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3474422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3971980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49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619627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47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29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53782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685451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3881039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57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23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714118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EHRA – IRP’s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39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30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257849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42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37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329296"/>
                  </a:ext>
                </a:extLst>
              </a:tr>
              <a:tr h="500508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34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39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62736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EC47322-C767-4986-A0F0-68D00D598BAA}"/>
              </a:ext>
            </a:extLst>
          </p:cNvPr>
          <p:cNvSpPr txBox="1"/>
          <p:nvPr/>
        </p:nvSpPr>
        <p:spPr>
          <a:xfrm>
            <a:off x="10815484" y="1012723"/>
            <a:ext cx="10815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Sessions A, B, &amp; C</a:t>
            </a:r>
            <a:endParaRPr lang="en-US" dirty="0"/>
          </a:p>
          <a:p>
            <a:endParaRPr lang="en-US" dirty="0"/>
          </a:p>
          <a:p>
            <a:r>
              <a:rPr lang="en-US" dirty="0"/>
              <a:t>Is this low response related to low response on previous item? </a:t>
            </a:r>
          </a:p>
        </p:txBody>
      </p:sp>
    </p:spTree>
    <p:extLst>
      <p:ext uri="{BB962C8B-B14F-4D97-AF65-F5344CB8AC3E}">
        <p14:creationId xmlns:p14="http://schemas.microsoft.com/office/powerpoint/2010/main" val="27049739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422787" y="133197"/>
            <a:ext cx="10933471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35. Our recognitions and rewards programs are meaningful to me. </a:t>
            </a:r>
          </a:p>
          <a:p>
            <a:r>
              <a:rPr lang="en-US" sz="2800" b="1" dirty="0"/>
              <a:t>(Respect &amp; Appreciation)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959909"/>
              </p:ext>
            </p:extLst>
          </p:nvPr>
        </p:nvGraphicFramePr>
        <p:xfrm>
          <a:off x="221227" y="811588"/>
          <a:ext cx="10156724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41941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400852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2513931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39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46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27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56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18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51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27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EHRA – IRP’s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42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26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27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29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45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29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D4190FB-22E7-41FD-8871-34441DE17138}"/>
              </a:ext>
            </a:extLst>
          </p:cNvPr>
          <p:cNvSpPr txBox="1"/>
          <p:nvPr/>
        </p:nvSpPr>
        <p:spPr>
          <a:xfrm>
            <a:off x="10609006" y="1179871"/>
            <a:ext cx="140601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Sessions D &amp; E discussion of Recognitions Programs for Staff and Faculty.</a:t>
            </a:r>
          </a:p>
        </p:txBody>
      </p:sp>
    </p:spTree>
    <p:extLst>
      <p:ext uri="{BB962C8B-B14F-4D97-AF65-F5344CB8AC3E}">
        <p14:creationId xmlns:p14="http://schemas.microsoft.com/office/powerpoint/2010/main" val="34093579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4C552-F7E7-4B96-ACA4-C7420876D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894" y="382142"/>
            <a:ext cx="9288204" cy="649357"/>
          </a:xfrm>
        </p:spPr>
        <p:txBody>
          <a:bodyPr>
            <a:normAutofit fontScale="90000"/>
          </a:bodyPr>
          <a:lstStyle/>
          <a:p>
            <a:r>
              <a:rPr lang="en-US" sz="3600" b="1" i="0" u="none" strike="noStrike" dirty="0">
                <a:solidFill>
                  <a:srgbClr val="371713"/>
                </a:solidFill>
                <a:effectLst/>
                <a:cs typeface="Arial" panose="020B0604020202020204" pitchFamily="34" charset="0"/>
              </a:rPr>
              <a:t>9. I am regularly recognized for my contributions. </a:t>
            </a:r>
            <a:r>
              <a:rPr lang="en-US" sz="3600" b="1" dirty="0">
                <a:solidFill>
                  <a:srgbClr val="371713"/>
                </a:solidFill>
                <a:cs typeface="Arial" panose="020B0604020202020204" pitchFamily="34" charset="0"/>
              </a:rPr>
              <a:t>(Respect &amp; Appreciation)</a:t>
            </a:r>
            <a:br>
              <a:rPr lang="en-US" sz="2400" b="0" i="0" u="none" strike="noStrike" dirty="0">
                <a:solidFill>
                  <a:srgbClr val="371713"/>
                </a:solidFill>
                <a:effectLst/>
                <a:cs typeface="Arial" panose="020B0604020202020204" pitchFamily="34" charset="0"/>
              </a:rPr>
            </a:br>
            <a:endParaRPr lang="en-US" sz="2400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83D4895-8AC4-4AC2-B490-F18D7F0C770D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55558135"/>
              </p:ext>
            </p:extLst>
          </p:nvPr>
        </p:nvGraphicFramePr>
        <p:xfrm>
          <a:off x="583383" y="1021666"/>
          <a:ext cx="9888857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3694">
                  <a:extLst>
                    <a:ext uri="{9D8B030D-6E8A-4147-A177-3AD203B41FA5}">
                      <a16:colId xmlns:a16="http://schemas.microsoft.com/office/drawing/2014/main" val="1310876388"/>
                    </a:ext>
                  </a:extLst>
                </a:gridCol>
                <a:gridCol w="2337533">
                  <a:extLst>
                    <a:ext uri="{9D8B030D-6E8A-4147-A177-3AD203B41FA5}">
                      <a16:colId xmlns:a16="http://schemas.microsoft.com/office/drawing/2014/main" val="2929993645"/>
                    </a:ext>
                  </a:extLst>
                </a:gridCol>
                <a:gridCol w="2447630">
                  <a:extLst>
                    <a:ext uri="{9D8B030D-6E8A-4147-A177-3AD203B41FA5}">
                      <a16:colId xmlns:a16="http://schemas.microsoft.com/office/drawing/2014/main" val="704273348"/>
                    </a:ext>
                  </a:extLst>
                </a:gridCol>
              </a:tblGrid>
              <a:tr h="510294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3474422"/>
                  </a:ext>
                </a:extLst>
              </a:tr>
              <a:tr h="510294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3971980"/>
                  </a:ext>
                </a:extLst>
              </a:tr>
              <a:tr h="510294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53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619627"/>
                  </a:ext>
                </a:extLst>
              </a:tr>
              <a:tr h="510294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24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53782"/>
                  </a:ext>
                </a:extLst>
              </a:tr>
              <a:tr h="510294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55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18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685451"/>
                  </a:ext>
                </a:extLst>
              </a:tr>
              <a:tr h="510294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54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17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3881039"/>
                  </a:ext>
                </a:extLst>
              </a:tr>
              <a:tr h="510294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56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24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714118"/>
                  </a:ext>
                </a:extLst>
              </a:tr>
              <a:tr h="510294">
                <a:tc>
                  <a:txBody>
                    <a:bodyPr/>
                    <a:lstStyle/>
                    <a:p>
                      <a:r>
                        <a:rPr lang="en-US" sz="3200" dirty="0"/>
                        <a:t>EHRA – IRP’s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44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24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257849"/>
                  </a:ext>
                </a:extLst>
              </a:tr>
              <a:tr h="510294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24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329296"/>
                  </a:ext>
                </a:extLst>
              </a:tr>
              <a:tr h="510294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46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25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627368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6448908" y="1041332"/>
            <a:ext cx="428880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27A2F2F-0B7D-41A4-9C6E-04B2D1E69755}"/>
              </a:ext>
            </a:extLst>
          </p:cNvPr>
          <p:cNvSpPr txBox="1"/>
          <p:nvPr/>
        </p:nvSpPr>
        <p:spPr>
          <a:xfrm>
            <a:off x="10560729" y="1232452"/>
            <a:ext cx="150537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Sessions D &amp; E</a:t>
            </a:r>
          </a:p>
          <a:p>
            <a:endParaRPr lang="en-US" dirty="0"/>
          </a:p>
          <a:p>
            <a:r>
              <a:rPr lang="en-US" dirty="0"/>
              <a:t>Also, Session G, “Five Languages of Appreciation</a:t>
            </a:r>
          </a:p>
        </p:txBody>
      </p:sp>
    </p:spTree>
    <p:extLst>
      <p:ext uri="{BB962C8B-B14F-4D97-AF65-F5344CB8AC3E}">
        <p14:creationId xmlns:p14="http://schemas.microsoft.com/office/powerpoint/2010/main" val="897152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/>
              <a:t>Survey Overview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2057401" y="1451893"/>
            <a:ext cx="8022771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1182757" y="1455582"/>
            <a:ext cx="9829800" cy="50600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6263" indent="-339725">
              <a:lnSpc>
                <a:spcPct val="80000"/>
              </a:lnSpc>
              <a:buNone/>
            </a:pPr>
            <a:r>
              <a:rPr lang="en-US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– Administered as part of UNC System Strategic Plan (Priority 5, Goal 11)</a:t>
            </a:r>
            <a:endParaRPr lang="en-US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6263" indent="-339725">
              <a:lnSpc>
                <a:spcPct val="80000"/>
              </a:lnSpc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6263" indent="-339725">
              <a:lnSpc>
                <a:spcPct val="80000"/>
              </a:lnSpc>
              <a:buNone/>
            </a:pPr>
            <a:r>
              <a:rPr lang="en-US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Methodology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Online/Paper survey: January 29 – February 19, 2018</a:t>
            </a:r>
          </a:p>
          <a:p>
            <a:pPr marL="457200" indent="0">
              <a:lnSpc>
                <a:spcPct val="80000"/>
              </a:lnSpc>
              <a:buNone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6263" indent="-339725">
              <a:buNone/>
            </a:pPr>
            <a:r>
              <a:rPr lang="en-US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Response Rates: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UNC System: 22,659/45,299 – 50% FSU: 477/801 – 60%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6263" indent="-339725">
              <a:lnSpc>
                <a:spcPct val="80000"/>
              </a:lnSpc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6263" indent="-339725">
              <a:lnSpc>
                <a:spcPct val="80000"/>
              </a:lnSpc>
              <a:buNone/>
            </a:pPr>
            <a:r>
              <a:rPr lang="en-US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: 60 questions on 5-point agreement scale; 2 open ended questions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9612086" y="5758542"/>
            <a:ext cx="1012371" cy="10776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1655183" y="6471667"/>
            <a:ext cx="4884954" cy="250147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sz="11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 UNC System Employee Engagement Survey</a:t>
            </a:r>
          </a:p>
        </p:txBody>
      </p:sp>
      <p:sp>
        <p:nvSpPr>
          <p:cNvPr id="10" name="Slide Number Placeholder 14"/>
          <p:cNvSpPr txBox="1">
            <a:spLocks/>
          </p:cNvSpPr>
          <p:nvPr/>
        </p:nvSpPr>
        <p:spPr>
          <a:xfrm>
            <a:off x="9680816" y="6411232"/>
            <a:ext cx="7987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77119913-48B9-480C-AAC7-070A795361E8}" type="slidenum">
              <a:rPr lang="en-US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2</a:t>
            </a:fld>
            <a:endParaRPr lang="en-US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2778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6448908" y="1041332"/>
            <a:ext cx="428880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145370"/>
              </p:ext>
            </p:extLst>
          </p:nvPr>
        </p:nvGraphicFramePr>
        <p:xfrm>
          <a:off x="255638" y="1030612"/>
          <a:ext cx="10636812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9718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51433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2632759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43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24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48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20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EHRA – IRP’s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44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26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26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37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29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8ABDA87-0B8C-4AD7-BAE5-5E8E4B0FEF88}"/>
              </a:ext>
            </a:extLst>
          </p:cNvPr>
          <p:cNvSpPr/>
          <p:nvPr/>
        </p:nvSpPr>
        <p:spPr>
          <a:xfrm>
            <a:off x="255638" y="76505"/>
            <a:ext cx="1125898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sz="2800" b="1" dirty="0">
                <a:solidFill>
                  <a:srgbClr val="3717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43. At this institution, we discuss and debate issues respectfully to get better results. (Communication)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D8D358D-418A-419A-8119-1668F4E07617}"/>
              </a:ext>
            </a:extLst>
          </p:cNvPr>
          <p:cNvSpPr txBox="1"/>
          <p:nvPr/>
        </p:nvSpPr>
        <p:spPr>
          <a:xfrm>
            <a:off x="10962861" y="1391478"/>
            <a:ext cx="973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Session F</a:t>
            </a:r>
          </a:p>
        </p:txBody>
      </p:sp>
    </p:spTree>
    <p:extLst>
      <p:ext uri="{BB962C8B-B14F-4D97-AF65-F5344CB8AC3E}">
        <p14:creationId xmlns:p14="http://schemas.microsoft.com/office/powerpoint/2010/main" val="11006027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6448908" y="1041332"/>
            <a:ext cx="428880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850219"/>
              </p:ext>
            </p:extLst>
          </p:nvPr>
        </p:nvGraphicFramePr>
        <p:xfrm>
          <a:off x="897193" y="918221"/>
          <a:ext cx="8974394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10831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08621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2054942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62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45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46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24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56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25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EHRA – IRP’s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46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30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30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23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43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26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8ABDA87-0B8C-4AD7-BAE5-5E8E4B0FEF88}"/>
              </a:ext>
            </a:extLst>
          </p:cNvPr>
          <p:cNvSpPr/>
          <p:nvPr/>
        </p:nvSpPr>
        <p:spPr>
          <a:xfrm>
            <a:off x="417230" y="0"/>
            <a:ext cx="1087757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sz="2800" dirty="0">
                <a:solidFill>
                  <a:srgbClr val="3717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22. Changes that affect me are discussed prior to implementation. (Communication)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07E3468-64E4-463C-8B8E-0538CEB0A617}"/>
              </a:ext>
            </a:extLst>
          </p:cNvPr>
          <p:cNvSpPr txBox="1"/>
          <p:nvPr/>
        </p:nvSpPr>
        <p:spPr>
          <a:xfrm>
            <a:off x="10267122" y="1351722"/>
            <a:ext cx="1550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Session F</a:t>
            </a:r>
          </a:p>
        </p:txBody>
      </p:sp>
    </p:spTree>
    <p:extLst>
      <p:ext uri="{BB962C8B-B14F-4D97-AF65-F5344CB8AC3E}">
        <p14:creationId xmlns:p14="http://schemas.microsoft.com/office/powerpoint/2010/main" val="16117575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4C552-F7E7-4B96-ACA4-C7420876D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837" y="391975"/>
            <a:ext cx="10303336" cy="649357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371713"/>
                </a:solidFill>
                <a:cs typeface="Arial" panose="020B0604020202020204" pitchFamily="34" charset="0"/>
              </a:rPr>
              <a:t>58. There’s a sense we are all on one team at this institution. (Collaboration)</a:t>
            </a:r>
            <a:br>
              <a:rPr lang="en-US" sz="2400" b="0" i="0" u="none" strike="noStrike" dirty="0">
                <a:solidFill>
                  <a:srgbClr val="371713"/>
                </a:solidFill>
                <a:effectLst/>
                <a:cs typeface="Arial" panose="020B0604020202020204" pitchFamily="34" charset="0"/>
              </a:rPr>
            </a:br>
            <a:endParaRPr lang="en-US" sz="2400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83D4895-8AC4-4AC2-B490-F18D7F0C770D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40934333"/>
              </p:ext>
            </p:extLst>
          </p:nvPr>
        </p:nvGraphicFramePr>
        <p:xfrm>
          <a:off x="698090" y="943009"/>
          <a:ext cx="9684775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8366">
                  <a:extLst>
                    <a:ext uri="{9D8B030D-6E8A-4147-A177-3AD203B41FA5}">
                      <a16:colId xmlns:a16="http://schemas.microsoft.com/office/drawing/2014/main" val="1310876388"/>
                    </a:ext>
                  </a:extLst>
                </a:gridCol>
                <a:gridCol w="2289292">
                  <a:extLst>
                    <a:ext uri="{9D8B030D-6E8A-4147-A177-3AD203B41FA5}">
                      <a16:colId xmlns:a16="http://schemas.microsoft.com/office/drawing/2014/main" val="2929993645"/>
                    </a:ext>
                  </a:extLst>
                </a:gridCol>
                <a:gridCol w="2397117">
                  <a:extLst>
                    <a:ext uri="{9D8B030D-6E8A-4147-A177-3AD203B41FA5}">
                      <a16:colId xmlns:a16="http://schemas.microsoft.com/office/drawing/2014/main" val="704273348"/>
                    </a:ext>
                  </a:extLst>
                </a:gridCol>
              </a:tblGrid>
              <a:tr h="496618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3474422"/>
                  </a:ext>
                </a:extLst>
              </a:tr>
              <a:tr h="496618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69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3971980"/>
                  </a:ext>
                </a:extLst>
              </a:tr>
              <a:tr h="496618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47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619627"/>
                  </a:ext>
                </a:extLst>
              </a:tr>
              <a:tr h="496618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44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24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753782"/>
                  </a:ext>
                </a:extLst>
              </a:tr>
              <a:tr h="496618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64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18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685451"/>
                  </a:ext>
                </a:extLst>
              </a:tr>
              <a:tr h="496618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63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3881039"/>
                  </a:ext>
                </a:extLst>
              </a:tr>
              <a:tr h="496618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53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23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714118"/>
                  </a:ext>
                </a:extLst>
              </a:tr>
              <a:tr h="496618">
                <a:tc>
                  <a:txBody>
                    <a:bodyPr/>
                    <a:lstStyle/>
                    <a:p>
                      <a:r>
                        <a:rPr lang="en-US" sz="3200" dirty="0"/>
                        <a:t>EHRA – IRP’s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48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19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257849"/>
                  </a:ext>
                </a:extLst>
              </a:tr>
              <a:tr h="496618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36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25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329296"/>
                  </a:ext>
                </a:extLst>
              </a:tr>
              <a:tr h="496618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32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29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627368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6448908" y="1041332"/>
            <a:ext cx="428880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0B4349-4ABF-4EB2-BB6C-6F8079735BBE}"/>
              </a:ext>
            </a:extLst>
          </p:cNvPr>
          <p:cNvSpPr txBox="1"/>
          <p:nvPr/>
        </p:nvSpPr>
        <p:spPr>
          <a:xfrm>
            <a:off x="10737711" y="1262270"/>
            <a:ext cx="1199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Session F</a:t>
            </a:r>
          </a:p>
        </p:txBody>
      </p:sp>
    </p:spTree>
    <p:extLst>
      <p:ext uri="{BB962C8B-B14F-4D97-AF65-F5344CB8AC3E}">
        <p14:creationId xmlns:p14="http://schemas.microsoft.com/office/powerpoint/2010/main" val="18268349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6448908" y="1041332"/>
            <a:ext cx="428880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335034"/>
              </p:ext>
            </p:extLst>
          </p:nvPr>
        </p:nvGraphicFramePr>
        <p:xfrm>
          <a:off x="897193" y="918221"/>
          <a:ext cx="8974394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10831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08621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2054942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48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46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22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51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EHRA – IRP’s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47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20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36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16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39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27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8ABDA87-0B8C-4AD7-BAE5-5E8E4B0FEF88}"/>
              </a:ext>
            </a:extLst>
          </p:cNvPr>
          <p:cNvSpPr/>
          <p:nvPr/>
        </p:nvSpPr>
        <p:spPr>
          <a:xfrm>
            <a:off x="417230" y="0"/>
            <a:ext cx="1087757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sz="2800" dirty="0">
                <a:solidFill>
                  <a:srgbClr val="3717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55. There is regular and open communication among faculty, administration, and staff. (Faculty, Administration Staff Relations)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260ABBF-F88B-4904-86AF-69243F47D7EC}"/>
              </a:ext>
            </a:extLst>
          </p:cNvPr>
          <p:cNvSpPr txBox="1"/>
          <p:nvPr/>
        </p:nvSpPr>
        <p:spPr>
          <a:xfrm>
            <a:off x="10227365" y="1411357"/>
            <a:ext cx="1580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Session F</a:t>
            </a:r>
          </a:p>
        </p:txBody>
      </p:sp>
    </p:spTree>
    <p:extLst>
      <p:ext uri="{BB962C8B-B14F-4D97-AF65-F5344CB8AC3E}">
        <p14:creationId xmlns:p14="http://schemas.microsoft.com/office/powerpoint/2010/main" val="34833674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6448908" y="1041332"/>
            <a:ext cx="428880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5489589"/>
              </p:ext>
            </p:extLst>
          </p:nvPr>
        </p:nvGraphicFramePr>
        <p:xfrm>
          <a:off x="658120" y="1041332"/>
          <a:ext cx="9968336" cy="6278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4714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356320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2467302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487186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487186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487186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44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487186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44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23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487186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487186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487186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48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487186">
                <a:tc>
                  <a:txBody>
                    <a:bodyPr/>
                    <a:lstStyle/>
                    <a:p>
                      <a:r>
                        <a:rPr lang="en-US" sz="3200" dirty="0"/>
                        <a:t>EHRA – IRP’s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51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22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487186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20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22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487186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28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  <a:tr h="48718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4331731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8ABDA87-0B8C-4AD7-BAE5-5E8E4B0FEF88}"/>
              </a:ext>
            </a:extLst>
          </p:cNvPr>
          <p:cNvSpPr/>
          <p:nvPr/>
        </p:nvSpPr>
        <p:spPr>
          <a:xfrm>
            <a:off x="574865" y="87225"/>
            <a:ext cx="1086528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sz="2800" b="1" dirty="0">
                <a:solidFill>
                  <a:srgbClr val="3717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42. Faculty, administration, and staff are meaningfully involved in institutional planning. (Shared Governance)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85E31C7-294D-4B8F-915B-CE8E3A478958}"/>
              </a:ext>
            </a:extLst>
          </p:cNvPr>
          <p:cNvSpPr txBox="1"/>
          <p:nvPr/>
        </p:nvSpPr>
        <p:spPr>
          <a:xfrm>
            <a:off x="10893287" y="1331843"/>
            <a:ext cx="1003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Session H &amp; I</a:t>
            </a:r>
          </a:p>
        </p:txBody>
      </p:sp>
    </p:spTree>
    <p:extLst>
      <p:ext uri="{BB962C8B-B14F-4D97-AF65-F5344CB8AC3E}">
        <p14:creationId xmlns:p14="http://schemas.microsoft.com/office/powerpoint/2010/main" val="10832875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6448908" y="1041332"/>
            <a:ext cx="428880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37123"/>
              </p:ext>
            </p:extLst>
          </p:nvPr>
        </p:nvGraphicFramePr>
        <p:xfrm>
          <a:off x="255638" y="1030612"/>
          <a:ext cx="10636812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9718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51433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2632759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57</a:t>
                      </a:r>
                    </a:p>
                  </a:txBody>
                  <a:tcPr>
                    <a:solidFill>
                      <a:srgbClr val="A2AD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55</a:t>
                      </a:r>
                    </a:p>
                  </a:txBody>
                  <a:tcPr>
                    <a:solidFill>
                      <a:srgbClr val="A2AD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19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77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15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54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24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EHRA – IRP’s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51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18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57</a:t>
                      </a:r>
                    </a:p>
                  </a:txBody>
                  <a:tcPr>
                    <a:solidFill>
                      <a:srgbClr val="A2AD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8ABDA87-0B8C-4AD7-BAE5-5E8E4B0FEF88}"/>
              </a:ext>
            </a:extLst>
          </p:cNvPr>
          <p:cNvSpPr/>
          <p:nvPr/>
        </p:nvSpPr>
        <p:spPr>
          <a:xfrm>
            <a:off x="255638" y="76505"/>
            <a:ext cx="1125898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sz="2800" b="1" dirty="0">
                <a:solidFill>
                  <a:srgbClr val="3717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38. The role of faculty in shared governance is clearly stated and publicized. (Shared Governance)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EBC95C0-89EE-46E6-A3B7-35035305DEA9}"/>
              </a:ext>
            </a:extLst>
          </p:cNvPr>
          <p:cNvSpPr txBox="1"/>
          <p:nvPr/>
        </p:nvSpPr>
        <p:spPr>
          <a:xfrm>
            <a:off x="11092070" y="1411357"/>
            <a:ext cx="9243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Session I</a:t>
            </a:r>
          </a:p>
        </p:txBody>
      </p:sp>
    </p:spTree>
    <p:extLst>
      <p:ext uri="{BB962C8B-B14F-4D97-AF65-F5344CB8AC3E}">
        <p14:creationId xmlns:p14="http://schemas.microsoft.com/office/powerpoint/2010/main" val="34008179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886CD-4676-43CA-8FA7-48387E860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Most important goal: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FD5E0-8734-4F0C-BD70-2E1FF04F8B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296" y="1914421"/>
            <a:ext cx="10515600" cy="3235460"/>
          </a:xfrm>
        </p:spPr>
        <p:txBody>
          <a:bodyPr>
            <a:normAutofit/>
          </a:bodyPr>
          <a:lstStyle/>
          <a:p>
            <a:r>
              <a:rPr lang="en-US" sz="4800" dirty="0"/>
              <a:t>Translate Employee Engagement Survey </a:t>
            </a:r>
            <a:r>
              <a:rPr lang="en-US" sz="4800" u="sng" dirty="0"/>
              <a:t>results</a:t>
            </a:r>
            <a:r>
              <a:rPr lang="en-US" sz="4800" dirty="0"/>
              <a:t> into </a:t>
            </a:r>
            <a:r>
              <a:rPr lang="en-US" sz="4800" u="sng" dirty="0"/>
              <a:t>actions for improvement</a:t>
            </a:r>
            <a:r>
              <a:rPr lang="en-US" sz="4800" dirty="0"/>
              <a:t> to make our work more fulfilling and satisfying for all of us.</a:t>
            </a:r>
            <a:endParaRPr lang="en-US" sz="4800" u="sng" dirty="0"/>
          </a:p>
          <a:p>
            <a:pPr lvl="1"/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5977306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782A5-2801-4E9E-ADA1-30E9E0BA7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6962"/>
          </a:xfrm>
        </p:spPr>
        <p:txBody>
          <a:bodyPr/>
          <a:lstStyle/>
          <a:p>
            <a:r>
              <a:rPr lang="en-US" dirty="0"/>
              <a:t>Breakout Sessions – 10:45 am – 12:00 pm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2CB678-64C6-4968-B40C-8151E954A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0513" y="1292088"/>
            <a:ext cx="10515600" cy="4884875"/>
          </a:xfrm>
        </p:spPr>
        <p:txBody>
          <a:bodyPr>
            <a:normAutofit fontScale="85000" lnSpcReduction="10000"/>
          </a:bodyPr>
          <a:lstStyle/>
          <a:p>
            <a:r>
              <a:rPr lang="en-US" sz="3600" dirty="0"/>
              <a:t>Please see agenda for breakout session topics and locations – most of you have registered and received reminder emails. (If you have not registered, sessions C, E, H &amp; I have most available seats.)</a:t>
            </a:r>
          </a:p>
          <a:p>
            <a:r>
              <a:rPr lang="en-US" sz="3600" dirty="0"/>
              <a:t>Each session will focus on results of one or two survey items.  Working in groups of two or three, participants will respond to the following:</a:t>
            </a:r>
            <a:endParaRPr lang="en-US" dirty="0"/>
          </a:p>
          <a:p>
            <a:pPr lvl="1"/>
            <a:r>
              <a:rPr lang="en-US" sz="2800" dirty="0"/>
              <a:t>Why do you think many people gave negative responses to item(s)?</a:t>
            </a:r>
          </a:p>
          <a:p>
            <a:pPr lvl="1"/>
            <a:r>
              <a:rPr lang="en-US" sz="2800" dirty="0"/>
              <a:t>What can we do to improve?</a:t>
            </a:r>
          </a:p>
          <a:p>
            <a:r>
              <a:rPr lang="en-US" sz="3200" dirty="0"/>
              <a:t>Groups will develop at least one recommendation for improvement.</a:t>
            </a:r>
          </a:p>
          <a:p>
            <a:r>
              <a:rPr lang="en-US" sz="3200" dirty="0"/>
              <a:t>For the recommendation, group will provide following information.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1699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56402-21C6-4621-AFCA-1C58AF51F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5766"/>
            <a:ext cx="10515600" cy="889899"/>
          </a:xfrm>
        </p:spPr>
        <p:txBody>
          <a:bodyPr/>
          <a:lstStyle/>
          <a:p>
            <a:r>
              <a:rPr lang="en-US" b="1" dirty="0"/>
              <a:t>Recommendation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D2DF50-AE1A-46AE-97E8-DA29EBCD22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1929"/>
            <a:ext cx="10856976" cy="4351338"/>
          </a:xfrm>
        </p:spPr>
        <p:txBody>
          <a:bodyPr>
            <a:noAutofit/>
          </a:bodyPr>
          <a:lstStyle/>
          <a:p>
            <a:r>
              <a:rPr lang="en-US" sz="3600" dirty="0"/>
              <a:t>Engagement Survey Item(s)</a:t>
            </a:r>
          </a:p>
          <a:p>
            <a:r>
              <a:rPr lang="en-US" sz="3600" dirty="0"/>
              <a:t>Strategy name? Brief Description</a:t>
            </a:r>
          </a:p>
          <a:p>
            <a:r>
              <a:rPr lang="en-US" sz="3600" dirty="0"/>
              <a:t>Resources needed: Staff? Funding? Approximate amount?</a:t>
            </a:r>
          </a:p>
          <a:p>
            <a:r>
              <a:rPr lang="en-US" sz="3600" dirty="0"/>
              <a:t>Office(s) or individual(s) responsible?</a:t>
            </a:r>
          </a:p>
          <a:p>
            <a:r>
              <a:rPr lang="en-US" sz="3600" dirty="0"/>
              <a:t>Assessment – How will we know if the strategy is working? (</a:t>
            </a:r>
            <a:r>
              <a:rPr lang="en-US" sz="3600" i="1" dirty="0"/>
              <a:t>Review results of next survey. Others?)</a:t>
            </a:r>
            <a:endParaRPr lang="en-US" sz="3600" dirty="0"/>
          </a:p>
          <a:p>
            <a:r>
              <a:rPr lang="en-US" sz="3600" dirty="0"/>
              <a:t>Timeline for implementation? </a:t>
            </a:r>
          </a:p>
          <a:p>
            <a:r>
              <a:rPr lang="en-US" sz="3600" i="1" dirty="0"/>
              <a:t>Session leaders will give one-minute report at wrap-up session </a:t>
            </a:r>
            <a:r>
              <a:rPr lang="en-US" sz="3600" i="1" u="sng" dirty="0"/>
              <a:t>and</a:t>
            </a:r>
            <a:r>
              <a:rPr lang="en-US" sz="3600" i="1" dirty="0"/>
              <a:t> submit for inclusion in Action Plan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5F8588-F7CC-4B22-A144-18956B6F31E1}"/>
              </a:ext>
            </a:extLst>
          </p:cNvPr>
          <p:cNvSpPr txBox="1"/>
          <p:nvPr/>
        </p:nvSpPr>
        <p:spPr>
          <a:xfrm>
            <a:off x="1231382" y="6088542"/>
            <a:ext cx="6578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193559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01639-4BF3-4DDC-8850-6E9DB5FC2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Lunch – Activity: 12:30 pm – 2:00 pm</a:t>
            </a:r>
            <a:br>
              <a:rPr lang="en-US" dirty="0"/>
            </a:br>
            <a:r>
              <a:rPr lang="en-US" dirty="0"/>
              <a:t>(note change </a:t>
            </a:r>
            <a:r>
              <a:rPr lang="en-US"/>
              <a:t>of time)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AF26E9-0310-497B-9805-34AAD235A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Boxed lunches will be available in Lobby of LSA, SciTech, and Taylor Science</a:t>
            </a:r>
          </a:p>
          <a:p>
            <a:r>
              <a:rPr lang="en-US" b="1" dirty="0"/>
              <a:t>Please return to your breakout session room to eat lunch – activity planned: each group discuss ways for increasing collaboration and sense of community</a:t>
            </a:r>
          </a:p>
          <a:p>
            <a:r>
              <a:rPr lang="en-US" dirty="0"/>
              <a:t>Facilitators will give out cards for Door Prize drawings </a:t>
            </a:r>
            <a:r>
              <a:rPr lang="en-US" i="1" dirty="0"/>
              <a:t>(so you must participate in the lunch activity to be eligible for door prizes.) 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98232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8752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/>
              <a:t>Response Guidelines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2057401" y="1451893"/>
            <a:ext cx="8022771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11828" y="1476116"/>
            <a:ext cx="935608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 Options: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Strongly Agree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Agree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Sometimes Agree/Sometimes Disagree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Disagree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Strongly Disagree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Applicable</a:t>
            </a:r>
          </a:p>
          <a:p>
            <a:r>
              <a:rPr lang="en-US" sz="3200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Reporting Results: </a:t>
            </a:r>
          </a:p>
          <a:p>
            <a:r>
              <a:rPr lang="en-US" sz="32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Positive = % Strongly Agree or Agree</a:t>
            </a:r>
          </a:p>
          <a:p>
            <a:r>
              <a:rPr lang="en-US" sz="32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Negative = % Strong Disagree or Disagree</a:t>
            </a:r>
          </a:p>
        </p:txBody>
      </p:sp>
    </p:spTree>
    <p:extLst>
      <p:ext uri="{BB962C8B-B14F-4D97-AF65-F5344CB8AC3E}">
        <p14:creationId xmlns:p14="http://schemas.microsoft.com/office/powerpoint/2010/main" val="11611203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6638F-DABD-45F2-B73B-0F9FF75C8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Wrap-Up and Next Steps: 2:30 pm – 3:30 pm </a:t>
            </a:r>
            <a:r>
              <a:rPr lang="en-US" sz="3600" i="1" dirty="0"/>
              <a:t>(Note change of time)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1F0FA-7300-4342-888B-92E4312850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Facilitators will give brief report on sessions</a:t>
            </a:r>
          </a:p>
          <a:p>
            <a:r>
              <a:rPr lang="en-US" dirty="0"/>
              <a:t>Drawing for Door Prizes</a:t>
            </a:r>
          </a:p>
        </p:txBody>
      </p:sp>
    </p:spTree>
    <p:extLst>
      <p:ext uri="{BB962C8B-B14F-4D97-AF65-F5344CB8AC3E}">
        <p14:creationId xmlns:p14="http://schemas.microsoft.com/office/powerpoint/2010/main" val="28857073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30110-DD57-49C9-A202-6ACAEFFA9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7023"/>
          </a:xfrm>
        </p:spPr>
        <p:txBody>
          <a:bodyPr/>
          <a:lstStyle/>
          <a:p>
            <a:r>
              <a:rPr lang="en-US" dirty="0"/>
              <a:t>Action Plan – Next Steps – Follow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BCB881-3E25-476A-9C22-F207E36B1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2696"/>
            <a:ext cx="10515600" cy="5081518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/>
              <a:t>Action Plan, including your recommendations, will be submitted to UNC System Office by January 31 </a:t>
            </a:r>
          </a:p>
          <a:p>
            <a:r>
              <a:rPr lang="en-US" sz="3200" dirty="0"/>
              <a:t>Progress will be monitored by UNC System Office and reported to Board of Governors as required by UNC System Strategic Plan</a:t>
            </a:r>
          </a:p>
          <a:p>
            <a:r>
              <a:rPr lang="en-US" sz="3200" dirty="0"/>
              <a:t>Action Plan will also be an important component of SACSCOC Self-Study and our next strategic plan</a:t>
            </a:r>
          </a:p>
          <a:p>
            <a:r>
              <a:rPr lang="en-US" sz="3200" dirty="0"/>
              <a:t>Action Plan status reports to campus on regular basis (i.e., at Bronco Kickoff)</a:t>
            </a:r>
          </a:p>
          <a:p>
            <a:r>
              <a:rPr lang="en-US" sz="3200" dirty="0"/>
              <a:t>Spring 2020, the UNC System Engagement Survey will be administered again</a:t>
            </a:r>
          </a:p>
          <a:p>
            <a:r>
              <a:rPr lang="en-US" sz="3200" i="1" u="sng" dirty="0"/>
              <a:t>Initiatives related to improving employee engagement will not go away anytime soon.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990689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221227" y="133197"/>
            <a:ext cx="11135031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52. We celebrate significant milestones and important accomplishments at this institution. (Respect &amp; Appreciation)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387306"/>
              </p:ext>
            </p:extLst>
          </p:nvPr>
        </p:nvGraphicFramePr>
        <p:xfrm>
          <a:off x="221227" y="811588"/>
          <a:ext cx="10156724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41941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400852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2513931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84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75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EHRA – IRP’s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62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D4190FB-22E7-41FD-8871-34441DE17138}"/>
              </a:ext>
            </a:extLst>
          </p:cNvPr>
          <p:cNvSpPr txBox="1"/>
          <p:nvPr/>
        </p:nvSpPr>
        <p:spPr>
          <a:xfrm>
            <a:off x="10609006" y="1179871"/>
            <a:ext cx="140601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 discussion in Sessions on Recognitions Programs for Staff and Faculty.</a:t>
            </a:r>
          </a:p>
        </p:txBody>
      </p:sp>
    </p:spTree>
    <p:extLst>
      <p:ext uri="{BB962C8B-B14F-4D97-AF65-F5344CB8AC3E}">
        <p14:creationId xmlns:p14="http://schemas.microsoft.com/office/powerpoint/2010/main" val="302692508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6448908" y="1041332"/>
            <a:ext cx="428880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564510"/>
              </p:ext>
            </p:extLst>
          </p:nvPr>
        </p:nvGraphicFramePr>
        <p:xfrm>
          <a:off x="897193" y="918221"/>
          <a:ext cx="8974394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10831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08621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2054942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75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61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58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16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57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19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EHRA – IRP’s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63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17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55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15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8ABDA87-0B8C-4AD7-BAE5-5E8E4B0FEF88}"/>
              </a:ext>
            </a:extLst>
          </p:cNvPr>
          <p:cNvSpPr/>
          <p:nvPr/>
        </p:nvSpPr>
        <p:spPr>
          <a:xfrm>
            <a:off x="304800" y="10927"/>
            <a:ext cx="111596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endParaRPr lang="en-US" sz="2800" dirty="0">
              <a:solidFill>
                <a:srgbClr val="3717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292FAD4-9C0F-40B2-A245-5B8ED9223CB1}"/>
              </a:ext>
            </a:extLst>
          </p:cNvPr>
          <p:cNvSpPr txBox="1"/>
          <p:nvPr/>
        </p:nvSpPr>
        <p:spPr>
          <a:xfrm>
            <a:off x="304800" y="216310"/>
            <a:ext cx="1188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8. When I offer a new idea I believe it will be fully considered. (Communication)</a:t>
            </a:r>
          </a:p>
        </p:txBody>
      </p:sp>
    </p:spTree>
    <p:extLst>
      <p:ext uri="{BB962C8B-B14F-4D97-AF65-F5344CB8AC3E}">
        <p14:creationId xmlns:p14="http://schemas.microsoft.com/office/powerpoint/2010/main" val="37600339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733351" y="149542"/>
            <a:ext cx="1020534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59. This institution’s culture is special – something you don’t just find anywhere. (Pride)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181965"/>
              </p:ext>
            </p:extLst>
          </p:nvPr>
        </p:nvGraphicFramePr>
        <p:xfrm>
          <a:off x="1253306" y="798898"/>
          <a:ext cx="889299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85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8457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1999130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85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72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64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EHRA – Non-faculty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56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53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16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58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16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37937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1253306" y="149542"/>
            <a:ext cx="10270100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Overall Average – All 60 Items </a:t>
            </a:r>
            <a:r>
              <a:rPr lang="en-US" sz="2800" dirty="0">
                <a:solidFill>
                  <a:schemeClr val="bg1"/>
                </a:solidFill>
              </a:rPr>
              <a:t>mission.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253306" y="798898"/>
          <a:ext cx="889299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85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8457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1999130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77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63</a:t>
                      </a:r>
                    </a:p>
                  </a:txBody>
                  <a:tcPr>
                    <a:solidFill>
                      <a:srgbClr val="ADB9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60</a:t>
                      </a:r>
                    </a:p>
                  </a:txBody>
                  <a:tcPr>
                    <a:solidFill>
                      <a:srgbClr val="ADB9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17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62</a:t>
                      </a:r>
                    </a:p>
                  </a:txBody>
                  <a:tcPr>
                    <a:solidFill>
                      <a:srgbClr val="96A6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17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EHRA – Non-faculty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63</a:t>
                      </a:r>
                    </a:p>
                  </a:txBody>
                  <a:tcPr>
                    <a:solidFill>
                      <a:srgbClr val="96A6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15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53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15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57</a:t>
                      </a:r>
                    </a:p>
                  </a:txBody>
                  <a:tcPr>
                    <a:solidFill>
                      <a:srgbClr val="96A6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17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365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6448908" y="1041332"/>
            <a:ext cx="428880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113623"/>
              </p:ext>
            </p:extLst>
          </p:nvPr>
        </p:nvGraphicFramePr>
        <p:xfrm>
          <a:off x="897193" y="918221"/>
          <a:ext cx="8974394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10831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08621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2054942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75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60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61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58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EHRA – IRP’s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64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15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53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16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16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8ABDA87-0B8C-4AD7-BAE5-5E8E4B0FEF88}"/>
              </a:ext>
            </a:extLst>
          </p:cNvPr>
          <p:cNvSpPr/>
          <p:nvPr/>
        </p:nvSpPr>
        <p:spPr>
          <a:xfrm>
            <a:off x="417230" y="0"/>
            <a:ext cx="1087757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sz="2800" dirty="0">
                <a:solidFill>
                  <a:srgbClr val="3717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21. In my department, we communicate openly about issues that impact each other’s work. (Communication)</a:t>
            </a:r>
          </a:p>
        </p:txBody>
      </p:sp>
    </p:spTree>
    <p:extLst>
      <p:ext uri="{BB962C8B-B14F-4D97-AF65-F5344CB8AC3E}">
        <p14:creationId xmlns:p14="http://schemas.microsoft.com/office/powerpoint/2010/main" val="124404663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6448908" y="1041332"/>
            <a:ext cx="428880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6356524"/>
              </p:ext>
            </p:extLst>
          </p:nvPr>
        </p:nvGraphicFramePr>
        <p:xfrm>
          <a:off x="897193" y="918221"/>
          <a:ext cx="8974394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10831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08621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2054942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77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63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EHRA – IRP’s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63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53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17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54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18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8ABDA87-0B8C-4AD7-BAE5-5E8E4B0FEF88}"/>
              </a:ext>
            </a:extLst>
          </p:cNvPr>
          <p:cNvSpPr/>
          <p:nvPr/>
        </p:nvSpPr>
        <p:spPr>
          <a:xfrm>
            <a:off x="304800" y="10927"/>
            <a:ext cx="1115961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sz="2800" dirty="0">
                <a:solidFill>
                  <a:srgbClr val="3717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13. We have opportunities to contribute to important decisions in my department. (Collaboration)</a:t>
            </a:r>
          </a:p>
        </p:txBody>
      </p:sp>
    </p:spTree>
    <p:extLst>
      <p:ext uri="{BB962C8B-B14F-4D97-AF65-F5344CB8AC3E}">
        <p14:creationId xmlns:p14="http://schemas.microsoft.com/office/powerpoint/2010/main" val="268173859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6448908" y="1041332"/>
            <a:ext cx="428880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890383"/>
              </p:ext>
            </p:extLst>
          </p:nvPr>
        </p:nvGraphicFramePr>
        <p:xfrm>
          <a:off x="897193" y="918221"/>
          <a:ext cx="8974394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10831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08621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2054942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59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13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59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17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EHRA – IRP’s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62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56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54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18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8ABDA87-0B8C-4AD7-BAE5-5E8E4B0FEF88}"/>
              </a:ext>
            </a:extLst>
          </p:cNvPr>
          <p:cNvSpPr/>
          <p:nvPr/>
        </p:nvSpPr>
        <p:spPr>
          <a:xfrm>
            <a:off x="314633" y="194947"/>
            <a:ext cx="111596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sz="2800" dirty="0">
                <a:solidFill>
                  <a:srgbClr val="3717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23. People in my department work well together. (Collaboration)</a:t>
            </a:r>
          </a:p>
        </p:txBody>
      </p:sp>
    </p:spTree>
    <p:extLst>
      <p:ext uri="{BB962C8B-B14F-4D97-AF65-F5344CB8AC3E}">
        <p14:creationId xmlns:p14="http://schemas.microsoft.com/office/powerpoint/2010/main" val="86245979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6448908" y="1041332"/>
            <a:ext cx="428880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347025"/>
              </p:ext>
            </p:extLst>
          </p:nvPr>
        </p:nvGraphicFramePr>
        <p:xfrm>
          <a:off x="897193" y="918221"/>
          <a:ext cx="8974394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10831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08621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2054942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54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49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16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64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EHRA – IRP’s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57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48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515299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42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19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8ABDA87-0B8C-4AD7-BAE5-5E8E4B0FEF88}"/>
              </a:ext>
            </a:extLst>
          </p:cNvPr>
          <p:cNvSpPr/>
          <p:nvPr/>
        </p:nvSpPr>
        <p:spPr>
          <a:xfrm>
            <a:off x="108155" y="194947"/>
            <a:ext cx="120838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sz="2800" dirty="0">
                <a:solidFill>
                  <a:srgbClr val="3717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26. I can count on people to cooperate across departments. (Collaboration)</a:t>
            </a:r>
          </a:p>
        </p:txBody>
      </p:sp>
    </p:spTree>
    <p:extLst>
      <p:ext uri="{BB962C8B-B14F-4D97-AF65-F5344CB8AC3E}">
        <p14:creationId xmlns:p14="http://schemas.microsoft.com/office/powerpoint/2010/main" val="2006040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4B80C-30B2-4F7B-AAA5-9B550DCCE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411" y="246302"/>
            <a:ext cx="10515600" cy="704850"/>
          </a:xfrm>
        </p:spPr>
        <p:txBody>
          <a:bodyPr/>
          <a:lstStyle/>
          <a:p>
            <a:pPr algn="ctr"/>
            <a:r>
              <a:rPr lang="en-US" b="1" dirty="0"/>
              <a:t>Interpreting Engagement Survey Results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B2C2CE49-4101-4B21-AC33-9A7E554AA658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6143867"/>
              </p:ext>
            </p:extLst>
          </p:nvPr>
        </p:nvGraphicFramePr>
        <p:xfrm>
          <a:off x="686957" y="1730120"/>
          <a:ext cx="5181600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8058">
                  <a:extLst>
                    <a:ext uri="{9D8B030D-6E8A-4147-A177-3AD203B41FA5}">
                      <a16:colId xmlns:a16="http://schemas.microsoft.com/office/drawing/2014/main" val="592016221"/>
                    </a:ext>
                  </a:extLst>
                </a:gridCol>
                <a:gridCol w="2783542">
                  <a:extLst>
                    <a:ext uri="{9D8B030D-6E8A-4147-A177-3AD203B41FA5}">
                      <a16:colId xmlns:a16="http://schemas.microsoft.com/office/drawing/2014/main" val="11435177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Interpretation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7575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/>
                        <a:t>75% or higher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Excellent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4585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/>
                        <a:t>65% - 74%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Good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8576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/>
                        <a:t>55% - 64%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Fair to Mediocre</a:t>
                      </a:r>
                    </a:p>
                  </a:txBody>
                  <a:tcPr>
                    <a:solidFill>
                      <a:srgbClr val="A2AD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2143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/>
                        <a:t>45% - 54%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Warrants Attention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2781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/>
                        <a:t>&lt; 45%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Red Flag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160329"/>
                  </a:ext>
                </a:extLst>
              </a:tr>
            </a:tbl>
          </a:graphicData>
        </a:graphic>
      </p:graphicFrame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8B469A09-4FE1-4C67-A7A7-83BC738E86C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7391340"/>
              </p:ext>
            </p:extLst>
          </p:nvPr>
        </p:nvGraphicFramePr>
        <p:xfrm>
          <a:off x="6262930" y="1760600"/>
          <a:ext cx="5159188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8388">
                  <a:extLst>
                    <a:ext uri="{9D8B030D-6E8A-4147-A177-3AD203B41FA5}">
                      <a16:colId xmlns:a16="http://schemas.microsoft.com/office/drawing/2014/main" val="1012906006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3095874529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r>
                        <a:rPr lang="en-US" sz="3200" dirty="0"/>
                        <a:t>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Interpretation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626363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r>
                        <a:rPr lang="en-US" sz="3200" b="1" dirty="0"/>
                        <a:t>&lt;10%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/>
                        <a:t>Excellent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741976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r>
                        <a:rPr lang="en-US" sz="3200" b="1" dirty="0"/>
                        <a:t>10% to 14%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/>
                        <a:t>Fair to Good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983387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r>
                        <a:rPr lang="en-US" sz="3200" b="1" dirty="0"/>
                        <a:t>15% - 19%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/>
                        <a:t>Yellow Flag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195871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r>
                        <a:rPr lang="en-US" sz="3200" b="1" dirty="0"/>
                        <a:t>20%-29%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/>
                        <a:t>Red Flag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36394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r>
                        <a:rPr lang="en-US" sz="3200" b="1" dirty="0"/>
                        <a:t>30% 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/>
                        <a:t>Acute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940323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85FF6A9-843B-4ADD-AF4D-D47B979A2134}"/>
              </a:ext>
            </a:extLst>
          </p:cNvPr>
          <p:cNvSpPr txBox="1"/>
          <p:nvPr/>
        </p:nvSpPr>
        <p:spPr>
          <a:xfrm>
            <a:off x="784411" y="775018"/>
            <a:ext cx="56298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% Positive = “Strongly Agree” or “Agree”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CAD5271-5F0D-45B9-83D0-F62EDB149E90}"/>
              </a:ext>
            </a:extLst>
          </p:cNvPr>
          <p:cNvSpPr txBox="1"/>
          <p:nvPr/>
        </p:nvSpPr>
        <p:spPr>
          <a:xfrm>
            <a:off x="6511701" y="839676"/>
            <a:ext cx="46616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% Negative = “Strongly Disagree” or “Disagree”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483CF2-9EDE-4588-8CD3-88A915CCC3E6}"/>
              </a:ext>
            </a:extLst>
          </p:cNvPr>
          <p:cNvSpPr txBox="1"/>
          <p:nvPr/>
        </p:nvSpPr>
        <p:spPr>
          <a:xfrm>
            <a:off x="478094" y="5527258"/>
            <a:ext cx="1105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Guidelines for interpreting results of the UNC System Employee Engagement Survey.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2793DEB-5F89-4B1E-80CE-6759C2D6BFF8}"/>
              </a:ext>
            </a:extLst>
          </p:cNvPr>
          <p:cNvCxnSpPr>
            <a:cxnSpLocks/>
          </p:cNvCxnSpPr>
          <p:nvPr/>
        </p:nvCxnSpPr>
        <p:spPr>
          <a:xfrm>
            <a:off x="6007510" y="1252072"/>
            <a:ext cx="39185" cy="4428377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828329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221227" y="133197"/>
            <a:ext cx="11135031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45. At this institution, people are supportive of their colleagues regardless of their heritage or background. (Respect &amp; Appreciation)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576292"/>
              </p:ext>
            </p:extLst>
          </p:nvPr>
        </p:nvGraphicFramePr>
        <p:xfrm>
          <a:off x="221227" y="811588"/>
          <a:ext cx="10156724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41941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400852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2513931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90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73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63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91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76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EHRA – IRP’s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17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59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496575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57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865443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6448908" y="1041332"/>
            <a:ext cx="428880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1049776"/>
              </p:ext>
            </p:extLst>
          </p:nvPr>
        </p:nvGraphicFramePr>
        <p:xfrm>
          <a:off x="255638" y="1030612"/>
          <a:ext cx="10636812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9718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51433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2632759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83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67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EHRA – IRP’s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43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420939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3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8ABDA87-0B8C-4AD7-BAE5-5E8E4B0FEF88}"/>
              </a:ext>
            </a:extLst>
          </p:cNvPr>
          <p:cNvSpPr/>
          <p:nvPr/>
        </p:nvSpPr>
        <p:spPr>
          <a:xfrm>
            <a:off x="255638" y="76505"/>
            <a:ext cx="112589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sz="2400" b="1" dirty="0">
                <a:solidFill>
                  <a:srgbClr val="3717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39. Faculty are appropriately involved in decisions related to the education program (e.g. curriculum development, evaluation). (Shared Governance)</a:t>
            </a:r>
          </a:p>
        </p:txBody>
      </p:sp>
    </p:spTree>
    <p:extLst>
      <p:ext uri="{BB962C8B-B14F-4D97-AF65-F5344CB8AC3E}">
        <p14:creationId xmlns:p14="http://schemas.microsoft.com/office/powerpoint/2010/main" val="25977129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733351" y="149542"/>
            <a:ext cx="1020534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49. This institution actively contributes to the community. (Policies, Resources, and Efficiency)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659095"/>
              </p:ext>
            </p:extLst>
          </p:nvPr>
        </p:nvGraphicFramePr>
        <p:xfrm>
          <a:off x="1253306" y="798898"/>
          <a:ext cx="889299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85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8457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1999130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91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83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76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83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6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EHRA – Non-faculty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77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58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3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7755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1253306" y="229055"/>
            <a:ext cx="10270100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/>
              <a:t>Results for “Honor Roll,” All UNC, FSU by Position Category  </a:t>
            </a:r>
            <a:r>
              <a:rPr lang="en-US" sz="4000" dirty="0">
                <a:solidFill>
                  <a:schemeClr val="bg1"/>
                </a:solidFill>
              </a:rPr>
              <a:t>mission</a:t>
            </a:r>
            <a:r>
              <a:rPr lang="en-US" sz="2800" dirty="0">
                <a:solidFill>
                  <a:schemeClr val="bg1"/>
                </a:solidFill>
              </a:rPr>
              <a:t>.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938464"/>
              </p:ext>
            </p:extLst>
          </p:nvPr>
        </p:nvGraphicFramePr>
        <p:xfrm>
          <a:off x="1253306" y="1146313"/>
          <a:ext cx="889299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85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8457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1999130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EHRA – Non-faculty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8290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81648-C61B-4BF7-BC06-12FD98E66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err="1"/>
              <a:t>Fyi</a:t>
            </a:r>
            <a:r>
              <a:rPr lang="en-US" dirty="0"/>
              <a:t> – Honor Roll institutions - 2017</a:t>
            </a:r>
          </a:p>
        </p:txBody>
      </p:sp>
      <p:pic>
        <p:nvPicPr>
          <p:cNvPr id="7" name="Content Placeholder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C1796E22-E477-4F72-96D0-E69F232EC6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313" y="940185"/>
            <a:ext cx="9001539" cy="6043891"/>
          </a:xfrm>
        </p:spPr>
      </p:pic>
    </p:spTree>
    <p:extLst>
      <p:ext uri="{BB962C8B-B14F-4D97-AF65-F5344CB8AC3E}">
        <p14:creationId xmlns:p14="http://schemas.microsoft.com/office/powerpoint/2010/main" val="3870093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89452" y="149542"/>
            <a:ext cx="12191999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/>
              <a:t>5. I understand how my job contributes to this institution’s mission. (Pride)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755935"/>
              </p:ext>
            </p:extLst>
          </p:nvPr>
        </p:nvGraphicFramePr>
        <p:xfrm>
          <a:off x="1253306" y="798898"/>
          <a:ext cx="889299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85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8457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1999130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92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93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100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100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EHRA – Non-faculty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96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96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94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1317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733351" y="149542"/>
            <a:ext cx="1020534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/>
              <a:t>36. I am proud to be a part of this institution</a:t>
            </a:r>
            <a:r>
              <a:rPr lang="en-US" sz="2800" dirty="0"/>
              <a:t>. </a:t>
            </a:r>
            <a:r>
              <a:rPr lang="en-US" sz="2800" b="1" dirty="0"/>
              <a:t>(Pride)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678315"/>
              </p:ext>
            </p:extLst>
          </p:nvPr>
        </p:nvGraphicFramePr>
        <p:xfrm>
          <a:off x="1253306" y="798898"/>
          <a:ext cx="889299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85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8457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1999130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/>
                        <a:t>80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76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5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91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EHRA – Non-faculty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79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75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76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3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5909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8CB0FFB-98D3-4D19-8184-7897C5E0F5CA}"/>
              </a:ext>
            </a:extLst>
          </p:cNvPr>
          <p:cNvSpPr txBox="1">
            <a:spLocks/>
          </p:cNvSpPr>
          <p:nvPr/>
        </p:nvSpPr>
        <p:spPr>
          <a:xfrm>
            <a:off x="733351" y="149542"/>
            <a:ext cx="10205343" cy="649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28. My department has adequate faculty/staff to achieve our goals. (Policies, Resources, Efficiency)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55707CF-42AB-44A4-B0D8-A79981BA5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311297"/>
              </p:ext>
            </p:extLst>
          </p:nvPr>
        </p:nvGraphicFramePr>
        <p:xfrm>
          <a:off x="733351" y="798898"/>
          <a:ext cx="889299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9285">
                  <a:extLst>
                    <a:ext uri="{9D8B030D-6E8A-4147-A177-3AD203B41FA5}">
                      <a16:colId xmlns:a16="http://schemas.microsoft.com/office/drawing/2014/main" val="3510071736"/>
                    </a:ext>
                  </a:extLst>
                </a:gridCol>
                <a:gridCol w="2084575">
                  <a:extLst>
                    <a:ext uri="{9D8B030D-6E8A-4147-A177-3AD203B41FA5}">
                      <a16:colId xmlns:a16="http://schemas.microsoft.com/office/drawing/2014/main" val="3589488999"/>
                    </a:ext>
                  </a:extLst>
                </a:gridCol>
                <a:gridCol w="1999130">
                  <a:extLst>
                    <a:ext uri="{9D8B030D-6E8A-4147-A177-3AD203B41FA5}">
                      <a16:colId xmlns:a16="http://schemas.microsoft.com/office/drawing/2014/main" val="580541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Positive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Negative%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111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Honor 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81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UNC 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38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18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FSU All (477)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44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32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43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1 (11)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highlight>
                            <a:srgbClr val="FFFF00"/>
                          </a:highlight>
                        </a:rPr>
                        <a:t>50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30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6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SAAO 2 (25)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highlight>
                            <a:srgbClr val="FFFF00"/>
                          </a:highlight>
                        </a:rPr>
                        <a:t>52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24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017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Faculty (169)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44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36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158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EHRA – Non-faculty (55)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57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25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16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Exempt (47)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20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37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060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SHRA – Non-Exempt (170)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45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31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0771479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2BB57B9E-548C-4DF9-9AC3-0EBA3F1B51CC}"/>
              </a:ext>
            </a:extLst>
          </p:cNvPr>
          <p:cNvSpPr txBox="1"/>
          <p:nvPr/>
        </p:nvSpPr>
        <p:spPr>
          <a:xfrm>
            <a:off x="9747561" y="798898"/>
            <a:ext cx="1847309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Even “honor roll” colleges have only “fair” rating on this item; UNC overall is lower than FSU’s.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All FSU job categories give negative feedback on this item.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Addressing this problem requires strategies to overcome budget constraints.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103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1423</TotalTime>
  <Words>3678</Words>
  <Application>Microsoft Office PowerPoint</Application>
  <PresentationFormat>Widescreen</PresentationFormat>
  <Paragraphs>1105</Paragraphs>
  <Slides>42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6" baseType="lpstr">
      <vt:lpstr>Arial</vt:lpstr>
      <vt:lpstr>Calibri</vt:lpstr>
      <vt:lpstr>Calibri Light</vt:lpstr>
      <vt:lpstr>Office Theme</vt:lpstr>
      <vt:lpstr>2018 UNC System Employee Engagement Survey Results</vt:lpstr>
      <vt:lpstr>Survey Overview</vt:lpstr>
      <vt:lpstr>Response Guidelines</vt:lpstr>
      <vt:lpstr>Interpreting Engagement Survey Results</vt:lpstr>
      <vt:lpstr>PowerPoint Presentation</vt:lpstr>
      <vt:lpstr>Fyi – Honor Roll institutions - 2017</vt:lpstr>
      <vt:lpstr>PowerPoint Presentation</vt:lpstr>
      <vt:lpstr>PowerPoint Presentation</vt:lpstr>
      <vt:lpstr>PowerPoint Presentation</vt:lpstr>
      <vt:lpstr>11. I am paid fairly for my work. (Compensation, Benefits, Life/Work Balance)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17. Our review process accurately measures my job performance. (Policies, Resources, and Efficiency) </vt:lpstr>
      <vt:lpstr>16. Promotions in my department are based on a person’s ability. (Fairness) </vt:lpstr>
      <vt:lpstr>PowerPoint Presentation</vt:lpstr>
      <vt:lpstr>9. I am regularly recognized for my contributions. (Respect &amp; Appreciation) </vt:lpstr>
      <vt:lpstr>PowerPoint Presentation</vt:lpstr>
      <vt:lpstr>PowerPoint Presentation</vt:lpstr>
      <vt:lpstr>58. There’s a sense we are all on one team at this institution. (Collaboration) </vt:lpstr>
      <vt:lpstr>PowerPoint Presentation</vt:lpstr>
      <vt:lpstr>PowerPoint Presentation</vt:lpstr>
      <vt:lpstr>PowerPoint Presentation</vt:lpstr>
      <vt:lpstr>Most important goal:</vt:lpstr>
      <vt:lpstr>Breakout Sessions – 10:45 am – 12:00 pm</vt:lpstr>
      <vt:lpstr>Recommendation Details</vt:lpstr>
      <vt:lpstr>Lunch – Activity: 12:30 pm – 2:00 pm (note change of time)</vt:lpstr>
      <vt:lpstr>Wrap-Up and Next Steps: 2:30 pm – 3:30 pm (Note change of time)</vt:lpstr>
      <vt:lpstr>Action Plan – Next Steps – Follow up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Young, Jon</dc:creator>
  <cp:lastModifiedBy>Floyd, Essence J</cp:lastModifiedBy>
  <cp:revision>20</cp:revision>
  <cp:lastPrinted>2018-12-20T15:40:43Z</cp:lastPrinted>
  <dcterms:created xsi:type="dcterms:W3CDTF">2018-10-23T22:51:04Z</dcterms:created>
  <dcterms:modified xsi:type="dcterms:W3CDTF">2019-04-04T14:54:38Z</dcterms:modified>
</cp:coreProperties>
</file>