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339" r:id="rId3"/>
    <p:sldId id="265" r:id="rId4"/>
    <p:sldId id="300" r:id="rId5"/>
    <p:sldId id="325" r:id="rId6"/>
    <p:sldId id="354" r:id="rId7"/>
    <p:sldId id="355" r:id="rId8"/>
    <p:sldId id="356" r:id="rId9"/>
    <p:sldId id="306" r:id="rId10"/>
    <p:sldId id="357" r:id="rId11"/>
    <p:sldId id="301" r:id="rId12"/>
    <p:sldId id="361" r:id="rId13"/>
    <p:sldId id="386" r:id="rId14"/>
    <p:sldId id="329" r:id="rId15"/>
    <p:sldId id="322" r:id="rId16"/>
    <p:sldId id="362" r:id="rId17"/>
    <p:sldId id="258" r:id="rId18"/>
    <p:sldId id="370" r:id="rId19"/>
    <p:sldId id="328" r:id="rId20"/>
    <p:sldId id="259" r:id="rId21"/>
    <p:sldId id="371" r:id="rId22"/>
    <p:sldId id="381" r:id="rId23"/>
    <p:sldId id="260" r:id="rId24"/>
    <p:sldId id="382" r:id="rId25"/>
    <p:sldId id="372" r:id="rId26"/>
    <p:sldId id="373" r:id="rId27"/>
    <p:sldId id="326" r:id="rId28"/>
    <p:sldId id="331" r:id="rId29"/>
    <p:sldId id="332" r:id="rId30"/>
    <p:sldId id="369" r:id="rId31"/>
    <p:sldId id="305" r:id="rId32"/>
    <p:sldId id="333" r:id="rId33"/>
    <p:sldId id="374" r:id="rId34"/>
    <p:sldId id="302" r:id="rId35"/>
    <p:sldId id="365" r:id="rId36"/>
    <p:sldId id="367" r:id="rId37"/>
    <p:sldId id="366" r:id="rId38"/>
    <p:sldId id="375" r:id="rId39"/>
    <p:sldId id="358" r:id="rId40"/>
    <p:sldId id="363" r:id="rId41"/>
    <p:sldId id="317" r:id="rId42"/>
    <p:sldId id="304" r:id="rId43"/>
    <p:sldId id="376" r:id="rId44"/>
    <p:sldId id="327" r:id="rId45"/>
    <p:sldId id="330" r:id="rId46"/>
    <p:sldId id="359" r:id="rId47"/>
    <p:sldId id="377" r:id="rId48"/>
    <p:sldId id="262" r:id="rId49"/>
    <p:sldId id="320" r:id="rId50"/>
    <p:sldId id="384" r:id="rId51"/>
    <p:sldId id="335" r:id="rId52"/>
    <p:sldId id="338" r:id="rId53"/>
    <p:sldId id="310" r:id="rId54"/>
    <p:sldId id="378" r:id="rId55"/>
    <p:sldId id="314" r:id="rId56"/>
    <p:sldId id="312" r:id="rId57"/>
    <p:sldId id="360" r:id="rId58"/>
    <p:sldId id="334" r:id="rId59"/>
    <p:sldId id="364" r:id="rId60"/>
    <p:sldId id="385" r:id="rId61"/>
    <p:sldId id="380" r:id="rId62"/>
    <p:sldId id="379" r:id="rId63"/>
    <p:sldId id="368" r:id="rId64"/>
    <p:sldId id="261" r:id="rId65"/>
    <p:sldId id="337" r:id="rId66"/>
    <p:sldId id="336" r:id="rId67"/>
    <p:sldId id="341" r:id="rId6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DD6"/>
    <a:srgbClr val="D60093"/>
    <a:srgbClr val="FF0066"/>
    <a:srgbClr val="96A6BC"/>
    <a:srgbClr val="ADB9C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34A9CE-4B9A-441B-8606-53C1CBF9C860}" v="144" dt="2019-04-02T20:16:24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7" autoAdjust="0"/>
    <p:restoredTop sz="87733" autoAdjust="0"/>
  </p:normalViewPr>
  <p:slideViewPr>
    <p:cSldViewPr snapToGrid="0">
      <p:cViewPr>
        <p:scale>
          <a:sx n="86" d="100"/>
          <a:sy n="86" d="100"/>
        </p:scale>
        <p:origin x="76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45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88265E-5C1C-444B-AFD0-262F0322F7A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7A4B05-9F01-425A-8BFB-71C1D5125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6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13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371713"/>
                </a:solidFill>
                <a:cs typeface="Arial" panose="020B0604020202020204" pitchFamily="34" charset="0"/>
              </a:rPr>
              <a:t>9. I am regularly recognized for my contributions.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79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31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11. I am paid fairly for my work.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9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7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19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8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50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26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1000" dirty="0">
                <a:solidFill>
                  <a:srgbClr val="371713"/>
                </a:solidFill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208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344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81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65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805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25. Overall, my department is a good place to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21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204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87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28. My department has adequate faculty/staff to achieve our goals.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247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807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28. My department has adequate faculty/staff to achieve our goals.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25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207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11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164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161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1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35. Our recognitions and rewards programs are meaningful to 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69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36. I am proud to be a part of this institution.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12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48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218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39. Faculty are appropriately involved in decisions related to the education program (e.g. curriculum development, evaluation). (Shared Governance)</a:t>
            </a:r>
          </a:p>
          <a:p>
            <a:pPr defTabSz="931774">
              <a:defRPr/>
            </a:pPr>
            <a:endParaRPr lang="en-US" b="1" dirty="0">
              <a:solidFill>
                <a:srgbClr val="3717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946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6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93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798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 Faculty, administration, and staff are meaningfully involved in institutional planning.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433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1727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463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9137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47. My supervisor/department chair supports my efforts to balance my work and personal life.</a:t>
            </a:r>
            <a:r>
              <a:rPr lang="en-US" dirty="0"/>
              <a:t> </a:t>
            </a:r>
          </a:p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717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433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49. This institution actively contributes to the community.</a:t>
            </a:r>
          </a:p>
          <a:p>
            <a:pPr defTabSz="931774">
              <a:defRPr/>
            </a:pPr>
            <a:endParaRPr lang="en-US" b="1" dirty="0"/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395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50. This institution places sufficient emphasis on having diverse faculty, administration, and staff.</a:t>
            </a:r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2813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6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4248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35. Our recognitions and rewards programs are meaningful to 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689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93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418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5065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50. This institution places sufficient emphasis on having diverse faculty, administration, and staff.</a:t>
            </a:r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8603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500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25. Overall, my department is a good place to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505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5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1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62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5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DF16-0F45-4772-BC44-397266F9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8E30C-A6B7-4A54-AE07-B0B40AD2B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E2ACB-2544-4B68-92C1-D3516766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E72A7-1E61-4D10-8111-2065E7CA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79E9-B796-4C99-99E2-D575580A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2EC8-7FEE-4D7B-87A8-D4B4C65F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B85C8-BE1D-48A8-AAD1-7B142EA80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5E8C7-7519-4FEF-A8F8-80680E239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25DE4-8890-4AD1-BAC5-D1D3A000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16995-D220-4844-9CCA-F3C053CF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F28180-6D6C-405A-BC0A-1E1C084C4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22C2D-A8CA-4C36-ADD0-4A05D82E4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19BF4-C0FC-4AA8-89ED-CCADA5319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F1D4D-FA8E-44FA-B4F8-1B898E91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1E2DF-97B1-4B02-85E2-CC24D4539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7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7AC53-E54A-459A-9FAC-84D81639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F94F-7BB7-44B7-B4A2-1D8658042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B03E2-B29B-475F-9BD8-400F3ECF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647F-9A47-47B5-9656-892F01AF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D18F-EF52-4AF3-A330-E7C58E50A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1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9700-FF80-47A6-B13C-EE2C4954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19258-05DB-4B12-BFAE-1DE12B74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1B598-8F46-4806-A1D8-1CBAF953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172BE-303F-4423-B6E1-109C9D18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CA58B-B945-4A72-B5E0-6BE1FC22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7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BE65-CCD2-430D-A895-2268FE673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FD8A-CAC2-4FD0-A71A-FB1F4C3A0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0162A-375C-462B-81C5-A0F86F80D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941AB-0423-43D0-B85E-ABDCC9437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F1B3C-E7C7-449C-AEA6-ABC6E9ED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E98E-FB76-48CB-9DE2-E35467A2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0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9E25F-4D80-4AC9-8E0F-C19F7F6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CDC2C-BAA6-4210-9CFD-DE21E197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C756E-2F47-4233-A153-8A166F85C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17FCD1-D624-4497-9DB2-621FBC6A0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E15FF-93F0-4421-BCB8-926473B93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BAE52-48FE-4DDC-87DE-441675124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D19B7-CD57-4EB5-93B5-7B9EC111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1867D-AE62-4842-AC79-5FCF3E45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AD050-1B8B-4DE3-9436-F59CD518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61047-2398-4DE1-B71E-0D640B0E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59E93-0943-49D9-8577-0F2E3124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D85AA-701A-475B-95D9-530145CB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5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3393C-87AB-4BE0-ACAD-04647D9F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7AA02-DAE8-4B2C-AE6B-E63D0AD9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03C56-B2E0-4A5C-B254-2E4A7B33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8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1C00-AFA4-49B1-B880-5D5723F3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7456B-F8B3-43F2-A1A7-702708C88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2A04F-5669-41E3-9D78-8E2D5610E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09051-4A61-477A-89EE-2285FA7E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F312C-9677-4FF2-80C2-4C536EED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58863-8FB8-4121-AF49-30291006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378A-D5D9-4E47-9106-6F406B113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C4FA30-C119-46D6-84EF-2D7A3A3C8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F3FD5-6F4A-470F-A678-080E3745A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BF01D-1F32-4ED0-A694-75E7728F3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9FAE0-AA96-49EE-AA55-3C50E2AC3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40EC0-F72B-4C1A-9395-62CFB97E9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5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0A57E-0296-4587-A8BE-4C9339AE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A46BA-0AEB-4DF1-8D0E-725427D35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9B5F9-BDD9-4558-AD74-50D96317A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521A7-586C-412C-8D6B-86FC13CAA7B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A3803-4AAA-4B9E-A74F-D424B52EF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F1DF-15EE-400B-9DBE-7397A6E2D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0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00B9-210A-472B-9592-B964AF25F3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2018 UNC System Employee Engagement 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E7D67-90DE-4553-B171-2C07C6548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48156"/>
          </a:xfrm>
        </p:spPr>
        <p:txBody>
          <a:bodyPr>
            <a:normAutofit/>
          </a:bodyPr>
          <a:lstStyle/>
          <a:p>
            <a:r>
              <a:rPr lang="en-US" dirty="0"/>
              <a:t>Using Results to Improve Outcomes at Fayetteville State University</a:t>
            </a:r>
          </a:p>
          <a:p>
            <a:endParaRPr lang="en-US" dirty="0"/>
          </a:p>
          <a:p>
            <a:r>
              <a:rPr lang="en-US" dirty="0"/>
              <a:t>For Discussion and Action Planning</a:t>
            </a:r>
          </a:p>
        </p:txBody>
      </p:sp>
    </p:spTree>
    <p:extLst>
      <p:ext uri="{BB962C8B-B14F-4D97-AF65-F5344CB8AC3E}">
        <p14:creationId xmlns:p14="http://schemas.microsoft.com/office/powerpoint/2010/main" val="136234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4. </a:t>
            </a:r>
            <a:r>
              <a:rPr lang="en-US" sz="2400" b="1" dirty="0"/>
              <a:t>I am provided the resources I need to be effective in my job. (Job Satisfaction/Support)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992406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58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5. I understand how my job contributes to this institution’s mission. (Pride)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5593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1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6. </a:t>
            </a:r>
            <a:r>
              <a:rPr lang="en-US" sz="2800" b="1" dirty="0"/>
              <a:t>I am given the opportunity to develop my skills at this institution.</a:t>
            </a:r>
            <a:r>
              <a:rPr lang="en-US" sz="2400" b="1" dirty="0"/>
              <a:t> (Professional Development)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73592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119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7. I receive feedback from my supervisor/department chair that helps me.</a:t>
            </a:r>
          </a:p>
          <a:p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38427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871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64510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04800" y="10927"/>
            <a:ext cx="11159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endParaRPr lang="en-US" sz="2800" dirty="0">
              <a:solidFill>
                <a:srgbClr val="3717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92FAD4-9C0F-40B2-A245-5B8ED9223CB1}"/>
              </a:ext>
            </a:extLst>
          </p:cNvPr>
          <p:cNvSpPr txBox="1"/>
          <p:nvPr/>
        </p:nvSpPr>
        <p:spPr>
          <a:xfrm>
            <a:off x="304800" y="216310"/>
            <a:ext cx="1188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8. When I offer a new idea I believe it will be fully considered. (Communication)</a:t>
            </a:r>
          </a:p>
        </p:txBody>
      </p:sp>
    </p:spTree>
    <p:extLst>
      <p:ext uri="{BB962C8B-B14F-4D97-AF65-F5344CB8AC3E}">
        <p14:creationId xmlns:p14="http://schemas.microsoft.com/office/powerpoint/2010/main" val="3760033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894" y="382142"/>
            <a:ext cx="9288204" cy="649357"/>
          </a:xfrm>
        </p:spPr>
        <p:txBody>
          <a:bodyPr>
            <a:normAutofit fontScale="90000"/>
          </a:bodyPr>
          <a:lstStyle/>
          <a:p>
            <a:r>
              <a:rPr lang="en-US" sz="3600" b="1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  <a:t>9. I am regularly recognized for my contributions. </a:t>
            </a:r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(Respect &amp; Appreciation)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5558135"/>
              </p:ext>
            </p:extLst>
          </p:nvPr>
        </p:nvGraphicFramePr>
        <p:xfrm>
          <a:off x="583383" y="1021666"/>
          <a:ext cx="9888857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94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37533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47630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7A2F2F-0B7D-41A4-9C6E-04B2D1E69755}"/>
              </a:ext>
            </a:extLst>
          </p:cNvPr>
          <p:cNvSpPr txBox="1"/>
          <p:nvPr/>
        </p:nvSpPr>
        <p:spPr>
          <a:xfrm>
            <a:off x="10560729" y="1232452"/>
            <a:ext cx="15053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D &amp; E</a:t>
            </a:r>
          </a:p>
          <a:p>
            <a:endParaRPr lang="en-US" dirty="0"/>
          </a:p>
          <a:p>
            <a:r>
              <a:rPr lang="en-US" dirty="0"/>
              <a:t>Also, Session G, “Five Languages of Appreciation</a:t>
            </a:r>
          </a:p>
        </p:txBody>
      </p:sp>
    </p:spTree>
    <p:extLst>
      <p:ext uri="{BB962C8B-B14F-4D97-AF65-F5344CB8AC3E}">
        <p14:creationId xmlns:p14="http://schemas.microsoft.com/office/powerpoint/2010/main" val="897152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10. </a:t>
            </a:r>
            <a:r>
              <a:rPr lang="en-US" sz="2800" b="1" dirty="0"/>
              <a:t>I understand the necessary requirements to advance my career.</a:t>
            </a:r>
            <a:r>
              <a:rPr lang="en-US" sz="2400" b="1" dirty="0"/>
              <a:t> (Professional Development)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39366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721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992" y="222386"/>
            <a:ext cx="10056139" cy="649356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11. I am paid fairly for my work. (Compensation, Benefits, Life/Work Balance)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81631230"/>
              </p:ext>
            </p:extLst>
          </p:nvPr>
        </p:nvGraphicFramePr>
        <p:xfrm>
          <a:off x="490748" y="962402"/>
          <a:ext cx="9006635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374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128993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229268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41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33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38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036FF94-37FD-47C2-AD66-60EB40AEE9C9}"/>
              </a:ext>
            </a:extLst>
          </p:cNvPr>
          <p:cNvSpPr txBox="1"/>
          <p:nvPr/>
        </p:nvSpPr>
        <p:spPr>
          <a:xfrm>
            <a:off x="9584139" y="871742"/>
            <a:ext cx="22833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members of cabinet gave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honor roll colleges have only fair rating.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the campus level we have limited resources to increase salaries.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rating for entire system is Red Flag.  The UNC System Office is using these data to inform requests for funding for salary increases. </a:t>
            </a:r>
          </a:p>
        </p:txBody>
      </p:sp>
    </p:spTree>
    <p:extLst>
      <p:ext uri="{BB962C8B-B14F-4D97-AF65-F5344CB8AC3E}">
        <p14:creationId xmlns:p14="http://schemas.microsoft.com/office/powerpoint/2010/main" val="3921373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12. I believe what I am told by my supervisor/department chair.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652625"/>
              </p:ext>
            </p:extLst>
          </p:nvPr>
        </p:nvGraphicFramePr>
        <p:xfrm>
          <a:off x="1153915" y="987741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009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56524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04800" y="10927"/>
            <a:ext cx="111596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We have opportunities to contribute to important decisions in my department.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268173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Survey Overview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1" y="1451893"/>
            <a:ext cx="802277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182757" y="1455582"/>
            <a:ext cx="9829800" cy="50600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Administered as part of UNC System Strategic Plan (Priority 5, Goal 11)</a:t>
            </a:r>
            <a:endParaRPr 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Online/Paper survey: January 29 – February 19, 2018</a:t>
            </a:r>
          </a:p>
          <a:p>
            <a:pPr marL="457200" indent="0">
              <a:lnSpc>
                <a:spcPct val="80000"/>
              </a:lnSpc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Response Rates: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UNC System: 22,659/45,299 – 50% FSU: 477/801 – 60%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60 questions on 5-point agreement scale; 2 open ended questions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12086" y="5758542"/>
            <a:ext cx="1012371" cy="1077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655183" y="6471667"/>
            <a:ext cx="4884954" cy="250147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UNC System Employee Engagement Survey</a:t>
            </a:r>
          </a:p>
        </p:txBody>
      </p:sp>
      <p:sp>
        <p:nvSpPr>
          <p:cNvPr id="10" name="Slide Number Placeholder 14"/>
          <p:cNvSpPr txBox="1">
            <a:spLocks/>
          </p:cNvSpPr>
          <p:nvPr/>
        </p:nvSpPr>
        <p:spPr>
          <a:xfrm>
            <a:off x="9680816" y="6411232"/>
            <a:ext cx="7987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7119913-48B9-480C-AAC7-070A795361E8}" type="slidenum"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77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787469"/>
          </a:xfrm>
        </p:spPr>
        <p:txBody>
          <a:bodyPr>
            <a:noAutofit/>
          </a:bodyPr>
          <a:lstStyle/>
          <a:p>
            <a:r>
              <a:rPr lang="en-US" sz="3200" b="1" dirty="0"/>
              <a:t>14. I can speak up or challenge a traditional way of doing something without fear of harming my career.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2083059"/>
              </p:ext>
            </p:extLst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2704973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15. My supervisor/department chair regularly models this institution’s values.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298999"/>
              </p:ext>
            </p:extLst>
          </p:nvPr>
        </p:nvGraphicFramePr>
        <p:xfrm>
          <a:off x="1153915" y="987741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139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649356"/>
          </a:xfrm>
        </p:spPr>
        <p:txBody>
          <a:bodyPr>
            <a:noAutofit/>
          </a:bodyPr>
          <a:lstStyle/>
          <a:p>
            <a:r>
              <a:rPr lang="en-US" sz="3200" b="1" dirty="0"/>
              <a:t>16. Promotions in my department are based on a person’s ability.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39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3147260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02" y="305622"/>
            <a:ext cx="10677501" cy="735710"/>
          </a:xfrm>
        </p:spPr>
        <p:txBody>
          <a:bodyPr>
            <a:normAutofit fontScale="90000"/>
          </a:bodyPr>
          <a:lstStyle/>
          <a:p>
            <a:r>
              <a:rPr lang="en-US" sz="3600" b="1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  <a:t>17. Our review process accurately measures my job performance. </a:t>
            </a:r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(Policies, Resources, and Efficiency)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252023"/>
              </p:ext>
            </p:extLst>
          </p:nvPr>
        </p:nvGraphicFramePr>
        <p:xfrm>
          <a:off x="406343" y="922885"/>
          <a:ext cx="1019371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1033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409596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523087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2407B9-13F5-4E51-8462-CEFF3A8DCCE7}"/>
              </a:ext>
            </a:extLst>
          </p:cNvPr>
          <p:cNvSpPr txBox="1"/>
          <p:nvPr/>
        </p:nvSpPr>
        <p:spPr>
          <a:xfrm>
            <a:off x="10600059" y="1041332"/>
            <a:ext cx="1483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A, B, &amp; C; Performance Evaluations</a:t>
            </a:r>
          </a:p>
        </p:txBody>
      </p:sp>
    </p:spTree>
    <p:extLst>
      <p:ext uri="{BB962C8B-B14F-4D97-AF65-F5344CB8AC3E}">
        <p14:creationId xmlns:p14="http://schemas.microsoft.com/office/powerpoint/2010/main" val="1674110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649356"/>
          </a:xfrm>
        </p:spPr>
        <p:txBody>
          <a:bodyPr>
            <a:noAutofit/>
          </a:bodyPr>
          <a:lstStyle/>
          <a:p>
            <a:r>
              <a:rPr lang="en-US" sz="3200" b="1" dirty="0"/>
              <a:t>18.Issues of low performance are addressed in my department.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913712"/>
              </p:ext>
            </p:extLst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1160780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19. My supervisor/department chair is consistent and fair.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23134"/>
              </p:ext>
            </p:extLst>
          </p:nvPr>
        </p:nvGraphicFramePr>
        <p:xfrm>
          <a:off x="1153915" y="987741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869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20. My supervisor/department chair actively solicits </a:t>
            </a:r>
            <a:r>
              <a:rPr lang="en-US" sz="2800" b="1"/>
              <a:t>my suggestions and ideas. </a:t>
            </a:r>
            <a:r>
              <a:rPr lang="en-US" sz="2800" b="1" dirty="0"/>
              <a:t>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182085"/>
              </p:ext>
            </p:extLst>
          </p:nvPr>
        </p:nvGraphicFramePr>
        <p:xfrm>
          <a:off x="1153915" y="987741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698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113623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In my department, we communicate openly about issues that impact each other’s work. (Communication)</a:t>
            </a:r>
          </a:p>
        </p:txBody>
      </p:sp>
    </p:spTree>
    <p:extLst>
      <p:ext uri="{BB962C8B-B14F-4D97-AF65-F5344CB8AC3E}">
        <p14:creationId xmlns:p14="http://schemas.microsoft.com/office/powerpoint/2010/main" val="1244046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50219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Changes that affect me are discussed prior to implementation. (Communication)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E3468-64E4-463C-8B8E-0538CEB0A617}"/>
              </a:ext>
            </a:extLst>
          </p:cNvPr>
          <p:cNvSpPr txBox="1"/>
          <p:nvPr/>
        </p:nvSpPr>
        <p:spPr>
          <a:xfrm>
            <a:off x="10267122" y="1351722"/>
            <a:ext cx="155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6117575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0383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14633" y="194947"/>
            <a:ext cx="11159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 People in my department work well together.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86245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75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Response Guidelines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1" y="1451893"/>
            <a:ext cx="802277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11828" y="1476116"/>
            <a:ext cx="93560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Options: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Agree/Sometimes Disagree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Disagree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Applicable</a:t>
            </a:r>
          </a:p>
          <a:p>
            <a:r>
              <a:rPr lang="en-US" sz="3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Results: </a:t>
            </a:r>
          </a:p>
          <a:p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= % Strongly Agree or Agree</a:t>
            </a:r>
          </a:p>
          <a:p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= % Strong Disagree or Disagree</a:t>
            </a:r>
          </a:p>
        </p:txBody>
      </p:sp>
    </p:spTree>
    <p:extLst>
      <p:ext uri="{BB962C8B-B14F-4D97-AF65-F5344CB8AC3E}">
        <p14:creationId xmlns:p14="http://schemas.microsoft.com/office/powerpoint/2010/main" val="1161120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24. I have a good relationship with my supervisor/department chair.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25. Overall, my department is a good place to work.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328383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08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47025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108155" y="194947"/>
            <a:ext cx="12083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 I can count on people to cooperate across departments.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2006040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27. Senior leadership provides a clear direction for this institution’s speech. 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70622"/>
              </p:ext>
            </p:extLst>
          </p:nvPr>
        </p:nvGraphicFramePr>
        <p:xfrm>
          <a:off x="1253306" y="908436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98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28. My department has adequate faculty/staff to achieve our goals. (Policies, Resources, Efficiency)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311297"/>
              </p:ext>
            </p:extLst>
          </p:nvPr>
        </p:nvGraphicFramePr>
        <p:xfrm>
          <a:off x="733351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highlight>
                            <a:srgbClr val="FFFF00"/>
                          </a:highlight>
                        </a:rPr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highlight>
                            <a:srgbClr val="FFFF00"/>
                          </a:highlight>
                        </a:rPr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36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31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BB57B9E-548C-4DF9-9AC3-0EBA3F1B51CC}"/>
              </a:ext>
            </a:extLst>
          </p:cNvPr>
          <p:cNvSpPr txBox="1"/>
          <p:nvPr/>
        </p:nvSpPr>
        <p:spPr>
          <a:xfrm>
            <a:off x="9747561" y="798898"/>
            <a:ext cx="18473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“honor roll” colleges have only “fair” rating on this item; UNC overall is lower than FSU’s.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FSU job categories give negative feedback on this item.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Addressing this problem requires strategies to overcome budget constraints.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033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29</a:t>
            </a:r>
            <a:r>
              <a:rPr lang="en-US" sz="2800" b="1" dirty="0"/>
              <a:t>.</a:t>
            </a:r>
            <a:r>
              <a:rPr lang="en-US" sz="2400" b="1" dirty="0"/>
              <a:t> This institution takes reasonable steps to provide a safe and secure environment for the campus. (Facilities)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35962"/>
              </p:ext>
            </p:extLst>
          </p:nvPr>
        </p:nvGraphicFramePr>
        <p:xfrm>
          <a:off x="1163854" y="106062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1062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30. Our orientation program prepares new faculty, administration, and staff to be effective. (Policies, Resources, Efficiency)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23344"/>
              </p:ext>
            </p:extLst>
          </p:nvPr>
        </p:nvGraphicFramePr>
        <p:xfrm>
          <a:off x="733351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8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31</a:t>
            </a:r>
            <a:r>
              <a:rPr lang="en-US" sz="2800" b="1" dirty="0"/>
              <a:t>.</a:t>
            </a:r>
            <a:r>
              <a:rPr lang="en-US" sz="2400" b="1" dirty="0"/>
              <a:t> The facilities (e.g., classrooms, offices, laboratories) adequately meet my needs. (Facilities)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540714"/>
              </p:ext>
            </p:extLst>
          </p:nvPr>
        </p:nvGraphicFramePr>
        <p:xfrm>
          <a:off x="1163854" y="106062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8228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32. Our senior leadership has the knowledge, skills, and experience necessary for institutional success. 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07194"/>
              </p:ext>
            </p:extLst>
          </p:nvPr>
        </p:nvGraphicFramePr>
        <p:xfrm>
          <a:off x="1253306" y="908436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038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33. </a:t>
            </a:r>
            <a:r>
              <a:rPr lang="en-US" sz="2400" b="1" dirty="0"/>
              <a:t>There is a good balance of teaching, research, and service at this institution. (Teaching Environment)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47261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05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B80C-30B2-4F7B-AAA5-9B550DCC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411" y="246302"/>
            <a:ext cx="10515600" cy="704850"/>
          </a:xfrm>
        </p:spPr>
        <p:txBody>
          <a:bodyPr/>
          <a:lstStyle/>
          <a:p>
            <a:pPr algn="ctr"/>
            <a:r>
              <a:rPr lang="en-US" b="1" dirty="0"/>
              <a:t>Interpreting Engagement Survey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2C2CE49-4101-4B21-AC33-9A7E554AA65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143867"/>
              </p:ext>
            </p:extLst>
          </p:nvPr>
        </p:nvGraphicFramePr>
        <p:xfrm>
          <a:off x="686957" y="1730120"/>
          <a:ext cx="5181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058">
                  <a:extLst>
                    <a:ext uri="{9D8B030D-6E8A-4147-A177-3AD203B41FA5}">
                      <a16:colId xmlns:a16="http://schemas.microsoft.com/office/drawing/2014/main" val="592016221"/>
                    </a:ext>
                  </a:extLst>
                </a:gridCol>
                <a:gridCol w="2783542">
                  <a:extLst>
                    <a:ext uri="{9D8B030D-6E8A-4147-A177-3AD203B41FA5}">
                      <a16:colId xmlns:a16="http://schemas.microsoft.com/office/drawing/2014/main" val="1143517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57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75% or higher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Excellent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8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65% - 74%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Good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57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55% - 64%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Fair to Mediocre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14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45% - 54%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Warrants Attention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8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&lt; 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Red Flag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60329"/>
                  </a:ext>
                </a:extLst>
              </a:tr>
            </a:tbl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B469A09-4FE1-4C67-A7A7-83BC738E86C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391340"/>
              </p:ext>
            </p:extLst>
          </p:nvPr>
        </p:nvGraphicFramePr>
        <p:xfrm>
          <a:off x="6262930" y="1760600"/>
          <a:ext cx="51591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388">
                  <a:extLst>
                    <a:ext uri="{9D8B030D-6E8A-4147-A177-3AD203B41FA5}">
                      <a16:colId xmlns:a16="http://schemas.microsoft.com/office/drawing/2014/main" val="1012906006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095874529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3200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62636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Excellent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4197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10% to 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Fair to Good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8338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15% - 19%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Yellow Flag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9587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20%-29%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Red Flag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639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30%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Acute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032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5FF6A9-843B-4ADD-AF4D-D47B979A2134}"/>
              </a:ext>
            </a:extLst>
          </p:cNvPr>
          <p:cNvSpPr txBox="1"/>
          <p:nvPr/>
        </p:nvSpPr>
        <p:spPr>
          <a:xfrm>
            <a:off x="784411" y="775018"/>
            <a:ext cx="5629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% Positive = “Strongly Agree” or “Agree”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D5271-5F0D-45B9-83D0-F62EDB149E90}"/>
              </a:ext>
            </a:extLst>
          </p:cNvPr>
          <p:cNvSpPr txBox="1"/>
          <p:nvPr/>
        </p:nvSpPr>
        <p:spPr>
          <a:xfrm>
            <a:off x="6511701" y="839676"/>
            <a:ext cx="46616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% Negative = “Strongly Disagree” or “Disagree”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483CF2-9EDE-4588-8CD3-88A915CCC3E6}"/>
              </a:ext>
            </a:extLst>
          </p:cNvPr>
          <p:cNvSpPr txBox="1"/>
          <p:nvPr/>
        </p:nvSpPr>
        <p:spPr>
          <a:xfrm>
            <a:off x="478094" y="5527258"/>
            <a:ext cx="1105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Guidelines for interpreting results of the UNC System Employee Engagement Survey.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793DEB-5F89-4B1E-80CE-6759C2D6BFF8}"/>
              </a:ext>
            </a:extLst>
          </p:cNvPr>
          <p:cNvCxnSpPr>
            <a:cxnSpLocks/>
          </p:cNvCxnSpPr>
          <p:nvPr/>
        </p:nvCxnSpPr>
        <p:spPr>
          <a:xfrm>
            <a:off x="6007510" y="1252072"/>
            <a:ext cx="39185" cy="442837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2832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34. </a:t>
            </a:r>
            <a:r>
              <a:rPr lang="en-US" sz="2800" b="1" dirty="0"/>
              <a:t>This institution’s benefits meet my needs.</a:t>
            </a:r>
            <a:r>
              <a:rPr lang="en-US" sz="2400" b="1" dirty="0"/>
              <a:t> (Compensation, Benefits, Work/Life Balance)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53143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8235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422787" y="133197"/>
            <a:ext cx="1093347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35. Our recognitions and rewards programs are meaningful to me. </a:t>
            </a:r>
          </a:p>
          <a:p>
            <a:r>
              <a:rPr lang="en-US" sz="2800" b="1" dirty="0"/>
              <a:t>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59909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4190FB-22E7-41FD-8871-34441DE17138}"/>
              </a:ext>
            </a:extLst>
          </p:cNvPr>
          <p:cNvSpPr txBox="1"/>
          <p:nvPr/>
        </p:nvSpPr>
        <p:spPr>
          <a:xfrm>
            <a:off x="10609006" y="1179871"/>
            <a:ext cx="14060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D &amp; E discussion of Recognitions Programs for Staff and Faculty.</a:t>
            </a:r>
          </a:p>
        </p:txBody>
      </p:sp>
    </p:spTree>
    <p:extLst>
      <p:ext uri="{BB962C8B-B14F-4D97-AF65-F5344CB8AC3E}">
        <p14:creationId xmlns:p14="http://schemas.microsoft.com/office/powerpoint/2010/main" val="34093579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36. I am proud to be a part of this institution</a:t>
            </a:r>
            <a:r>
              <a:rPr lang="en-US" sz="2800" dirty="0"/>
              <a:t>. </a:t>
            </a:r>
            <a:r>
              <a:rPr lang="en-US" sz="2800" b="1" dirty="0"/>
              <a:t>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7831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909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37. Senior leadership shows a genuine interest in the well-being of faculty, administration, and staff</a:t>
            </a:r>
            <a:r>
              <a:rPr lang="en-US" sz="2800" b="1"/>
              <a:t>.  </a:t>
            </a:r>
            <a:r>
              <a:rPr lang="en-US" sz="2800" b="1" dirty="0"/>
              <a:t>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04798"/>
              </p:ext>
            </p:extLst>
          </p:nvPr>
        </p:nvGraphicFramePr>
        <p:xfrm>
          <a:off x="1253306" y="908436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54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9225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7123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38. The role of faculty in shared governance is clearly stated and publicized. (Shared Governance)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BC95C0-89EE-46E6-A3B7-35035305DEA9}"/>
              </a:ext>
            </a:extLst>
          </p:cNvPr>
          <p:cNvSpPr txBox="1"/>
          <p:nvPr/>
        </p:nvSpPr>
        <p:spPr>
          <a:xfrm>
            <a:off x="11092070" y="1411357"/>
            <a:ext cx="924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I</a:t>
            </a:r>
          </a:p>
        </p:txBody>
      </p:sp>
    </p:spTree>
    <p:extLst>
      <p:ext uri="{BB962C8B-B14F-4D97-AF65-F5344CB8AC3E}">
        <p14:creationId xmlns:p14="http://schemas.microsoft.com/office/powerpoint/2010/main" val="34008179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049776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4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39. Faculty are appropriately involved in decisions related to the education program (e.g. curriculum development, evaluation). (Shared Governance)</a:t>
            </a:r>
          </a:p>
        </p:txBody>
      </p:sp>
    </p:spTree>
    <p:extLst>
      <p:ext uri="{BB962C8B-B14F-4D97-AF65-F5344CB8AC3E}">
        <p14:creationId xmlns:p14="http://schemas.microsoft.com/office/powerpoint/2010/main" val="2597712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40. </a:t>
            </a:r>
            <a:r>
              <a:rPr lang="en-US" sz="2400" b="1" dirty="0"/>
              <a:t>Teaching is appropriately recognized in the evaluation and promotion process. (Teaching Environment)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799026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4129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41. Senior leadership communicates openly about important matters. 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159090"/>
              </p:ext>
            </p:extLst>
          </p:nvPr>
        </p:nvGraphicFramePr>
        <p:xfrm>
          <a:off x="1253306" y="908436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52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1352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89589"/>
              </p:ext>
            </p:extLst>
          </p:nvPr>
        </p:nvGraphicFramePr>
        <p:xfrm>
          <a:off x="658120" y="1041332"/>
          <a:ext cx="9968336" cy="627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714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356320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46730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33173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574865" y="87225"/>
            <a:ext cx="108652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 Faculty, administration, and staff are meaningfully involved in institutional planning. (Shared Governance)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5E31C7-294D-4B8F-915B-CE8E3A478958}"/>
              </a:ext>
            </a:extLst>
          </p:cNvPr>
          <p:cNvSpPr txBox="1"/>
          <p:nvPr/>
        </p:nvSpPr>
        <p:spPr>
          <a:xfrm>
            <a:off x="10893287" y="1331843"/>
            <a:ext cx="100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H &amp; I</a:t>
            </a:r>
          </a:p>
        </p:txBody>
      </p:sp>
    </p:spTree>
    <p:extLst>
      <p:ext uri="{BB962C8B-B14F-4D97-AF65-F5344CB8AC3E}">
        <p14:creationId xmlns:p14="http://schemas.microsoft.com/office/powerpoint/2010/main" val="10832875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145370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(Communication)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8D358D-418A-419A-8119-1668F4E07617}"/>
              </a:ext>
            </a:extLst>
          </p:cNvPr>
          <p:cNvSpPr txBox="1"/>
          <p:nvPr/>
        </p:nvSpPr>
        <p:spPr>
          <a:xfrm>
            <a:off x="10962861" y="1391478"/>
            <a:ext cx="973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10060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1253306" y="229055"/>
            <a:ext cx="10270100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Results for “Honor Roll,” All UNC, FSU by Position Category  </a:t>
            </a:r>
            <a:r>
              <a:rPr lang="en-US" sz="4000" dirty="0">
                <a:solidFill>
                  <a:schemeClr val="bg1"/>
                </a:solidFill>
              </a:rPr>
              <a:t>mission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38464"/>
              </p:ext>
            </p:extLst>
          </p:nvPr>
        </p:nvGraphicFramePr>
        <p:xfrm>
          <a:off x="1253306" y="1146313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2902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649356"/>
          </a:xfrm>
        </p:spPr>
        <p:txBody>
          <a:bodyPr>
            <a:noAutofit/>
          </a:bodyPr>
          <a:lstStyle/>
          <a:p>
            <a:r>
              <a:rPr lang="en-US" sz="3200" b="1" dirty="0"/>
              <a:t>44. This institution’s policies and practices ensure fair treatment for faculty, administration, and staff. 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9374733"/>
              </p:ext>
            </p:extLst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17582340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221227" y="133197"/>
            <a:ext cx="1113503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45. At this institution, people are supportive of their colleagues regardless of their heritage or background. 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76292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6544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13039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11499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4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 Faculty, administration, and staff work together to ensure success of institution programs and initiatives. (Faculty, Administration Staff Relations)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0ABBF-F88B-4904-86AF-69243F47D7EC}"/>
              </a:ext>
            </a:extLst>
          </p:cNvPr>
          <p:cNvSpPr txBox="1"/>
          <p:nvPr/>
        </p:nvSpPr>
        <p:spPr>
          <a:xfrm>
            <a:off x="10227365" y="1411357"/>
            <a:ext cx="158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34833674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47. My supervisor/department chair supports my efforts to balance my work and personal life. (Compensation, Benefits, Work/Life Balance)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133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17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48. Senior leadership regularly models this institution’s values. 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445700"/>
              </p:ext>
            </p:extLst>
          </p:nvPr>
        </p:nvGraphicFramePr>
        <p:xfrm>
          <a:off x="1253306" y="908436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4505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49. This institution actively contributes to the community. (Policies, Resources, and Efficiency)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5909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556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50. This institution places sufficient emphasis on having diverse faculty, administration, and staff. (Policies, Resources, Efficiency)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29161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884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51. </a:t>
            </a:r>
            <a:r>
              <a:rPr lang="en-US" sz="2400" b="1" dirty="0"/>
              <a:t>There is appropriate recognition of innovative and high quality teaching. (Teaching Environment)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52127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9710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221227" y="133197"/>
            <a:ext cx="1113503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52. We celebrate significant milestones and important accomplishments at this institution. 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387306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62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4190FB-22E7-41FD-8871-34441DE17138}"/>
              </a:ext>
            </a:extLst>
          </p:cNvPr>
          <p:cNvSpPr txBox="1"/>
          <p:nvPr/>
        </p:nvSpPr>
        <p:spPr>
          <a:xfrm>
            <a:off x="10609006" y="1179871"/>
            <a:ext cx="14060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discussion in Sessions on Recognitions Programs for Staff and Faculty.</a:t>
            </a:r>
          </a:p>
        </p:txBody>
      </p:sp>
    </p:spTree>
    <p:extLst>
      <p:ext uri="{BB962C8B-B14F-4D97-AF65-F5344CB8AC3E}">
        <p14:creationId xmlns:p14="http://schemas.microsoft.com/office/powerpoint/2010/main" val="3026925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53. </a:t>
            </a:r>
            <a:r>
              <a:rPr lang="en-US" sz="2800" b="1" dirty="0"/>
              <a:t>This institution’s policies and practices give me flexibility to manage my work and personal life.</a:t>
            </a:r>
            <a:r>
              <a:rPr lang="en-US" sz="2400" b="1" dirty="0"/>
              <a:t> (Compensation, Benefits, Work/Life Balance)</a:t>
            </a:r>
            <a:r>
              <a:rPr lang="en-US" sz="2800" b="1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46590"/>
              </p:ext>
            </p:extLst>
          </p:nvPr>
        </p:nvGraphicFramePr>
        <p:xfrm>
          <a:off x="1163854" y="106062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30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81648-C61B-4BF7-BC06-12FD98E6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Fyi</a:t>
            </a:r>
            <a:r>
              <a:rPr lang="en-US" dirty="0"/>
              <a:t> – Honor Roll institutions - 2017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796E22-E477-4F72-96D0-E69F232EC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13" y="940185"/>
            <a:ext cx="9001539" cy="6043891"/>
          </a:xfrm>
        </p:spPr>
      </p:pic>
    </p:spTree>
    <p:extLst>
      <p:ext uri="{BB962C8B-B14F-4D97-AF65-F5344CB8AC3E}">
        <p14:creationId xmlns:p14="http://schemas.microsoft.com/office/powerpoint/2010/main" val="38700936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649356"/>
          </a:xfrm>
        </p:spPr>
        <p:txBody>
          <a:bodyPr>
            <a:noAutofit/>
          </a:bodyPr>
          <a:lstStyle/>
          <a:p>
            <a:r>
              <a:rPr lang="en-US" sz="3200" b="1" dirty="0"/>
              <a:t>54. This institution has clear and effective procedures for dealing with discrimination. 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7937956"/>
              </p:ext>
            </p:extLst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29882006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 There is regular and open communication among faculty, administration, and staff. (Faculty, Administration Staff Relations)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0ABBF-F88B-4904-86AF-69243F47D7EC}"/>
              </a:ext>
            </a:extLst>
          </p:cNvPr>
          <p:cNvSpPr txBox="1"/>
          <p:nvPr/>
        </p:nvSpPr>
        <p:spPr>
          <a:xfrm>
            <a:off x="10227365" y="1411357"/>
            <a:ext cx="158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0527740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56. I believe what I am told by senior leadership. (Senior Leadership)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4114"/>
              </p:ext>
            </p:extLst>
          </p:nvPr>
        </p:nvGraphicFramePr>
        <p:xfrm>
          <a:off x="1253306" y="798898"/>
          <a:ext cx="9201334" cy="590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036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156853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68445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56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1941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57. This institution is well run. (Policies, Resources, Efficiency)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040080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57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934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37" y="391975"/>
            <a:ext cx="10303336" cy="64935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58. There’s a sense we are all on one team at this institution. (Collaboration)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0934333"/>
              </p:ext>
            </p:extLst>
          </p:nvPr>
        </p:nvGraphicFramePr>
        <p:xfrm>
          <a:off x="698090" y="943009"/>
          <a:ext cx="9684775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366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289292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397117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B4349-4ABF-4EB2-BB6C-6F8079735BBE}"/>
              </a:ext>
            </a:extLst>
          </p:cNvPr>
          <p:cNvSpPr txBox="1"/>
          <p:nvPr/>
        </p:nvSpPr>
        <p:spPr>
          <a:xfrm>
            <a:off x="10737711" y="1262270"/>
            <a:ext cx="119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8268349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59. This institution’s culture is special – something you don’t just find anywhere.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8196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7937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60. All things considered, this is a great place to work.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82057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9294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1253306" y="149542"/>
            <a:ext cx="10270100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Overall Average – All 60 Items </a:t>
            </a:r>
            <a:r>
              <a:rPr lang="en-US" sz="2800" dirty="0">
                <a:solidFill>
                  <a:schemeClr val="bg1"/>
                </a:solidFill>
              </a:rPr>
              <a:t>mission.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63</a:t>
                      </a:r>
                    </a:p>
                  </a:txBody>
                  <a:tcP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62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3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1. </a:t>
            </a:r>
            <a:r>
              <a:rPr lang="en-US" sz="2800" b="1" dirty="0"/>
              <a:t>My job makes good use of my skills and abilities. (Job Satisfaction/Support)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13758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39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2. </a:t>
            </a:r>
            <a:r>
              <a:rPr lang="en-US" sz="2800" b="1" dirty="0"/>
              <a:t>I am given the responsibility and freedom to do my job. (Job Satisfaction/Support)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704472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948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3. My supervisor/department chair makes his/her expectations clear.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48130"/>
              </p:ext>
            </p:extLst>
          </p:nvPr>
        </p:nvGraphicFramePr>
        <p:xfrm>
          <a:off x="1153915" y="987741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61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6220</Words>
  <Application>Microsoft Office PowerPoint</Application>
  <PresentationFormat>Widescreen</PresentationFormat>
  <Paragraphs>2102</Paragraphs>
  <Slides>67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Office Theme</vt:lpstr>
      <vt:lpstr>2018 UNC System Employee Engagement Survey Results</vt:lpstr>
      <vt:lpstr>Survey Overview</vt:lpstr>
      <vt:lpstr>Response Guidelines</vt:lpstr>
      <vt:lpstr>Interpreting Engagement Survey Results</vt:lpstr>
      <vt:lpstr>PowerPoint Presentation</vt:lpstr>
      <vt:lpstr>Fyi – Honor Roll institutions - 2017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 I am regularly recognized for my contributions. (Respect &amp; Appreciation) </vt:lpstr>
      <vt:lpstr>PowerPoint Presentation</vt:lpstr>
      <vt:lpstr>11. I am paid fairly for my work. (Compensation, Benefits, Life/Work Balance) </vt:lpstr>
      <vt:lpstr>PowerPoint Presentation</vt:lpstr>
      <vt:lpstr>PowerPoint Presentation</vt:lpstr>
      <vt:lpstr>14. I can speak up or challenge a traditional way of doing something without fear of harming my career. (Fairness) </vt:lpstr>
      <vt:lpstr>PowerPoint Presentation</vt:lpstr>
      <vt:lpstr>16. Promotions in my department are based on a person’s ability. (Fairness) </vt:lpstr>
      <vt:lpstr>17. Our review process accurately measures my job performance. (Policies, Resources, and Efficiency) </vt:lpstr>
      <vt:lpstr>18.Issues of low performance are addressed in my department. (Fairness)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44. This institution’s policies and practices ensure fair treatment for faculty, administration, and staff.  (Fairness)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54. This institution has clear and effective procedures for dealing with discrimination.  (Fairness) </vt:lpstr>
      <vt:lpstr>PowerPoint Presentation</vt:lpstr>
      <vt:lpstr>PowerPoint Presentation</vt:lpstr>
      <vt:lpstr>PowerPoint Presentation</vt:lpstr>
      <vt:lpstr>58. There’s a sense we are all on one team at this institution. (Collaboration)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Jon</dc:creator>
  <cp:lastModifiedBy>Floyd, Essence J</cp:lastModifiedBy>
  <cp:revision>19</cp:revision>
  <cp:lastPrinted>2018-12-20T15:40:43Z</cp:lastPrinted>
  <dcterms:created xsi:type="dcterms:W3CDTF">2018-10-23T22:51:04Z</dcterms:created>
  <dcterms:modified xsi:type="dcterms:W3CDTF">2019-04-02T20:47:31Z</dcterms:modified>
</cp:coreProperties>
</file>