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 id="2147483742" r:id="rId2"/>
    <p:sldMasterId id="2147483730" r:id="rId3"/>
  </p:sldMasterIdLst>
  <p:sldIdLst>
    <p:sldId id="257" r:id="rId4"/>
    <p:sldId id="256" r:id="rId5"/>
    <p:sldId id="414" r:id="rId6"/>
    <p:sldId id="413" r:id="rId7"/>
    <p:sldId id="415" r:id="rId8"/>
    <p:sldId id="417" r:id="rId9"/>
    <p:sldId id="416" r:id="rId10"/>
    <p:sldId id="394" r:id="rId11"/>
    <p:sldId id="395" r:id="rId12"/>
    <p:sldId id="277" r:id="rId13"/>
    <p:sldId id="409" r:id="rId14"/>
    <p:sldId id="420" r:id="rId15"/>
    <p:sldId id="339" r:id="rId16"/>
    <p:sldId id="345" r:id="rId17"/>
    <p:sldId id="410" r:id="rId18"/>
    <p:sldId id="341" r:id="rId19"/>
    <p:sldId id="408" r:id="rId20"/>
    <p:sldId id="445" r:id="rId21"/>
    <p:sldId id="405" r:id="rId22"/>
    <p:sldId id="382" r:id="rId23"/>
    <p:sldId id="446" r:id="rId24"/>
    <p:sldId id="340" r:id="rId25"/>
    <p:sldId id="342" r:id="rId26"/>
    <p:sldId id="442" r:id="rId27"/>
    <p:sldId id="419" r:id="rId28"/>
    <p:sldId id="364" r:id="rId29"/>
    <p:sldId id="356" r:id="rId30"/>
    <p:sldId id="450" r:id="rId31"/>
    <p:sldId id="440" r:id="rId32"/>
    <p:sldId id="347" r:id="rId33"/>
    <p:sldId id="355" r:id="rId34"/>
    <p:sldId id="403" r:id="rId35"/>
    <p:sldId id="381" r:id="rId36"/>
    <p:sldId id="451" r:id="rId37"/>
    <p:sldId id="406" r:id="rId38"/>
    <p:sldId id="447" r:id="rId39"/>
    <p:sldId id="348" r:id="rId40"/>
    <p:sldId id="392" r:id="rId41"/>
    <p:sldId id="439" r:id="rId42"/>
    <p:sldId id="441" r:id="rId43"/>
    <p:sldId id="349" r:id="rId44"/>
    <p:sldId id="357" r:id="rId45"/>
    <p:sldId id="350" r:id="rId46"/>
    <p:sldId id="358" r:id="rId47"/>
    <p:sldId id="438" r:id="rId48"/>
    <p:sldId id="448" r:id="rId49"/>
    <p:sldId id="418" r:id="rId50"/>
    <p:sldId id="404" r:id="rId51"/>
    <p:sldId id="383" r:id="rId52"/>
    <p:sldId id="385" r:id="rId53"/>
    <p:sldId id="449" r:id="rId54"/>
    <p:sldId id="437" r:id="rId55"/>
    <p:sldId id="378" r:id="rId56"/>
    <p:sldId id="361" r:id="rId57"/>
    <p:sldId id="362" r:id="rId58"/>
    <p:sldId id="379" r:id="rId59"/>
    <p:sldId id="393" r:id="rId60"/>
    <p:sldId id="363" r:id="rId61"/>
    <p:sldId id="391" r:id="rId62"/>
    <p:sldId id="365" r:id="rId63"/>
    <p:sldId id="366" r:id="rId64"/>
    <p:sldId id="421" r:id="rId65"/>
    <p:sldId id="359" r:id="rId66"/>
    <p:sldId id="369" r:id="rId67"/>
    <p:sldId id="370" r:id="rId68"/>
    <p:sldId id="371" r:id="rId69"/>
    <p:sldId id="372" r:id="rId70"/>
    <p:sldId id="422" r:id="rId71"/>
    <p:sldId id="377" r:id="rId72"/>
    <p:sldId id="376" r:id="rId73"/>
    <p:sldId id="373" r:id="rId74"/>
    <p:sldId id="374" r:id="rId75"/>
    <p:sldId id="412" r:id="rId76"/>
    <p:sldId id="389" r:id="rId77"/>
    <p:sldId id="398" r:id="rId78"/>
    <p:sldId id="396" r:id="rId79"/>
    <p:sldId id="399" r:id="rId80"/>
    <p:sldId id="397" r:id="rId81"/>
    <p:sldId id="400" r:id="rId82"/>
    <p:sldId id="375" r:id="rId83"/>
    <p:sldId id="324" r:id="rId84"/>
    <p:sldId id="313" r:id="rId85"/>
    <p:sldId id="328" r:id="rId86"/>
    <p:sldId id="329" r:id="rId87"/>
    <p:sldId id="331" r:id="rId88"/>
    <p:sldId id="333" r:id="rId89"/>
    <p:sldId id="431" r:id="rId90"/>
    <p:sldId id="288" r:id="rId91"/>
    <p:sldId id="423" r:id="rId92"/>
    <p:sldId id="424" r:id="rId93"/>
    <p:sldId id="336" r:id="rId94"/>
    <p:sldId id="266" r:id="rId95"/>
    <p:sldId id="354" r:id="rId96"/>
    <p:sldId id="425" r:id="rId97"/>
    <p:sldId id="426" r:id="rId98"/>
    <p:sldId id="427" r:id="rId99"/>
    <p:sldId id="429" r:id="rId100"/>
    <p:sldId id="444" r:id="rId101"/>
    <p:sldId id="353" r:id="rId102"/>
    <p:sldId id="428" r:id="rId103"/>
    <p:sldId id="352" r:id="rId104"/>
    <p:sldId id="430" r:id="rId105"/>
    <p:sldId id="265" r:id="rId106"/>
    <p:sldId id="367" r:id="rId107"/>
    <p:sldId id="432" r:id="rId108"/>
    <p:sldId id="436" r:id="rId109"/>
    <p:sldId id="433" r:id="rId110"/>
    <p:sldId id="434" r:id="rId111"/>
    <p:sldId id="306" r:id="rId112"/>
    <p:sldId id="300" r:id="rId113"/>
    <p:sldId id="302" r:id="rId114"/>
    <p:sldId id="303" r:id="rId115"/>
    <p:sldId id="260" r:id="rId116"/>
    <p:sldId id="259" r:id="rId117"/>
    <p:sldId id="258"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71FF"/>
    <a:srgbClr val="D6C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8" autoAdjust="0"/>
    <p:restoredTop sz="96327"/>
  </p:normalViewPr>
  <p:slideViewPr>
    <p:cSldViewPr snapToGrid="0" snapToObjects="1">
      <p:cViewPr varScale="1">
        <p:scale>
          <a:sx n="84" d="100"/>
          <a:sy n="84" d="100"/>
        </p:scale>
        <p:origin x="63" y="171"/>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presProps" Target="presProps.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FSU%202020\IERP\BCSSE\BCSSE%202023\BCSSE%20Analysis%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FSU%202020\IERP\NSSE%20Registration\NSSE%202023%20Reports\EI%20by%20Group.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20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20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FSU%202020\IERP\BCSSE\BCSSE%202023\BCSSE%20Analysis%20202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20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FSU%202020\IERP\NSSE%20Registration\NSSE%202023%20Reports\EI%20by%20Group.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20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D:\FSU%202020\IERP\BCSSE\BCSSE%202023\BCSSE%20Analysis%202023.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20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20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D:\FSU%202020\IERP\NSSE%20Registration\NSSE%202023%20Reports\EI%20by%20Group.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D:\FSU%202020\IERP\BCSSE\BCSSE%202023\BCSSE%20Analysis%202023.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D:\FSU%202020\IERP\NSSE%20Registration\NSSE%202023%20Reports\EI%20by%20Group.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202.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D:\FSU%202020\IERP\NSSE%20Registration\NSSE%202023%20Reports\EI%20by%20Group.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D:\FSU%202020\IERP\NSSE%20Registration\NSSE%202023%20Reports\EI%20by%20Group.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D:\FSU%202020\IERP\NSSE%20Registration\NSSE%202023%20Reports\EI%20by%20Group.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D:\FSU%202020\IERP\NSSE%20Registration\NSSE%202023%20Reports\EI%20by%20Major.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D:\FSU%202020\IERP\NSSE%20Registration\NSSE%202023%20Reports\EI%20by%20Major.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D:\FSU%202020\IERP\NSSE%20Registration\NSSE%202023%20Reports\EI%20by%20Major.xlsx" TargetMode="External"/><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FSU%202020\IERP\NSSE%20Registration\NSSE%202023%20Reports\NSSE23%20Data%20Analysis%20Fayetteville%20Stat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Avoiding Mental/Emotional Exhaustion</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F6A-40D2-95A0-C610A225554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F6A-40D2-95A0-C610A2255549}"/>
              </c:ext>
            </c:extLst>
          </c:dPt>
          <c:dPt>
            <c:idx val="2"/>
            <c:invertIfNegative val="0"/>
            <c:bubble3D val="0"/>
            <c:spPr>
              <a:solidFill>
                <a:srgbClr val="7030A0"/>
              </a:solidFill>
              <a:ln>
                <a:noFill/>
              </a:ln>
              <a:effectLst/>
            </c:spPr>
            <c:extLst>
              <c:ext xmlns:c16="http://schemas.microsoft.com/office/drawing/2014/chart" uri="{C3380CC4-5D6E-409C-BE32-E72D297353CC}">
                <c16:uniqueId val="{00000005-3F6A-40D2-95A0-C610A2255549}"/>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Data!$A$2:$A$4</c:f>
              <c:strCache>
                <c:ptCount val="3"/>
                <c:pt idx="0">
                  <c:v>First-Year Students</c:v>
                </c:pt>
                <c:pt idx="1">
                  <c:v>Adult Learners</c:v>
                </c:pt>
                <c:pt idx="2">
                  <c:v>Transfer Students</c:v>
                </c:pt>
              </c:strCache>
            </c:strRef>
          </c:cat>
          <c:val>
            <c:numRef>
              <c:f>Data!$C$2:$C$4</c:f>
              <c:numCache>
                <c:formatCode>0%</c:formatCode>
                <c:ptCount val="3"/>
                <c:pt idx="0">
                  <c:v>0.52</c:v>
                </c:pt>
                <c:pt idx="1">
                  <c:v>0.37</c:v>
                </c:pt>
                <c:pt idx="2">
                  <c:v>0.39</c:v>
                </c:pt>
              </c:numCache>
            </c:numRef>
          </c:val>
          <c:extLst>
            <c:ext xmlns:c16="http://schemas.microsoft.com/office/drawing/2014/chart" uri="{C3380CC4-5D6E-409C-BE32-E72D297353CC}">
              <c16:uniqueId val="{00000006-3F6A-40D2-95A0-C610A2255549}"/>
            </c:ext>
          </c:extLst>
        </c:ser>
        <c:dLbls>
          <c:dLblPos val="outEnd"/>
          <c:showLegendKey val="0"/>
          <c:showVal val="1"/>
          <c:showCatName val="0"/>
          <c:showSerName val="0"/>
          <c:showPercent val="0"/>
          <c:showBubbleSize val="0"/>
        </c:dLbls>
        <c:gapWidth val="219"/>
        <c:overlap val="-27"/>
        <c:axId val="763559823"/>
        <c:axId val="763560303"/>
      </c:barChart>
      <c:catAx>
        <c:axId val="76355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3560303"/>
        <c:crosses val="autoZero"/>
        <c:auto val="1"/>
        <c:lblAlgn val="ctr"/>
        <c:lblOffset val="100"/>
        <c:noMultiLvlLbl val="0"/>
      </c:catAx>
      <c:valAx>
        <c:axId val="7635603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355982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Supportive Campus Environment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D0B-4DFD-BE95-49AC0379E78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D0B-4DFD-BE95-49AC0379E786}"/>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Seniors'!$A$2:$A$3</c:f>
              <c:strCache>
                <c:ptCount val="2"/>
                <c:pt idx="0">
                  <c:v>First-Year</c:v>
                </c:pt>
                <c:pt idx="1">
                  <c:v>Seniors</c:v>
                </c:pt>
              </c:strCache>
            </c:strRef>
          </c:cat>
          <c:val>
            <c:numRef>
              <c:f>'FY &amp; Seniors'!$D$2:$D$3</c:f>
              <c:numCache>
                <c:formatCode>General</c:formatCode>
                <c:ptCount val="2"/>
                <c:pt idx="0">
                  <c:v>38.799999999999997</c:v>
                </c:pt>
                <c:pt idx="1">
                  <c:v>35.5</c:v>
                </c:pt>
              </c:numCache>
            </c:numRef>
          </c:val>
          <c:extLst>
            <c:ext xmlns:c16="http://schemas.microsoft.com/office/drawing/2014/chart" uri="{C3380CC4-5D6E-409C-BE32-E72D297353CC}">
              <c16:uniqueId val="{00000004-6D0B-4DFD-BE95-49AC0379E786}"/>
            </c:ext>
          </c:extLst>
        </c:ser>
        <c:dLbls>
          <c:dLblPos val="outEnd"/>
          <c:showLegendKey val="0"/>
          <c:showVal val="1"/>
          <c:showCatName val="0"/>
          <c:showSerName val="0"/>
          <c:showPercent val="0"/>
          <c:showBubbleSize val="0"/>
        </c:dLbls>
        <c:gapWidth val="219"/>
        <c:overlap val="-27"/>
        <c:axId val="457008031"/>
        <c:axId val="457008511"/>
      </c:barChart>
      <c:catAx>
        <c:axId val="45700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7008511"/>
        <c:crosses val="autoZero"/>
        <c:auto val="1"/>
        <c:lblAlgn val="ctr"/>
        <c:lblOffset val="100"/>
        <c:noMultiLvlLbl val="0"/>
      </c:catAx>
      <c:valAx>
        <c:axId val="457008511"/>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7008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Supportive Campus Environment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1-37E2-42BA-A749-45E7D7B3124F}"/>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3-37E2-42BA-A749-45E7D7B3124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Seniors'!$A$4:$A$7</c:f>
              <c:strCache>
                <c:ptCount val="4"/>
                <c:pt idx="0">
                  <c:v>First-Generation FY</c:v>
                </c:pt>
                <c:pt idx="1">
                  <c:v>Continuing Generation FY</c:v>
                </c:pt>
                <c:pt idx="2">
                  <c:v>First-Generation Seniors</c:v>
                </c:pt>
                <c:pt idx="3">
                  <c:v>Continuing Generation Seniors</c:v>
                </c:pt>
              </c:strCache>
            </c:strRef>
          </c:cat>
          <c:val>
            <c:numRef>
              <c:f>'FY &amp; Seniors'!$D$4:$D$7</c:f>
              <c:numCache>
                <c:formatCode>General</c:formatCode>
                <c:ptCount val="4"/>
                <c:pt idx="0">
                  <c:v>38.200000000000003</c:v>
                </c:pt>
                <c:pt idx="1">
                  <c:v>40.299999999999997</c:v>
                </c:pt>
                <c:pt idx="2">
                  <c:v>35.6</c:v>
                </c:pt>
                <c:pt idx="3">
                  <c:v>36.6</c:v>
                </c:pt>
              </c:numCache>
            </c:numRef>
          </c:val>
          <c:extLst>
            <c:ext xmlns:c16="http://schemas.microsoft.com/office/drawing/2014/chart" uri="{C3380CC4-5D6E-409C-BE32-E72D297353CC}">
              <c16:uniqueId val="{00000004-37E2-42BA-A749-45E7D7B3124F}"/>
            </c:ext>
          </c:extLst>
        </c:ser>
        <c:dLbls>
          <c:showLegendKey val="0"/>
          <c:showVal val="0"/>
          <c:showCatName val="0"/>
          <c:showSerName val="0"/>
          <c:showPercent val="0"/>
          <c:showBubbleSize val="0"/>
        </c:dLbls>
        <c:gapWidth val="219"/>
        <c:overlap val="-27"/>
        <c:axId val="655253039"/>
        <c:axId val="655252559"/>
      </c:barChart>
      <c:catAx>
        <c:axId val="65525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5252559"/>
        <c:crosses val="autoZero"/>
        <c:auto val="1"/>
        <c:lblAlgn val="ctr"/>
        <c:lblOffset val="100"/>
        <c:noMultiLvlLbl val="0"/>
      </c:catAx>
      <c:valAx>
        <c:axId val="655252559"/>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5253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Supportive Environment by Race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FY</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 Demo'!$A$59:$A$62</c:f>
              <c:strCache>
                <c:ptCount val="4"/>
                <c:pt idx="0">
                  <c:v>Black</c:v>
                </c:pt>
                <c:pt idx="1">
                  <c:v>Hispanic/ Latino</c:v>
                </c:pt>
                <c:pt idx="2">
                  <c:v>White</c:v>
                </c:pt>
                <c:pt idx="3">
                  <c:v>Total</c:v>
                </c:pt>
              </c:strCache>
            </c:strRef>
          </c:cat>
          <c:val>
            <c:numRef>
              <c:f>'FY &amp; S Demo'!$D$59:$D$62</c:f>
              <c:numCache>
                <c:formatCode>General</c:formatCode>
                <c:ptCount val="4"/>
                <c:pt idx="0">
                  <c:v>38.700000000000003</c:v>
                </c:pt>
                <c:pt idx="1">
                  <c:v>38.5</c:v>
                </c:pt>
                <c:pt idx="2">
                  <c:v>37.9</c:v>
                </c:pt>
                <c:pt idx="3">
                  <c:v>38.6</c:v>
                </c:pt>
              </c:numCache>
            </c:numRef>
          </c:val>
          <c:extLst>
            <c:ext xmlns:c16="http://schemas.microsoft.com/office/drawing/2014/chart" uri="{C3380CC4-5D6E-409C-BE32-E72D297353CC}">
              <c16:uniqueId val="{00000000-8C65-4541-A331-F65D73ACCC46}"/>
            </c:ext>
          </c:extLst>
        </c:ser>
        <c:ser>
          <c:idx val="1"/>
          <c:order val="1"/>
          <c:tx>
            <c:v>Seniors</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 Demo'!$A$59:$A$62</c:f>
              <c:strCache>
                <c:ptCount val="4"/>
                <c:pt idx="0">
                  <c:v>Black</c:v>
                </c:pt>
                <c:pt idx="1">
                  <c:v>Hispanic/ Latino</c:v>
                </c:pt>
                <c:pt idx="2">
                  <c:v>White</c:v>
                </c:pt>
                <c:pt idx="3">
                  <c:v>Total</c:v>
                </c:pt>
              </c:strCache>
            </c:strRef>
          </c:cat>
          <c:val>
            <c:numRef>
              <c:f>'FY &amp; S Demo'!$L$59:$L$62</c:f>
              <c:numCache>
                <c:formatCode>General</c:formatCode>
                <c:ptCount val="4"/>
                <c:pt idx="0">
                  <c:v>37.6</c:v>
                </c:pt>
                <c:pt idx="1">
                  <c:v>39.1</c:v>
                </c:pt>
                <c:pt idx="2">
                  <c:v>34.200000000000003</c:v>
                </c:pt>
                <c:pt idx="3">
                  <c:v>36.299999999999997</c:v>
                </c:pt>
              </c:numCache>
            </c:numRef>
          </c:val>
          <c:extLst>
            <c:ext xmlns:c16="http://schemas.microsoft.com/office/drawing/2014/chart" uri="{C3380CC4-5D6E-409C-BE32-E72D297353CC}">
              <c16:uniqueId val="{00000001-8C65-4541-A331-F65D73ACCC46}"/>
            </c:ext>
          </c:extLst>
        </c:ser>
        <c:dLbls>
          <c:dLblPos val="outEnd"/>
          <c:showLegendKey val="0"/>
          <c:showVal val="1"/>
          <c:showCatName val="0"/>
          <c:showSerName val="0"/>
          <c:showPercent val="0"/>
          <c:showBubbleSize val="0"/>
        </c:dLbls>
        <c:gapWidth val="219"/>
        <c:overlap val="-27"/>
        <c:axId val="236550095"/>
        <c:axId val="236547215"/>
      </c:barChart>
      <c:catAx>
        <c:axId val="23655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547215"/>
        <c:crosses val="autoZero"/>
        <c:auto val="1"/>
        <c:lblAlgn val="ctr"/>
        <c:lblOffset val="100"/>
        <c:noMultiLvlLbl val="0"/>
      </c:catAx>
      <c:valAx>
        <c:axId val="236547215"/>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550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FSU Helped Manage Nonacademic Responsibilities (Work, Family)</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66B-44BB-8A82-CC94EEFC36B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66B-44BB-8A82-CC94EEFC36B3}"/>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1-4508-4CD1-9B26-234E7340120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E66B-44BB-8A82-CC94EEFC36B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(Demographics!$A$2:$A$3,Demographics!$A$4,Demographics!$A$50)</c:f>
              <c:strCache>
                <c:ptCount val="4"/>
                <c:pt idx="0">
                  <c:v>Adult Learners</c:v>
                </c:pt>
                <c:pt idx="1">
                  <c:v>18-24-Year-Old Students</c:v>
                </c:pt>
                <c:pt idx="2">
                  <c:v>Military</c:v>
                </c:pt>
                <c:pt idx="3">
                  <c:v>Transfer</c:v>
                </c:pt>
              </c:strCache>
            </c:strRef>
          </c:cat>
          <c:val>
            <c:numRef>
              <c:f>(Demographics!$G$2:$G$3,Demographics!$G$4,Demographics!$G$50)</c:f>
              <c:numCache>
                <c:formatCode>0%</c:formatCode>
                <c:ptCount val="4"/>
                <c:pt idx="0">
                  <c:v>0.33891213389121339</c:v>
                </c:pt>
                <c:pt idx="1">
                  <c:v>0.52742616033755274</c:v>
                </c:pt>
                <c:pt idx="2">
                  <c:v>0.37777777777777777</c:v>
                </c:pt>
                <c:pt idx="3">
                  <c:v>0.470873786407767</c:v>
                </c:pt>
              </c:numCache>
            </c:numRef>
          </c:val>
          <c:extLst>
            <c:ext xmlns:c16="http://schemas.microsoft.com/office/drawing/2014/chart" uri="{C3380CC4-5D6E-409C-BE32-E72D297353CC}">
              <c16:uniqueId val="{00000000-4508-4CD1-9B26-234E73401206}"/>
            </c:ext>
          </c:extLst>
        </c:ser>
        <c:dLbls>
          <c:dLblPos val="outEnd"/>
          <c:showLegendKey val="0"/>
          <c:showVal val="1"/>
          <c:showCatName val="0"/>
          <c:showSerName val="0"/>
          <c:showPercent val="0"/>
          <c:showBubbleSize val="0"/>
        </c:dLbls>
        <c:gapWidth val="219"/>
        <c:overlap val="-27"/>
        <c:axId val="869007935"/>
        <c:axId val="869007455"/>
      </c:barChart>
      <c:catAx>
        <c:axId val="86900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9007455"/>
        <c:crosses val="autoZero"/>
        <c:auto val="1"/>
        <c:lblAlgn val="ctr"/>
        <c:lblOffset val="100"/>
        <c:noMultiLvlLbl val="0"/>
      </c:catAx>
      <c:valAx>
        <c:axId val="86900745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9007935"/>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FSU Helped Manage Nonacademic Responsibilities (Work, Family); Scores above 2</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D1C-4DDD-BA36-CFC2315DE14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D1C-4DDD-BA36-CFC2315DE14A}"/>
              </c:ext>
            </c:extLst>
          </c:dPt>
          <c:dPt>
            <c:idx val="2"/>
            <c:invertIfNegative val="0"/>
            <c:bubble3D val="0"/>
            <c:spPr>
              <a:solidFill>
                <a:srgbClr val="C671FF"/>
              </a:solidFill>
              <a:ln>
                <a:noFill/>
              </a:ln>
              <a:effectLst/>
            </c:spPr>
            <c:extLst>
              <c:ext xmlns:c16="http://schemas.microsoft.com/office/drawing/2014/chart" uri="{C3380CC4-5D6E-409C-BE32-E72D297353CC}">
                <c16:uniqueId val="{00000005-8D1C-4DDD-BA36-CFC2315DE14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Demographics!$A$6:$A$8</c:f>
              <c:strCache>
                <c:ptCount val="3"/>
                <c:pt idx="0">
                  <c:v>Students working off campus 20 hrs/week or more</c:v>
                </c:pt>
                <c:pt idx="1">
                  <c:v>Students caring for dependent 6 or more hrs/week</c:v>
                </c:pt>
                <c:pt idx="2">
                  <c:v>First-generation college students</c:v>
                </c:pt>
              </c:strCache>
            </c:strRef>
          </c:cat>
          <c:val>
            <c:numRef>
              <c:f>Demographics!$F$6:$F$8</c:f>
              <c:numCache>
                <c:formatCode>0%</c:formatCode>
                <c:ptCount val="3"/>
                <c:pt idx="0">
                  <c:v>0.50505050505050508</c:v>
                </c:pt>
                <c:pt idx="1">
                  <c:v>0.54166666666666663</c:v>
                </c:pt>
                <c:pt idx="2">
                  <c:v>0.44833948339483393</c:v>
                </c:pt>
              </c:numCache>
            </c:numRef>
          </c:val>
          <c:extLst>
            <c:ext xmlns:c16="http://schemas.microsoft.com/office/drawing/2014/chart" uri="{C3380CC4-5D6E-409C-BE32-E72D297353CC}">
              <c16:uniqueId val="{00000000-D216-43B0-85D1-1358146743A5}"/>
            </c:ext>
          </c:extLst>
        </c:ser>
        <c:dLbls>
          <c:dLblPos val="outEnd"/>
          <c:showLegendKey val="0"/>
          <c:showVal val="1"/>
          <c:showCatName val="0"/>
          <c:showSerName val="0"/>
          <c:showPercent val="0"/>
          <c:showBubbleSize val="0"/>
        </c:dLbls>
        <c:gapWidth val="219"/>
        <c:overlap val="-27"/>
        <c:axId val="859113583"/>
        <c:axId val="859111663"/>
      </c:barChart>
      <c:catAx>
        <c:axId val="859113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9111663"/>
        <c:crosses val="autoZero"/>
        <c:auto val="1"/>
        <c:lblAlgn val="ctr"/>
        <c:lblOffset val="100"/>
        <c:noMultiLvlLbl val="0"/>
      </c:catAx>
      <c:valAx>
        <c:axId val="8591116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911358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FSU Helped Manage Nonacademic Responsibilities (Work, Family); Scores above 2</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916-4CAE-A682-0FE3799C55F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916-4CAE-A682-0FE3799C55F0}"/>
              </c:ext>
            </c:extLst>
          </c:dPt>
          <c:dPt>
            <c:idx val="2"/>
            <c:invertIfNegative val="0"/>
            <c:bubble3D val="0"/>
            <c:spPr>
              <a:solidFill>
                <a:srgbClr val="7030A0"/>
              </a:solidFill>
              <a:ln>
                <a:noFill/>
              </a:ln>
              <a:effectLst/>
            </c:spPr>
            <c:extLst>
              <c:ext xmlns:c16="http://schemas.microsoft.com/office/drawing/2014/chart" uri="{C3380CC4-5D6E-409C-BE32-E72D297353CC}">
                <c16:uniqueId val="{00000005-8916-4CAE-A682-0FE3799C55F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8916-4CAE-A682-0FE3799C55F0}"/>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Demographics!$A$30:$A$33</c:f>
              <c:strCache>
                <c:ptCount val="4"/>
                <c:pt idx="0">
                  <c:v>Distance</c:v>
                </c:pt>
                <c:pt idx="1">
                  <c:v>Commuting</c:v>
                </c:pt>
                <c:pt idx="2">
                  <c:v>On Campus/Walking Distance</c:v>
                </c:pt>
                <c:pt idx="3">
                  <c:v>Homeless/In Transition</c:v>
                </c:pt>
              </c:strCache>
            </c:strRef>
          </c:cat>
          <c:val>
            <c:numRef>
              <c:f>Demographics!$F$30:$F$33</c:f>
              <c:numCache>
                <c:formatCode>0%</c:formatCode>
                <c:ptCount val="4"/>
                <c:pt idx="0">
                  <c:v>0.47368421052631576</c:v>
                </c:pt>
                <c:pt idx="1">
                  <c:v>0.46887966804979253</c:v>
                </c:pt>
                <c:pt idx="2">
                  <c:v>0.5629139072847682</c:v>
                </c:pt>
                <c:pt idx="3">
                  <c:v>0.75</c:v>
                </c:pt>
              </c:numCache>
            </c:numRef>
          </c:val>
          <c:extLst>
            <c:ext xmlns:c16="http://schemas.microsoft.com/office/drawing/2014/chart" uri="{C3380CC4-5D6E-409C-BE32-E72D297353CC}">
              <c16:uniqueId val="{00000008-8916-4CAE-A682-0FE3799C55F0}"/>
            </c:ext>
          </c:extLst>
        </c:ser>
        <c:dLbls>
          <c:dLblPos val="outEnd"/>
          <c:showLegendKey val="0"/>
          <c:showVal val="1"/>
          <c:showCatName val="0"/>
          <c:showSerName val="0"/>
          <c:showPercent val="0"/>
          <c:showBubbleSize val="0"/>
        </c:dLbls>
        <c:gapWidth val="219"/>
        <c:overlap val="-27"/>
        <c:axId val="360185455"/>
        <c:axId val="360194095"/>
      </c:barChart>
      <c:catAx>
        <c:axId val="360185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0194095"/>
        <c:crosses val="autoZero"/>
        <c:auto val="1"/>
        <c:lblAlgn val="ctr"/>
        <c:lblOffset val="100"/>
        <c:noMultiLvlLbl val="0"/>
      </c:catAx>
      <c:valAx>
        <c:axId val="36019409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0185455"/>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Quality of Interaction w/Administration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521-41F6-96F3-3FFD5C7439E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521-41F6-96F3-3FFD5C7439E1}"/>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1-BEF7-4817-A35B-FB5AF863FA7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8521-41F6-96F3-3FFD5C7439E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(Demographics!$A$2:$A$4,Demographics!$A$50)</c:f>
              <c:strCache>
                <c:ptCount val="4"/>
                <c:pt idx="0">
                  <c:v>Adult Learners</c:v>
                </c:pt>
                <c:pt idx="1">
                  <c:v>18-24-Year-Old Students</c:v>
                </c:pt>
                <c:pt idx="2">
                  <c:v>Military</c:v>
                </c:pt>
                <c:pt idx="3">
                  <c:v>Transfer</c:v>
                </c:pt>
              </c:strCache>
            </c:strRef>
          </c:cat>
          <c:val>
            <c:numRef>
              <c:f>(Demographics!$Q$2:$Q$4,Demographics!$Q$50)</c:f>
              <c:numCache>
                <c:formatCode>0%</c:formatCode>
                <c:ptCount val="4"/>
                <c:pt idx="0">
                  <c:v>0.64016736401673635</c:v>
                </c:pt>
                <c:pt idx="1">
                  <c:v>0.64767932489451474</c:v>
                </c:pt>
                <c:pt idx="2">
                  <c:v>0.68888888888888888</c:v>
                </c:pt>
                <c:pt idx="3">
                  <c:v>0.81553398058252424</c:v>
                </c:pt>
              </c:numCache>
            </c:numRef>
          </c:val>
          <c:extLst>
            <c:ext xmlns:c16="http://schemas.microsoft.com/office/drawing/2014/chart" uri="{C3380CC4-5D6E-409C-BE32-E72D297353CC}">
              <c16:uniqueId val="{00000000-BEF7-4817-A35B-FB5AF863FA76}"/>
            </c:ext>
          </c:extLst>
        </c:ser>
        <c:dLbls>
          <c:dLblPos val="outEnd"/>
          <c:showLegendKey val="0"/>
          <c:showVal val="1"/>
          <c:showCatName val="0"/>
          <c:showSerName val="0"/>
          <c:showPercent val="0"/>
          <c:showBubbleSize val="0"/>
        </c:dLbls>
        <c:gapWidth val="219"/>
        <c:overlap val="-27"/>
        <c:axId val="1058650592"/>
        <c:axId val="1058668352"/>
      </c:barChart>
      <c:catAx>
        <c:axId val="105865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8668352"/>
        <c:crosses val="autoZero"/>
        <c:auto val="1"/>
        <c:lblAlgn val="ctr"/>
        <c:lblOffset val="100"/>
        <c:noMultiLvlLbl val="0"/>
      </c:catAx>
      <c:valAx>
        <c:axId val="10586683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865059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Quality of Interaction w/Administration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B5E-45CA-B3E5-3D85E33513E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B5E-45CA-B3E5-3D85E33513EC}"/>
              </c:ext>
            </c:extLst>
          </c:dPt>
          <c:dPt>
            <c:idx val="2"/>
            <c:invertIfNegative val="0"/>
            <c:bubble3D val="0"/>
            <c:spPr>
              <a:solidFill>
                <a:srgbClr val="C671FF"/>
              </a:solidFill>
              <a:ln>
                <a:noFill/>
              </a:ln>
              <a:effectLst/>
            </c:spPr>
            <c:extLst>
              <c:ext xmlns:c16="http://schemas.microsoft.com/office/drawing/2014/chart" uri="{C3380CC4-5D6E-409C-BE32-E72D297353CC}">
                <c16:uniqueId val="{00000001-B26E-4AB3-85A2-A639DD17FBD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Demographics!$A$6:$A$8</c:f>
              <c:strCache>
                <c:ptCount val="3"/>
                <c:pt idx="0">
                  <c:v>Students working off campus 20 hrs/week or more</c:v>
                </c:pt>
                <c:pt idx="1">
                  <c:v>Students caring for dependent 6 or more hrs/week</c:v>
                </c:pt>
                <c:pt idx="2">
                  <c:v>First-generation college students</c:v>
                </c:pt>
              </c:strCache>
            </c:strRef>
          </c:cat>
          <c:val>
            <c:numRef>
              <c:f>Demographics!$Q$6:$Q$8</c:f>
              <c:numCache>
                <c:formatCode>0%</c:formatCode>
                <c:ptCount val="3"/>
                <c:pt idx="0">
                  <c:v>0.71717171717171713</c:v>
                </c:pt>
                <c:pt idx="1">
                  <c:v>0.67708333333333337</c:v>
                </c:pt>
                <c:pt idx="2">
                  <c:v>0.34745762711864409</c:v>
                </c:pt>
              </c:numCache>
            </c:numRef>
          </c:val>
          <c:extLst>
            <c:ext xmlns:c16="http://schemas.microsoft.com/office/drawing/2014/chart" uri="{C3380CC4-5D6E-409C-BE32-E72D297353CC}">
              <c16:uniqueId val="{00000000-B26E-4AB3-85A2-A639DD17FBDA}"/>
            </c:ext>
          </c:extLst>
        </c:ser>
        <c:dLbls>
          <c:dLblPos val="outEnd"/>
          <c:showLegendKey val="0"/>
          <c:showVal val="1"/>
          <c:showCatName val="0"/>
          <c:showSerName val="0"/>
          <c:showPercent val="0"/>
          <c:showBubbleSize val="0"/>
        </c:dLbls>
        <c:gapWidth val="219"/>
        <c:overlap val="-27"/>
        <c:axId val="663354304"/>
        <c:axId val="663371584"/>
      </c:barChart>
      <c:catAx>
        <c:axId val="66335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3371584"/>
        <c:crosses val="autoZero"/>
        <c:auto val="1"/>
        <c:lblAlgn val="ctr"/>
        <c:lblOffset val="100"/>
        <c:noMultiLvlLbl val="0"/>
      </c:catAx>
      <c:valAx>
        <c:axId val="6633715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335430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Interactions w/Administration by Race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C79-465C-BFBE-B38C524E6E0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C79-465C-BFBE-B38C524E6E09}"/>
              </c:ext>
            </c:extLst>
          </c:dPt>
          <c:dPt>
            <c:idx val="2"/>
            <c:invertIfNegative val="0"/>
            <c:bubble3D val="0"/>
            <c:spPr>
              <a:solidFill>
                <a:srgbClr val="00B0F0"/>
              </a:solidFill>
              <a:ln>
                <a:noFill/>
              </a:ln>
              <a:effectLst/>
            </c:spPr>
            <c:extLst>
              <c:ext xmlns:c16="http://schemas.microsoft.com/office/drawing/2014/chart" uri="{C3380CC4-5D6E-409C-BE32-E72D297353CC}">
                <c16:uniqueId val="{00000005-3C79-465C-BFBE-B38C524E6E0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3C79-465C-BFBE-B38C524E6E09}"/>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(Demographics!$A$15,Demographics!$A$17,Demographics!$A$18,Demographics!$A$19)</c:f>
              <c:strCache>
                <c:ptCount val="4"/>
                <c:pt idx="0">
                  <c:v>Black or African American</c:v>
                </c:pt>
                <c:pt idx="1">
                  <c:v>Hispanic or Latino</c:v>
                </c:pt>
                <c:pt idx="2">
                  <c:v>Two or More Races</c:v>
                </c:pt>
                <c:pt idx="3">
                  <c:v>White</c:v>
                </c:pt>
              </c:strCache>
            </c:strRef>
          </c:cat>
          <c:val>
            <c:numRef>
              <c:f>(Demographics!$P$15,Demographics!$P$17,Demographics!$P$18,Demographics!$P$19)</c:f>
              <c:numCache>
                <c:formatCode>0%</c:formatCode>
                <c:ptCount val="4"/>
                <c:pt idx="0">
                  <c:v>0.61309523809523814</c:v>
                </c:pt>
                <c:pt idx="1">
                  <c:v>0.60784313725490191</c:v>
                </c:pt>
                <c:pt idx="2">
                  <c:v>0.83333333333333337</c:v>
                </c:pt>
                <c:pt idx="3">
                  <c:v>0.79746835443037978</c:v>
                </c:pt>
              </c:numCache>
            </c:numRef>
          </c:val>
          <c:extLst>
            <c:ext xmlns:c16="http://schemas.microsoft.com/office/drawing/2014/chart" uri="{C3380CC4-5D6E-409C-BE32-E72D297353CC}">
              <c16:uniqueId val="{00000008-3C79-465C-BFBE-B38C524E6E09}"/>
            </c:ext>
          </c:extLst>
        </c:ser>
        <c:dLbls>
          <c:dLblPos val="outEnd"/>
          <c:showLegendKey val="0"/>
          <c:showVal val="1"/>
          <c:showCatName val="0"/>
          <c:showSerName val="0"/>
          <c:showPercent val="0"/>
          <c:showBubbleSize val="0"/>
        </c:dLbls>
        <c:gapWidth val="219"/>
        <c:overlap val="-27"/>
        <c:axId val="828394703"/>
        <c:axId val="828413423"/>
      </c:barChart>
      <c:catAx>
        <c:axId val="82839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8413423"/>
        <c:crosses val="autoZero"/>
        <c:auto val="1"/>
        <c:lblAlgn val="ctr"/>
        <c:lblOffset val="100"/>
        <c:noMultiLvlLbl val="0"/>
      </c:catAx>
      <c:valAx>
        <c:axId val="82841342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839470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Quality of Interactions with Administration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5D3-4139-A38A-86F5898BBF4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5D3-4139-A38A-86F5898BBF4B}"/>
              </c:ext>
            </c:extLst>
          </c:dPt>
          <c:dPt>
            <c:idx val="2"/>
            <c:invertIfNegative val="0"/>
            <c:bubble3D val="0"/>
            <c:spPr>
              <a:solidFill>
                <a:srgbClr val="7030A0"/>
              </a:solidFill>
              <a:ln>
                <a:noFill/>
              </a:ln>
              <a:effectLst/>
            </c:spPr>
            <c:extLst>
              <c:ext xmlns:c16="http://schemas.microsoft.com/office/drawing/2014/chart" uri="{C3380CC4-5D6E-409C-BE32-E72D297353CC}">
                <c16:uniqueId val="{00000005-15D3-4139-A38A-86F5898BBF4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15D3-4139-A38A-86F5898BBF4B}"/>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Demographics!$A$30:$A$33</c:f>
              <c:strCache>
                <c:ptCount val="4"/>
                <c:pt idx="0">
                  <c:v>Distance</c:v>
                </c:pt>
                <c:pt idx="1">
                  <c:v>Commuting</c:v>
                </c:pt>
                <c:pt idx="2">
                  <c:v>On Campus/Walking Distance</c:v>
                </c:pt>
                <c:pt idx="3">
                  <c:v>Homeless/In Transition</c:v>
                </c:pt>
              </c:strCache>
            </c:strRef>
          </c:cat>
          <c:val>
            <c:numRef>
              <c:f>Demographics!$P$30:$P$33</c:f>
              <c:numCache>
                <c:formatCode>0%</c:formatCode>
                <c:ptCount val="4"/>
                <c:pt idx="0">
                  <c:v>0.73684210526315785</c:v>
                </c:pt>
                <c:pt idx="1">
                  <c:v>0.72199170124481327</c:v>
                </c:pt>
                <c:pt idx="2">
                  <c:v>0.66887417218543044</c:v>
                </c:pt>
                <c:pt idx="3">
                  <c:v>0.5</c:v>
                </c:pt>
              </c:numCache>
            </c:numRef>
          </c:val>
          <c:extLst>
            <c:ext xmlns:c16="http://schemas.microsoft.com/office/drawing/2014/chart" uri="{C3380CC4-5D6E-409C-BE32-E72D297353CC}">
              <c16:uniqueId val="{00000008-15D3-4139-A38A-86F5898BBF4B}"/>
            </c:ext>
          </c:extLst>
        </c:ser>
        <c:dLbls>
          <c:dLblPos val="outEnd"/>
          <c:showLegendKey val="0"/>
          <c:showVal val="1"/>
          <c:showCatName val="0"/>
          <c:showSerName val="0"/>
          <c:showPercent val="0"/>
          <c:showBubbleSize val="0"/>
        </c:dLbls>
        <c:gapWidth val="219"/>
        <c:overlap val="-27"/>
        <c:axId val="1150273440"/>
        <c:axId val="1150272480"/>
      </c:barChart>
      <c:catAx>
        <c:axId val="115027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50272480"/>
        <c:crosses val="autoZero"/>
        <c:auto val="1"/>
        <c:lblAlgn val="ctr"/>
        <c:lblOffset val="100"/>
        <c:noMultiLvlLbl val="0"/>
      </c:catAx>
      <c:valAx>
        <c:axId val="115027248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5027344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Concern: Positive Mental Health</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8F4-498B-826D-E76366B5D7E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8F4-498B-826D-E76366B5D7E5}"/>
              </c:ext>
            </c:extLst>
          </c:dPt>
          <c:dPt>
            <c:idx val="2"/>
            <c:invertIfNegative val="0"/>
            <c:bubble3D val="0"/>
            <c:spPr>
              <a:solidFill>
                <a:srgbClr val="7030A0"/>
              </a:solidFill>
              <a:ln>
                <a:noFill/>
              </a:ln>
              <a:effectLst/>
            </c:spPr>
            <c:extLst>
              <c:ext xmlns:c16="http://schemas.microsoft.com/office/drawing/2014/chart" uri="{C3380CC4-5D6E-409C-BE32-E72D297353CC}">
                <c16:uniqueId val="{00000005-58F4-498B-826D-E76366B5D7E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Data!$A$2:$A$4</c:f>
              <c:strCache>
                <c:ptCount val="3"/>
                <c:pt idx="0">
                  <c:v>First-Year Students</c:v>
                </c:pt>
                <c:pt idx="1">
                  <c:v>Adult Learners</c:v>
                </c:pt>
                <c:pt idx="2">
                  <c:v>Transfer Students</c:v>
                </c:pt>
              </c:strCache>
            </c:strRef>
          </c:cat>
          <c:val>
            <c:numRef>
              <c:f>Data!$B$2:$B$4</c:f>
              <c:numCache>
                <c:formatCode>0%</c:formatCode>
                <c:ptCount val="3"/>
                <c:pt idx="0">
                  <c:v>0.52</c:v>
                </c:pt>
                <c:pt idx="1">
                  <c:v>0.4</c:v>
                </c:pt>
                <c:pt idx="2">
                  <c:v>0.38</c:v>
                </c:pt>
              </c:numCache>
            </c:numRef>
          </c:val>
          <c:extLst>
            <c:ext xmlns:c16="http://schemas.microsoft.com/office/drawing/2014/chart" uri="{C3380CC4-5D6E-409C-BE32-E72D297353CC}">
              <c16:uniqueId val="{00000006-58F4-498B-826D-E76366B5D7E5}"/>
            </c:ext>
          </c:extLst>
        </c:ser>
        <c:dLbls>
          <c:dLblPos val="outEnd"/>
          <c:showLegendKey val="0"/>
          <c:showVal val="1"/>
          <c:showCatName val="0"/>
          <c:showSerName val="0"/>
          <c:showPercent val="0"/>
          <c:showBubbleSize val="0"/>
        </c:dLbls>
        <c:gapWidth val="219"/>
        <c:overlap val="-27"/>
        <c:axId val="905000175"/>
        <c:axId val="905016495"/>
      </c:barChart>
      <c:catAx>
        <c:axId val="90500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05016495"/>
        <c:crosses val="autoZero"/>
        <c:auto val="1"/>
        <c:lblAlgn val="ctr"/>
        <c:lblOffset val="100"/>
        <c:noMultiLvlLbl val="0"/>
      </c:catAx>
      <c:valAx>
        <c:axId val="90501649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05000175"/>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Quality of Interaction w/Faculty (Scores above 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8DA-4A7D-B088-4102EF1A285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8DA-4A7D-B088-4102EF1A285B}"/>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1-9E66-4BB7-B550-7B3971EF166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8DA-4A7D-B088-4102EF1A285B}"/>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(Demographics!$A$2:$A$4,Demographics!$A$50)</c:f>
              <c:strCache>
                <c:ptCount val="4"/>
                <c:pt idx="0">
                  <c:v>Adult Learners</c:v>
                </c:pt>
                <c:pt idx="1">
                  <c:v>18-24-Year-Old Students</c:v>
                </c:pt>
                <c:pt idx="2">
                  <c:v>Military</c:v>
                </c:pt>
                <c:pt idx="3">
                  <c:v>Transfer</c:v>
                </c:pt>
              </c:strCache>
            </c:strRef>
          </c:cat>
          <c:val>
            <c:numRef>
              <c:f>(Demographics!$M$2:$M$4,Demographics!$M$50)</c:f>
              <c:numCache>
                <c:formatCode>0%</c:formatCode>
                <c:ptCount val="4"/>
                <c:pt idx="0">
                  <c:v>0.67364016736401677</c:v>
                </c:pt>
                <c:pt idx="1">
                  <c:v>0.70042194092827004</c:v>
                </c:pt>
                <c:pt idx="2">
                  <c:v>0.68888888888888888</c:v>
                </c:pt>
                <c:pt idx="3">
                  <c:v>0.72330097087378642</c:v>
                </c:pt>
              </c:numCache>
            </c:numRef>
          </c:val>
          <c:extLst>
            <c:ext xmlns:c16="http://schemas.microsoft.com/office/drawing/2014/chart" uri="{C3380CC4-5D6E-409C-BE32-E72D297353CC}">
              <c16:uniqueId val="{00000000-9E66-4BB7-B550-7B3971EF166F}"/>
            </c:ext>
          </c:extLst>
        </c:ser>
        <c:dLbls>
          <c:dLblPos val="outEnd"/>
          <c:showLegendKey val="0"/>
          <c:showVal val="1"/>
          <c:showCatName val="0"/>
          <c:showSerName val="0"/>
          <c:showPercent val="0"/>
          <c:showBubbleSize val="0"/>
        </c:dLbls>
        <c:gapWidth val="219"/>
        <c:overlap val="-27"/>
        <c:axId val="1058622752"/>
        <c:axId val="1058625152"/>
      </c:barChart>
      <c:catAx>
        <c:axId val="105862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8625152"/>
        <c:crosses val="autoZero"/>
        <c:auto val="1"/>
        <c:lblAlgn val="ctr"/>
        <c:lblOffset val="100"/>
        <c:noMultiLvlLbl val="0"/>
      </c:catAx>
      <c:valAx>
        <c:axId val="105862515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862275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Quality of Interaction w/Faculty (Scores above 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B24-4250-9A65-CEE5DDB881F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B24-4250-9A65-CEE5DDB881F3}"/>
              </c:ext>
            </c:extLst>
          </c:dPt>
          <c:dPt>
            <c:idx val="2"/>
            <c:invertIfNegative val="0"/>
            <c:bubble3D val="0"/>
            <c:spPr>
              <a:solidFill>
                <a:srgbClr val="C671FF"/>
              </a:solidFill>
              <a:ln>
                <a:noFill/>
              </a:ln>
              <a:effectLst/>
            </c:spPr>
            <c:extLst>
              <c:ext xmlns:c16="http://schemas.microsoft.com/office/drawing/2014/chart" uri="{C3380CC4-5D6E-409C-BE32-E72D297353CC}">
                <c16:uniqueId val="{00000005-EB24-4250-9A65-CEE5DDB881F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Demographics!$A$6:$A$8</c:f>
              <c:strCache>
                <c:ptCount val="3"/>
                <c:pt idx="0">
                  <c:v>Students working off campus 20 hrs/week or more</c:v>
                </c:pt>
                <c:pt idx="1">
                  <c:v>Students caring for dependent 6 or more hrs/week</c:v>
                </c:pt>
                <c:pt idx="2">
                  <c:v>First-generation college students</c:v>
                </c:pt>
              </c:strCache>
            </c:strRef>
          </c:cat>
          <c:val>
            <c:numRef>
              <c:f>Demographics!$L$6:$L$8</c:f>
              <c:numCache>
                <c:formatCode>0%</c:formatCode>
                <c:ptCount val="3"/>
                <c:pt idx="0">
                  <c:v>0.79797979797979801</c:v>
                </c:pt>
                <c:pt idx="1">
                  <c:v>0.77083333333333337</c:v>
                </c:pt>
                <c:pt idx="2">
                  <c:v>0.68081180811808117</c:v>
                </c:pt>
              </c:numCache>
            </c:numRef>
          </c:val>
          <c:extLst>
            <c:ext xmlns:c16="http://schemas.microsoft.com/office/drawing/2014/chart" uri="{C3380CC4-5D6E-409C-BE32-E72D297353CC}">
              <c16:uniqueId val="{00000000-48A9-43D9-81C9-F94F1795A62C}"/>
            </c:ext>
          </c:extLst>
        </c:ser>
        <c:dLbls>
          <c:dLblPos val="outEnd"/>
          <c:showLegendKey val="0"/>
          <c:showVal val="1"/>
          <c:showCatName val="0"/>
          <c:showSerName val="0"/>
          <c:showPercent val="0"/>
          <c:showBubbleSize val="0"/>
        </c:dLbls>
        <c:gapWidth val="219"/>
        <c:overlap val="-27"/>
        <c:axId val="965659279"/>
        <c:axId val="965637199"/>
      </c:barChart>
      <c:catAx>
        <c:axId val="965659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5637199"/>
        <c:crosses val="autoZero"/>
        <c:auto val="1"/>
        <c:lblAlgn val="ctr"/>
        <c:lblOffset val="100"/>
        <c:noMultiLvlLbl val="0"/>
      </c:catAx>
      <c:valAx>
        <c:axId val="96563719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5659279"/>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600" dirty="0"/>
              <a:t>Quality of Interactions with Faculty</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713-4BE7-AC6C-5156FD6C464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713-4BE7-AC6C-5156FD6C4642}"/>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(Demographics!$A$24,Demographics!$A$26)</c:f>
              <c:strCache>
                <c:ptCount val="2"/>
                <c:pt idx="0">
                  <c:v>First-Year Students</c:v>
                </c:pt>
                <c:pt idx="1">
                  <c:v>Seniors</c:v>
                </c:pt>
              </c:strCache>
            </c:strRef>
          </c:cat>
          <c:val>
            <c:numRef>
              <c:f>(Demographics!$L$24,Demographics!$L$26)</c:f>
              <c:numCache>
                <c:formatCode>0%</c:formatCode>
                <c:ptCount val="2"/>
                <c:pt idx="0">
                  <c:v>0.76982097186700771</c:v>
                </c:pt>
                <c:pt idx="1">
                  <c:v>0.70776255707762559</c:v>
                </c:pt>
              </c:numCache>
            </c:numRef>
          </c:val>
          <c:extLst>
            <c:ext xmlns:c16="http://schemas.microsoft.com/office/drawing/2014/chart" uri="{C3380CC4-5D6E-409C-BE32-E72D297353CC}">
              <c16:uniqueId val="{00000004-8713-4BE7-AC6C-5156FD6C4642}"/>
            </c:ext>
          </c:extLst>
        </c:ser>
        <c:dLbls>
          <c:dLblPos val="outEnd"/>
          <c:showLegendKey val="0"/>
          <c:showVal val="1"/>
          <c:showCatName val="0"/>
          <c:showSerName val="0"/>
          <c:showPercent val="0"/>
          <c:showBubbleSize val="0"/>
        </c:dLbls>
        <c:gapWidth val="219"/>
        <c:overlap val="-27"/>
        <c:axId val="1535641168"/>
        <c:axId val="1535629168"/>
      </c:barChart>
      <c:catAx>
        <c:axId val="153564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5629168"/>
        <c:crosses val="autoZero"/>
        <c:auto val="1"/>
        <c:lblAlgn val="ctr"/>
        <c:lblOffset val="100"/>
        <c:noMultiLvlLbl val="0"/>
      </c:catAx>
      <c:valAx>
        <c:axId val="15356291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564116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600" dirty="0"/>
              <a:t>Quality of Interactions with Faculty</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A50-4CC6-8530-9D6C80CF4AE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A50-4CC6-8530-9D6C80CF4AEB}"/>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Demographics!$A$28:$A$29</c:f>
              <c:strCache>
                <c:ptCount val="2"/>
                <c:pt idx="0">
                  <c:v>First Generation College Students</c:v>
                </c:pt>
                <c:pt idx="1">
                  <c:v>Continuing Generation College Students</c:v>
                </c:pt>
              </c:strCache>
            </c:strRef>
          </c:cat>
          <c:val>
            <c:numRef>
              <c:f>Demographics!$L$28:$L$29</c:f>
              <c:numCache>
                <c:formatCode>0%</c:formatCode>
                <c:ptCount val="2"/>
                <c:pt idx="0">
                  <c:v>0.72514619883040932</c:v>
                </c:pt>
                <c:pt idx="1">
                  <c:v>0.68081180811808117</c:v>
                </c:pt>
              </c:numCache>
            </c:numRef>
          </c:val>
          <c:extLst>
            <c:ext xmlns:c16="http://schemas.microsoft.com/office/drawing/2014/chart" uri="{C3380CC4-5D6E-409C-BE32-E72D297353CC}">
              <c16:uniqueId val="{00000004-7A50-4CC6-8530-9D6C80CF4AEB}"/>
            </c:ext>
          </c:extLst>
        </c:ser>
        <c:dLbls>
          <c:dLblPos val="outEnd"/>
          <c:showLegendKey val="0"/>
          <c:showVal val="1"/>
          <c:showCatName val="0"/>
          <c:showSerName val="0"/>
          <c:showPercent val="0"/>
          <c:showBubbleSize val="0"/>
        </c:dLbls>
        <c:gapWidth val="219"/>
        <c:overlap val="-27"/>
        <c:axId val="1535657488"/>
        <c:axId val="1535658928"/>
      </c:barChart>
      <c:catAx>
        <c:axId val="153565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5658928"/>
        <c:crosses val="autoZero"/>
        <c:auto val="1"/>
        <c:lblAlgn val="ctr"/>
        <c:lblOffset val="100"/>
        <c:noMultiLvlLbl val="0"/>
      </c:catAx>
      <c:valAx>
        <c:axId val="153565892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565748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Interactions with Faculty by Race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537-45FD-A1EC-35DEAB1AE16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537-45FD-A1EC-35DEAB1AE164}"/>
              </c:ext>
            </c:extLst>
          </c:dPt>
          <c:dPt>
            <c:idx val="2"/>
            <c:invertIfNegative val="0"/>
            <c:bubble3D val="0"/>
            <c:spPr>
              <a:solidFill>
                <a:srgbClr val="00B0F0"/>
              </a:solidFill>
              <a:ln>
                <a:noFill/>
              </a:ln>
              <a:effectLst/>
            </c:spPr>
            <c:extLst>
              <c:ext xmlns:c16="http://schemas.microsoft.com/office/drawing/2014/chart" uri="{C3380CC4-5D6E-409C-BE32-E72D297353CC}">
                <c16:uniqueId val="{00000005-6537-45FD-A1EC-35DEAB1AE16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6537-45FD-A1EC-35DEAB1AE16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(Demographics!$A$15,Demographics!$A$17,Demographics!$A$18,Demographics!$A$19)</c:f>
              <c:strCache>
                <c:ptCount val="4"/>
                <c:pt idx="0">
                  <c:v>Black or African American</c:v>
                </c:pt>
                <c:pt idx="1">
                  <c:v>Hispanic or Latino</c:v>
                </c:pt>
                <c:pt idx="2">
                  <c:v>Two or More Races</c:v>
                </c:pt>
                <c:pt idx="3">
                  <c:v>White</c:v>
                </c:pt>
              </c:strCache>
            </c:strRef>
          </c:cat>
          <c:val>
            <c:numRef>
              <c:f>(Demographics!$L$15,Demographics!$L$17,Demographics!$L$18,Demographics!$L$19)</c:f>
              <c:numCache>
                <c:formatCode>0%</c:formatCode>
                <c:ptCount val="4"/>
                <c:pt idx="0">
                  <c:v>0.68650793650793651</c:v>
                </c:pt>
                <c:pt idx="1">
                  <c:v>0.70588235294117652</c:v>
                </c:pt>
                <c:pt idx="2">
                  <c:v>0.75</c:v>
                </c:pt>
                <c:pt idx="3">
                  <c:v>0.72151898734177211</c:v>
                </c:pt>
              </c:numCache>
            </c:numRef>
          </c:val>
          <c:extLst>
            <c:ext xmlns:c16="http://schemas.microsoft.com/office/drawing/2014/chart" uri="{C3380CC4-5D6E-409C-BE32-E72D297353CC}">
              <c16:uniqueId val="{00000008-6537-45FD-A1EC-35DEAB1AE164}"/>
            </c:ext>
          </c:extLst>
        </c:ser>
        <c:dLbls>
          <c:dLblPos val="outEnd"/>
          <c:showLegendKey val="0"/>
          <c:showVal val="1"/>
          <c:showCatName val="0"/>
          <c:showSerName val="0"/>
          <c:showPercent val="0"/>
          <c:showBubbleSize val="0"/>
        </c:dLbls>
        <c:gapWidth val="219"/>
        <c:overlap val="-27"/>
        <c:axId val="319695951"/>
        <c:axId val="319697391"/>
      </c:barChart>
      <c:catAx>
        <c:axId val="31969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9697391"/>
        <c:crosses val="autoZero"/>
        <c:auto val="1"/>
        <c:lblAlgn val="ctr"/>
        <c:lblOffset val="100"/>
        <c:noMultiLvlLbl val="0"/>
      </c:catAx>
      <c:valAx>
        <c:axId val="319697391"/>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9695951"/>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Quality of Interactions with Faculty</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35E-4F7B-B8D0-8D60168A06D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35E-4F7B-B8D0-8D60168A06D0}"/>
              </c:ext>
            </c:extLst>
          </c:dPt>
          <c:dPt>
            <c:idx val="2"/>
            <c:invertIfNegative val="0"/>
            <c:bubble3D val="0"/>
            <c:spPr>
              <a:solidFill>
                <a:srgbClr val="7030A0"/>
              </a:solidFill>
              <a:ln>
                <a:noFill/>
              </a:ln>
              <a:effectLst/>
            </c:spPr>
            <c:extLst>
              <c:ext xmlns:c16="http://schemas.microsoft.com/office/drawing/2014/chart" uri="{C3380CC4-5D6E-409C-BE32-E72D297353CC}">
                <c16:uniqueId val="{00000005-135E-4F7B-B8D0-8D60168A06D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135E-4F7B-B8D0-8D60168A06D0}"/>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Demographics!$A$30:$A$33</c:f>
              <c:strCache>
                <c:ptCount val="4"/>
                <c:pt idx="0">
                  <c:v>Distance</c:v>
                </c:pt>
                <c:pt idx="1">
                  <c:v>Commuting</c:v>
                </c:pt>
                <c:pt idx="2">
                  <c:v>On Campus/Walking Distance</c:v>
                </c:pt>
                <c:pt idx="3">
                  <c:v>Homeless/In Transition</c:v>
                </c:pt>
              </c:strCache>
            </c:strRef>
          </c:cat>
          <c:val>
            <c:numRef>
              <c:f>Demographics!$L$30:$L$33</c:f>
              <c:numCache>
                <c:formatCode>0%</c:formatCode>
                <c:ptCount val="4"/>
                <c:pt idx="0">
                  <c:v>0.80263157894736847</c:v>
                </c:pt>
                <c:pt idx="1">
                  <c:v>0.76763485477178428</c:v>
                </c:pt>
                <c:pt idx="2">
                  <c:v>0.7483443708609272</c:v>
                </c:pt>
                <c:pt idx="3">
                  <c:v>0.75</c:v>
                </c:pt>
              </c:numCache>
            </c:numRef>
          </c:val>
          <c:extLst>
            <c:ext xmlns:c16="http://schemas.microsoft.com/office/drawing/2014/chart" uri="{C3380CC4-5D6E-409C-BE32-E72D297353CC}">
              <c16:uniqueId val="{00000008-135E-4F7B-B8D0-8D60168A06D0}"/>
            </c:ext>
          </c:extLst>
        </c:ser>
        <c:dLbls>
          <c:dLblPos val="outEnd"/>
          <c:showLegendKey val="0"/>
          <c:showVal val="1"/>
          <c:showCatName val="0"/>
          <c:showSerName val="0"/>
          <c:showPercent val="0"/>
          <c:showBubbleSize val="0"/>
        </c:dLbls>
        <c:gapWidth val="219"/>
        <c:overlap val="-27"/>
        <c:axId val="36925136"/>
        <c:axId val="36923216"/>
      </c:barChart>
      <c:catAx>
        <c:axId val="3692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923216"/>
        <c:crosses val="autoZero"/>
        <c:auto val="1"/>
        <c:lblAlgn val="ctr"/>
        <c:lblOffset val="100"/>
        <c:noMultiLvlLbl val="0"/>
      </c:catAx>
      <c:valAx>
        <c:axId val="369232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92513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Faculty Interaction by Race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FY</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 Demo'!$A$41:$A$44</c:f>
              <c:strCache>
                <c:ptCount val="4"/>
                <c:pt idx="0">
                  <c:v>Black</c:v>
                </c:pt>
                <c:pt idx="1">
                  <c:v>Hispanic/ Latino</c:v>
                </c:pt>
                <c:pt idx="2">
                  <c:v>White</c:v>
                </c:pt>
                <c:pt idx="3">
                  <c:v>Total</c:v>
                </c:pt>
              </c:strCache>
            </c:strRef>
          </c:cat>
          <c:val>
            <c:numRef>
              <c:f>'FY &amp; S Demo'!$D$41:$D$44</c:f>
              <c:numCache>
                <c:formatCode>General</c:formatCode>
                <c:ptCount val="4"/>
                <c:pt idx="0">
                  <c:v>29.2</c:v>
                </c:pt>
                <c:pt idx="1">
                  <c:v>31.6</c:v>
                </c:pt>
                <c:pt idx="2">
                  <c:v>24.8</c:v>
                </c:pt>
                <c:pt idx="3">
                  <c:v>29.1</c:v>
                </c:pt>
              </c:numCache>
            </c:numRef>
          </c:val>
          <c:extLst>
            <c:ext xmlns:c16="http://schemas.microsoft.com/office/drawing/2014/chart" uri="{C3380CC4-5D6E-409C-BE32-E72D297353CC}">
              <c16:uniqueId val="{00000000-8519-4596-89A4-24FCB9E99173}"/>
            </c:ext>
          </c:extLst>
        </c:ser>
        <c:ser>
          <c:idx val="1"/>
          <c:order val="1"/>
          <c:tx>
            <c:v>Seniors</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 Demo'!$A$41:$A$44</c:f>
              <c:strCache>
                <c:ptCount val="4"/>
                <c:pt idx="0">
                  <c:v>Black</c:v>
                </c:pt>
                <c:pt idx="1">
                  <c:v>Hispanic/ Latino</c:v>
                </c:pt>
                <c:pt idx="2">
                  <c:v>White</c:v>
                </c:pt>
                <c:pt idx="3">
                  <c:v>Total</c:v>
                </c:pt>
              </c:strCache>
            </c:strRef>
          </c:cat>
          <c:val>
            <c:numRef>
              <c:f>'FY &amp; S Demo'!$L$41:$L$44</c:f>
              <c:numCache>
                <c:formatCode>General</c:formatCode>
                <c:ptCount val="4"/>
                <c:pt idx="0">
                  <c:v>23.3</c:v>
                </c:pt>
                <c:pt idx="1">
                  <c:v>21.9</c:v>
                </c:pt>
                <c:pt idx="2">
                  <c:v>16.5</c:v>
                </c:pt>
                <c:pt idx="3">
                  <c:v>21.7</c:v>
                </c:pt>
              </c:numCache>
            </c:numRef>
          </c:val>
          <c:extLst>
            <c:ext xmlns:c16="http://schemas.microsoft.com/office/drawing/2014/chart" uri="{C3380CC4-5D6E-409C-BE32-E72D297353CC}">
              <c16:uniqueId val="{00000001-8519-4596-89A4-24FCB9E99173}"/>
            </c:ext>
          </c:extLst>
        </c:ser>
        <c:dLbls>
          <c:dLblPos val="outEnd"/>
          <c:showLegendKey val="0"/>
          <c:showVal val="1"/>
          <c:showCatName val="0"/>
          <c:showSerName val="0"/>
          <c:showPercent val="0"/>
          <c:showBubbleSize val="0"/>
        </c:dLbls>
        <c:gapWidth val="219"/>
        <c:overlap val="-27"/>
        <c:axId val="236568335"/>
        <c:axId val="236564015"/>
      </c:barChart>
      <c:catAx>
        <c:axId val="23656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564015"/>
        <c:crosses val="autoZero"/>
        <c:auto val="1"/>
        <c:lblAlgn val="ctr"/>
        <c:lblOffset val="100"/>
        <c:noMultiLvlLbl val="0"/>
      </c:catAx>
      <c:valAx>
        <c:axId val="236564015"/>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6568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Quality of Interaction w/Staff (Scores above 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898-4E46-B0D6-ACB73CDF2E5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898-4E46-B0D6-ACB73CDF2E5C}"/>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1-5A04-404F-B8C2-11C6CC2D9AC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8898-4E46-B0D6-ACB73CDF2E5C}"/>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(Demographics!$A$2:$A$4,Demographics!$A$50)</c:f>
              <c:strCache>
                <c:ptCount val="4"/>
                <c:pt idx="0">
                  <c:v>Adult Learners</c:v>
                </c:pt>
                <c:pt idx="1">
                  <c:v>18-24-Year-Old Students</c:v>
                </c:pt>
                <c:pt idx="2">
                  <c:v>Military</c:v>
                </c:pt>
                <c:pt idx="3">
                  <c:v>Transfer</c:v>
                </c:pt>
              </c:strCache>
            </c:strRef>
          </c:cat>
          <c:val>
            <c:numRef>
              <c:f>(Demographics!$O$2:$O$4,Demographics!$O$50)</c:f>
              <c:numCache>
                <c:formatCode>0%</c:formatCode>
                <c:ptCount val="4"/>
                <c:pt idx="0">
                  <c:v>0.72803347280334729</c:v>
                </c:pt>
                <c:pt idx="1">
                  <c:v>0.67510548523206748</c:v>
                </c:pt>
                <c:pt idx="2">
                  <c:v>0.84444444444444444</c:v>
                </c:pt>
                <c:pt idx="3">
                  <c:v>0.74271844660194175</c:v>
                </c:pt>
              </c:numCache>
            </c:numRef>
          </c:val>
          <c:extLst>
            <c:ext xmlns:c16="http://schemas.microsoft.com/office/drawing/2014/chart" uri="{C3380CC4-5D6E-409C-BE32-E72D297353CC}">
              <c16:uniqueId val="{00000000-5A04-404F-B8C2-11C6CC2D9AC2}"/>
            </c:ext>
          </c:extLst>
        </c:ser>
        <c:dLbls>
          <c:dLblPos val="outEnd"/>
          <c:showLegendKey val="0"/>
          <c:showVal val="1"/>
          <c:showCatName val="0"/>
          <c:showSerName val="0"/>
          <c:showPercent val="0"/>
          <c:showBubbleSize val="0"/>
        </c:dLbls>
        <c:gapWidth val="219"/>
        <c:overlap val="-27"/>
        <c:axId val="1058655392"/>
        <c:axId val="1058659712"/>
      </c:barChart>
      <c:catAx>
        <c:axId val="105865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8659712"/>
        <c:crosses val="autoZero"/>
        <c:auto val="1"/>
        <c:lblAlgn val="ctr"/>
        <c:lblOffset val="100"/>
        <c:noMultiLvlLbl val="0"/>
      </c:catAx>
      <c:valAx>
        <c:axId val="10586597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865539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Quality of Interaction w/Staff (Scores above 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D9D-4DFA-A3F1-AC2DC410305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D9D-4DFA-A3F1-AC2DC4103059}"/>
              </c:ext>
            </c:extLst>
          </c:dPt>
          <c:dPt>
            <c:idx val="2"/>
            <c:invertIfNegative val="0"/>
            <c:bubble3D val="0"/>
            <c:spPr>
              <a:solidFill>
                <a:srgbClr val="C671FF"/>
              </a:solidFill>
              <a:ln>
                <a:noFill/>
              </a:ln>
              <a:effectLst/>
            </c:spPr>
            <c:extLst>
              <c:ext xmlns:c16="http://schemas.microsoft.com/office/drawing/2014/chart" uri="{C3380CC4-5D6E-409C-BE32-E72D297353CC}">
                <c16:uniqueId val="{00000005-2D9D-4DFA-A3F1-AC2DC4103059}"/>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Demographics!$A$6:$A$8</c:f>
              <c:strCache>
                <c:ptCount val="3"/>
                <c:pt idx="0">
                  <c:v>Students working off campus 20 hrs/week or more</c:v>
                </c:pt>
                <c:pt idx="1">
                  <c:v>Students caring for dependent 6 or more hrs/week</c:v>
                </c:pt>
                <c:pt idx="2">
                  <c:v>First-generation college students</c:v>
                </c:pt>
              </c:strCache>
            </c:strRef>
          </c:cat>
          <c:val>
            <c:numRef>
              <c:f>Demographics!$N$6:$N$8</c:f>
              <c:numCache>
                <c:formatCode>0%</c:formatCode>
                <c:ptCount val="3"/>
                <c:pt idx="0">
                  <c:v>0.79797979797979801</c:v>
                </c:pt>
                <c:pt idx="1">
                  <c:v>0.84375</c:v>
                </c:pt>
                <c:pt idx="2">
                  <c:v>0.68265682656826565</c:v>
                </c:pt>
              </c:numCache>
            </c:numRef>
          </c:val>
          <c:extLst>
            <c:ext xmlns:c16="http://schemas.microsoft.com/office/drawing/2014/chart" uri="{C3380CC4-5D6E-409C-BE32-E72D297353CC}">
              <c16:uniqueId val="{00000000-B00E-434A-BFEA-E31ABA3BF208}"/>
            </c:ext>
          </c:extLst>
        </c:ser>
        <c:dLbls>
          <c:dLblPos val="outEnd"/>
          <c:showLegendKey val="0"/>
          <c:showVal val="1"/>
          <c:showCatName val="0"/>
          <c:showSerName val="0"/>
          <c:showPercent val="0"/>
          <c:showBubbleSize val="0"/>
        </c:dLbls>
        <c:gapWidth val="219"/>
        <c:overlap val="-27"/>
        <c:axId val="965643439"/>
        <c:axId val="965644399"/>
      </c:barChart>
      <c:catAx>
        <c:axId val="965643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5644399"/>
        <c:crosses val="autoZero"/>
        <c:auto val="1"/>
        <c:lblAlgn val="ctr"/>
        <c:lblOffset val="100"/>
        <c:noMultiLvlLbl val="0"/>
      </c:catAx>
      <c:valAx>
        <c:axId val="96564439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5643439"/>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Quality of Interactions with Student Affairs Staff</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57F-4267-AF31-7E0A9C078F3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57F-4267-AF31-7E0A9C078F34}"/>
              </c:ext>
            </c:extLst>
          </c:dPt>
          <c:dPt>
            <c:idx val="2"/>
            <c:invertIfNegative val="0"/>
            <c:bubble3D val="0"/>
            <c:spPr>
              <a:solidFill>
                <a:srgbClr val="7030A0"/>
              </a:solidFill>
              <a:ln>
                <a:noFill/>
              </a:ln>
              <a:effectLst/>
            </c:spPr>
            <c:extLst>
              <c:ext xmlns:c16="http://schemas.microsoft.com/office/drawing/2014/chart" uri="{C3380CC4-5D6E-409C-BE32-E72D297353CC}">
                <c16:uniqueId val="{00000005-C57F-4267-AF31-7E0A9C078F3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57F-4267-AF31-7E0A9C078F3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Demographics!$A$30:$A$33</c:f>
              <c:strCache>
                <c:ptCount val="4"/>
                <c:pt idx="0">
                  <c:v>Distance</c:v>
                </c:pt>
                <c:pt idx="1">
                  <c:v>Commuting</c:v>
                </c:pt>
                <c:pt idx="2">
                  <c:v>On Campus/Walking Distance</c:v>
                </c:pt>
                <c:pt idx="3">
                  <c:v>Homeless/In Transition</c:v>
                </c:pt>
              </c:strCache>
            </c:strRef>
          </c:cat>
          <c:val>
            <c:numRef>
              <c:f>Demographics!$N$30:$N$33</c:f>
              <c:numCache>
                <c:formatCode>0%</c:formatCode>
                <c:ptCount val="4"/>
                <c:pt idx="0">
                  <c:v>0.82894736842105265</c:v>
                </c:pt>
                <c:pt idx="1">
                  <c:v>0.79253112033195017</c:v>
                </c:pt>
                <c:pt idx="2">
                  <c:v>0.73178807947019864</c:v>
                </c:pt>
                <c:pt idx="3">
                  <c:v>0.75</c:v>
                </c:pt>
              </c:numCache>
            </c:numRef>
          </c:val>
          <c:extLst>
            <c:ext xmlns:c16="http://schemas.microsoft.com/office/drawing/2014/chart" uri="{C3380CC4-5D6E-409C-BE32-E72D297353CC}">
              <c16:uniqueId val="{00000008-C57F-4267-AF31-7E0A9C078F34}"/>
            </c:ext>
          </c:extLst>
        </c:ser>
        <c:dLbls>
          <c:dLblPos val="outEnd"/>
          <c:showLegendKey val="0"/>
          <c:showVal val="1"/>
          <c:showCatName val="0"/>
          <c:showSerName val="0"/>
          <c:showPercent val="0"/>
          <c:showBubbleSize val="0"/>
        </c:dLbls>
        <c:gapWidth val="219"/>
        <c:overlap val="-27"/>
        <c:axId val="1729669136"/>
        <c:axId val="1729665776"/>
      </c:barChart>
      <c:catAx>
        <c:axId val="172966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29665776"/>
        <c:crosses val="autoZero"/>
        <c:auto val="1"/>
        <c:lblAlgn val="ctr"/>
        <c:lblOffset val="100"/>
        <c:noMultiLvlLbl val="0"/>
      </c:catAx>
      <c:valAx>
        <c:axId val="172966577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2966913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Working 20+ Hours per Week</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698-4573-89CC-5EC0D09E9CC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698-4573-89CC-5EC0D09E9CCA}"/>
              </c:ext>
            </c:extLst>
          </c:dPt>
          <c:dPt>
            <c:idx val="2"/>
            <c:invertIfNegative val="0"/>
            <c:bubble3D val="0"/>
            <c:spPr>
              <a:solidFill>
                <a:srgbClr val="7030A0"/>
              </a:solidFill>
              <a:ln>
                <a:noFill/>
              </a:ln>
              <a:effectLst/>
            </c:spPr>
            <c:extLst>
              <c:ext xmlns:c16="http://schemas.microsoft.com/office/drawing/2014/chart" uri="{C3380CC4-5D6E-409C-BE32-E72D297353CC}">
                <c16:uniqueId val="{00000005-F698-4573-89CC-5EC0D09E9CC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Data!$A$2:$A$4</c:f>
              <c:strCache>
                <c:ptCount val="3"/>
                <c:pt idx="0">
                  <c:v>First-Year Students</c:v>
                </c:pt>
                <c:pt idx="1">
                  <c:v>Adult Learners</c:v>
                </c:pt>
                <c:pt idx="2">
                  <c:v>Transfer Students</c:v>
                </c:pt>
              </c:strCache>
            </c:strRef>
          </c:cat>
          <c:val>
            <c:numRef>
              <c:f>Data!$E$2:$E$4</c:f>
              <c:numCache>
                <c:formatCode>0%</c:formatCode>
                <c:ptCount val="3"/>
                <c:pt idx="0">
                  <c:v>0.21</c:v>
                </c:pt>
                <c:pt idx="1">
                  <c:v>0.6</c:v>
                </c:pt>
                <c:pt idx="2">
                  <c:v>0.56999999999999995</c:v>
                </c:pt>
              </c:numCache>
            </c:numRef>
          </c:val>
          <c:extLst>
            <c:ext xmlns:c16="http://schemas.microsoft.com/office/drawing/2014/chart" uri="{C3380CC4-5D6E-409C-BE32-E72D297353CC}">
              <c16:uniqueId val="{00000006-F698-4573-89CC-5EC0D09E9CCA}"/>
            </c:ext>
          </c:extLst>
        </c:ser>
        <c:dLbls>
          <c:dLblPos val="outEnd"/>
          <c:showLegendKey val="0"/>
          <c:showVal val="1"/>
          <c:showCatName val="0"/>
          <c:showSerName val="0"/>
          <c:showPercent val="0"/>
          <c:showBubbleSize val="0"/>
        </c:dLbls>
        <c:gapWidth val="219"/>
        <c:overlap val="-27"/>
        <c:axId val="905030895"/>
        <c:axId val="905024655"/>
      </c:barChart>
      <c:catAx>
        <c:axId val="905030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05024655"/>
        <c:crosses val="autoZero"/>
        <c:auto val="1"/>
        <c:lblAlgn val="ctr"/>
        <c:lblOffset val="100"/>
        <c:noMultiLvlLbl val="0"/>
      </c:catAx>
      <c:valAx>
        <c:axId val="90502465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05030895"/>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Quality of Interactions with Advisor</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290-4E1D-A003-E76A68851FE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290-4E1D-A003-E76A68851FE5}"/>
              </c:ext>
            </c:extLst>
          </c:dPt>
          <c:dPt>
            <c:idx val="2"/>
            <c:invertIfNegative val="0"/>
            <c:bubble3D val="0"/>
            <c:spPr>
              <a:solidFill>
                <a:srgbClr val="7030A0"/>
              </a:solidFill>
              <a:ln>
                <a:noFill/>
              </a:ln>
              <a:effectLst/>
            </c:spPr>
            <c:extLst>
              <c:ext xmlns:c16="http://schemas.microsoft.com/office/drawing/2014/chart" uri="{C3380CC4-5D6E-409C-BE32-E72D297353CC}">
                <c16:uniqueId val="{00000005-7290-4E1D-A003-E76A68851FE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7290-4E1D-A003-E76A68851FE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Demographics!$A$30:$A$33</c:f>
              <c:strCache>
                <c:ptCount val="4"/>
                <c:pt idx="0">
                  <c:v>Distance</c:v>
                </c:pt>
                <c:pt idx="1">
                  <c:v>Commuting</c:v>
                </c:pt>
                <c:pt idx="2">
                  <c:v>On Campus/Walking Distance</c:v>
                </c:pt>
                <c:pt idx="3">
                  <c:v>Homeless/In Transition</c:v>
                </c:pt>
              </c:strCache>
            </c:strRef>
          </c:cat>
          <c:val>
            <c:numRef>
              <c:f>Demographics!$J$30:$J$33</c:f>
              <c:numCache>
                <c:formatCode>0%</c:formatCode>
                <c:ptCount val="4"/>
                <c:pt idx="0">
                  <c:v>0.77631578947368418</c:v>
                </c:pt>
                <c:pt idx="1">
                  <c:v>0.72199170124481327</c:v>
                </c:pt>
                <c:pt idx="2">
                  <c:v>0.7483443708609272</c:v>
                </c:pt>
                <c:pt idx="3">
                  <c:v>0.75</c:v>
                </c:pt>
              </c:numCache>
            </c:numRef>
          </c:val>
          <c:extLst>
            <c:ext xmlns:c16="http://schemas.microsoft.com/office/drawing/2014/chart" uri="{C3380CC4-5D6E-409C-BE32-E72D297353CC}">
              <c16:uniqueId val="{00000008-7290-4E1D-A003-E76A68851FE5}"/>
            </c:ext>
          </c:extLst>
        </c:ser>
        <c:dLbls>
          <c:dLblPos val="outEnd"/>
          <c:showLegendKey val="0"/>
          <c:showVal val="1"/>
          <c:showCatName val="0"/>
          <c:showSerName val="0"/>
          <c:showPercent val="0"/>
          <c:showBubbleSize val="0"/>
        </c:dLbls>
        <c:gapWidth val="219"/>
        <c:overlap val="-27"/>
        <c:axId val="70207424"/>
        <c:axId val="70217984"/>
      </c:barChart>
      <c:catAx>
        <c:axId val="702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217984"/>
        <c:crosses val="autoZero"/>
        <c:auto val="1"/>
        <c:lblAlgn val="ctr"/>
        <c:lblOffset val="100"/>
        <c:noMultiLvlLbl val="0"/>
      </c:catAx>
      <c:valAx>
        <c:axId val="70217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2074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Quality of Interaction w/Advisor (Scores above 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D92-4951-B89D-8DA622DD063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D92-4951-B89D-8DA622DD063A}"/>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1-9334-469C-AA7A-E2E0B0269F8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ED92-4951-B89D-8DA622DD063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(Demographics!$A$2:$A$4,Demographics!$A$50)</c:f>
              <c:strCache>
                <c:ptCount val="4"/>
                <c:pt idx="0">
                  <c:v>Adult Learners</c:v>
                </c:pt>
                <c:pt idx="1">
                  <c:v>18-24-Year-Old Students</c:v>
                </c:pt>
                <c:pt idx="2">
                  <c:v>Military</c:v>
                </c:pt>
                <c:pt idx="3">
                  <c:v>Transfer</c:v>
                </c:pt>
              </c:strCache>
            </c:strRef>
          </c:cat>
          <c:val>
            <c:numRef>
              <c:f>(Demographics!$K$2:$K$4,Demographics!$K$50)</c:f>
              <c:numCache>
                <c:formatCode>0%</c:formatCode>
                <c:ptCount val="4"/>
                <c:pt idx="0">
                  <c:v>0.65271966527196656</c:v>
                </c:pt>
                <c:pt idx="1">
                  <c:v>0.67721518987341767</c:v>
                </c:pt>
                <c:pt idx="2">
                  <c:v>0.8</c:v>
                </c:pt>
                <c:pt idx="3">
                  <c:v>0.71359223300970875</c:v>
                </c:pt>
              </c:numCache>
            </c:numRef>
          </c:val>
          <c:extLst>
            <c:ext xmlns:c16="http://schemas.microsoft.com/office/drawing/2014/chart" uri="{C3380CC4-5D6E-409C-BE32-E72D297353CC}">
              <c16:uniqueId val="{00000000-9334-469C-AA7A-E2E0B0269F8A}"/>
            </c:ext>
          </c:extLst>
        </c:ser>
        <c:dLbls>
          <c:dLblPos val="outEnd"/>
          <c:showLegendKey val="0"/>
          <c:showVal val="1"/>
          <c:showCatName val="0"/>
          <c:showSerName val="0"/>
          <c:showPercent val="0"/>
          <c:showBubbleSize val="0"/>
        </c:dLbls>
        <c:gapWidth val="219"/>
        <c:overlap val="-27"/>
        <c:axId val="1058662112"/>
        <c:axId val="1058654912"/>
      </c:barChart>
      <c:catAx>
        <c:axId val="105866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8654912"/>
        <c:crosses val="autoZero"/>
        <c:auto val="1"/>
        <c:lblAlgn val="ctr"/>
        <c:lblOffset val="100"/>
        <c:noMultiLvlLbl val="0"/>
      </c:catAx>
      <c:valAx>
        <c:axId val="10586549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866211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Quality of Interaction w/Advisor (Scores above 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DB1-4BC7-A48A-2CA9DAA1728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DB1-4BC7-A48A-2CA9DAA1728B}"/>
              </c:ext>
            </c:extLst>
          </c:dPt>
          <c:dPt>
            <c:idx val="2"/>
            <c:invertIfNegative val="0"/>
            <c:bubble3D val="0"/>
            <c:spPr>
              <a:solidFill>
                <a:srgbClr val="C671FF"/>
              </a:solidFill>
              <a:ln>
                <a:noFill/>
              </a:ln>
              <a:effectLst/>
            </c:spPr>
            <c:extLst>
              <c:ext xmlns:c16="http://schemas.microsoft.com/office/drawing/2014/chart" uri="{C3380CC4-5D6E-409C-BE32-E72D297353CC}">
                <c16:uniqueId val="{00000005-5DB1-4BC7-A48A-2CA9DAA1728B}"/>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Demographics!$A$6:$A$8</c:f>
              <c:strCache>
                <c:ptCount val="3"/>
                <c:pt idx="0">
                  <c:v>Students working off campus 20 hrs/week or more</c:v>
                </c:pt>
                <c:pt idx="1">
                  <c:v>Students caring for dependent 6 or more hrs/week</c:v>
                </c:pt>
                <c:pt idx="2">
                  <c:v>First-generation college students</c:v>
                </c:pt>
              </c:strCache>
            </c:strRef>
          </c:cat>
          <c:val>
            <c:numRef>
              <c:f>Demographics!$J$6:$J$8</c:f>
              <c:numCache>
                <c:formatCode>0%</c:formatCode>
                <c:ptCount val="3"/>
                <c:pt idx="0">
                  <c:v>0.74747474747474751</c:v>
                </c:pt>
                <c:pt idx="1">
                  <c:v>0.71875</c:v>
                </c:pt>
                <c:pt idx="2">
                  <c:v>0.66051660516605171</c:v>
                </c:pt>
              </c:numCache>
            </c:numRef>
          </c:val>
          <c:extLst>
            <c:ext xmlns:c16="http://schemas.microsoft.com/office/drawing/2014/chart" uri="{C3380CC4-5D6E-409C-BE32-E72D297353CC}">
              <c16:uniqueId val="{00000000-A6AD-433C-B276-B6575DFC0553}"/>
            </c:ext>
          </c:extLst>
        </c:ser>
        <c:dLbls>
          <c:dLblPos val="outEnd"/>
          <c:showLegendKey val="0"/>
          <c:showVal val="1"/>
          <c:showCatName val="0"/>
          <c:showSerName val="0"/>
          <c:showPercent val="0"/>
          <c:showBubbleSize val="0"/>
        </c:dLbls>
        <c:gapWidth val="219"/>
        <c:overlap val="-27"/>
        <c:axId val="965653039"/>
        <c:axId val="965661199"/>
      </c:barChart>
      <c:catAx>
        <c:axId val="96565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5661199"/>
        <c:crosses val="autoZero"/>
        <c:auto val="1"/>
        <c:lblAlgn val="ctr"/>
        <c:lblOffset val="100"/>
        <c:noMultiLvlLbl val="0"/>
      </c:catAx>
      <c:valAx>
        <c:axId val="96566119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5653039"/>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Quality of Interaction w/Students (Scores above 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E2B-4091-8EEE-198749A2C68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E2B-4091-8EEE-198749A2C685}"/>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1-93DE-4E38-A508-F35965513B1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E2B-4091-8EEE-198749A2C68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(Demographics!$A$2:$A$4,Demographics!$A$50)</c:f>
              <c:strCache>
                <c:ptCount val="4"/>
                <c:pt idx="0">
                  <c:v>Adult Learners</c:v>
                </c:pt>
                <c:pt idx="1">
                  <c:v>18-24-Year-Old Students</c:v>
                </c:pt>
                <c:pt idx="2">
                  <c:v>Military</c:v>
                </c:pt>
                <c:pt idx="3">
                  <c:v>Transfer</c:v>
                </c:pt>
              </c:strCache>
            </c:strRef>
          </c:cat>
          <c:val>
            <c:numRef>
              <c:f>(Demographics!$I$2:$I$4,Demographics!$I$50)</c:f>
              <c:numCache>
                <c:formatCode>0%</c:formatCode>
                <c:ptCount val="4"/>
                <c:pt idx="0">
                  <c:v>0.71548117154811719</c:v>
                </c:pt>
                <c:pt idx="1">
                  <c:v>0.71308016877637126</c:v>
                </c:pt>
                <c:pt idx="2">
                  <c:v>0.88888888888888884</c:v>
                </c:pt>
                <c:pt idx="3">
                  <c:v>0.76699029126213591</c:v>
                </c:pt>
              </c:numCache>
            </c:numRef>
          </c:val>
          <c:extLst>
            <c:ext xmlns:c16="http://schemas.microsoft.com/office/drawing/2014/chart" uri="{C3380CC4-5D6E-409C-BE32-E72D297353CC}">
              <c16:uniqueId val="{00000000-93DE-4E38-A508-F35965513B10}"/>
            </c:ext>
          </c:extLst>
        </c:ser>
        <c:dLbls>
          <c:dLblPos val="outEnd"/>
          <c:showLegendKey val="0"/>
          <c:showVal val="1"/>
          <c:showCatName val="0"/>
          <c:showSerName val="0"/>
          <c:showPercent val="0"/>
          <c:showBubbleSize val="0"/>
        </c:dLbls>
        <c:gapWidth val="219"/>
        <c:overlap val="-27"/>
        <c:axId val="1058664032"/>
        <c:axId val="1058655872"/>
      </c:barChart>
      <c:catAx>
        <c:axId val="105866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8655872"/>
        <c:crosses val="autoZero"/>
        <c:auto val="1"/>
        <c:lblAlgn val="ctr"/>
        <c:lblOffset val="100"/>
        <c:noMultiLvlLbl val="0"/>
      </c:catAx>
      <c:valAx>
        <c:axId val="1058655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866403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kern="1200" spc="0" baseline="0">
                <a:solidFill>
                  <a:sysClr val="windowText" lastClr="000000">
                    <a:lumMod val="65000"/>
                    <a:lumOff val="35000"/>
                  </a:sysClr>
                </a:solidFill>
              </a:rPr>
              <a:t>Quality of Interaction w/Students (Scores above 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C15-40AC-85A5-19090E5419E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C15-40AC-85A5-19090E5419EC}"/>
              </c:ext>
            </c:extLst>
          </c:dPt>
          <c:dPt>
            <c:idx val="2"/>
            <c:invertIfNegative val="0"/>
            <c:bubble3D val="0"/>
            <c:spPr>
              <a:solidFill>
                <a:srgbClr val="C671FF"/>
              </a:solidFill>
              <a:ln>
                <a:noFill/>
              </a:ln>
              <a:effectLst/>
            </c:spPr>
            <c:extLst>
              <c:ext xmlns:c16="http://schemas.microsoft.com/office/drawing/2014/chart" uri="{C3380CC4-5D6E-409C-BE32-E72D297353CC}">
                <c16:uniqueId val="{00000005-CC15-40AC-85A5-19090E5419E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Demographics!$A$6:$A$8</c:f>
              <c:strCache>
                <c:ptCount val="3"/>
                <c:pt idx="0">
                  <c:v>Students working off campus 20 hrs/week or more</c:v>
                </c:pt>
                <c:pt idx="1">
                  <c:v>Students caring for dependent 6 or more hrs/week</c:v>
                </c:pt>
                <c:pt idx="2">
                  <c:v>First-generation college students</c:v>
                </c:pt>
              </c:strCache>
            </c:strRef>
          </c:cat>
          <c:val>
            <c:numRef>
              <c:f>Demographics!$H$6:$H$8</c:f>
              <c:numCache>
                <c:formatCode>0%</c:formatCode>
                <c:ptCount val="3"/>
                <c:pt idx="0">
                  <c:v>0.81818181818181823</c:v>
                </c:pt>
                <c:pt idx="1">
                  <c:v>0.80208333333333337</c:v>
                </c:pt>
                <c:pt idx="2">
                  <c:v>0.7140221402214022</c:v>
                </c:pt>
              </c:numCache>
            </c:numRef>
          </c:val>
          <c:extLst>
            <c:ext xmlns:c16="http://schemas.microsoft.com/office/drawing/2014/chart" uri="{C3380CC4-5D6E-409C-BE32-E72D297353CC}">
              <c16:uniqueId val="{00000000-A296-4256-BF4A-E2E5402B6844}"/>
            </c:ext>
          </c:extLst>
        </c:ser>
        <c:dLbls>
          <c:dLblPos val="outEnd"/>
          <c:showLegendKey val="0"/>
          <c:showVal val="1"/>
          <c:showCatName val="0"/>
          <c:showSerName val="0"/>
          <c:showPercent val="0"/>
          <c:showBubbleSize val="0"/>
        </c:dLbls>
        <c:gapWidth val="219"/>
        <c:overlap val="-27"/>
        <c:axId val="965667919"/>
        <c:axId val="965668399"/>
      </c:barChart>
      <c:catAx>
        <c:axId val="96566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5668399"/>
        <c:crosses val="autoZero"/>
        <c:auto val="1"/>
        <c:lblAlgn val="ctr"/>
        <c:lblOffset val="100"/>
        <c:noMultiLvlLbl val="0"/>
      </c:catAx>
      <c:valAx>
        <c:axId val="96566839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5667919"/>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Interactions with Students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ADA-4D54-9337-F95DBD0340E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ADA-4D54-9337-F95DBD0340EC}"/>
              </c:ext>
            </c:extLst>
          </c:dPt>
          <c:dPt>
            <c:idx val="2"/>
            <c:invertIfNegative val="0"/>
            <c:bubble3D val="0"/>
            <c:spPr>
              <a:solidFill>
                <a:srgbClr val="7030A0"/>
              </a:solidFill>
              <a:ln>
                <a:noFill/>
              </a:ln>
              <a:effectLst/>
            </c:spPr>
            <c:extLst>
              <c:ext xmlns:c16="http://schemas.microsoft.com/office/drawing/2014/chart" uri="{C3380CC4-5D6E-409C-BE32-E72D297353CC}">
                <c16:uniqueId val="{00000005-4ADA-4D54-9337-F95DBD0340E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ADA-4D54-9337-F95DBD0340EC}"/>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Demographics!$A$30:$A$33</c:f>
              <c:strCache>
                <c:ptCount val="4"/>
                <c:pt idx="0">
                  <c:v>Distance</c:v>
                </c:pt>
                <c:pt idx="1">
                  <c:v>Commuting</c:v>
                </c:pt>
                <c:pt idx="2">
                  <c:v>On Campus/Walking Distance</c:v>
                </c:pt>
                <c:pt idx="3">
                  <c:v>Homeless/In Transition</c:v>
                </c:pt>
              </c:strCache>
            </c:strRef>
          </c:cat>
          <c:val>
            <c:numRef>
              <c:f>Demographics!$H$30:$H$33</c:f>
              <c:numCache>
                <c:formatCode>0%</c:formatCode>
                <c:ptCount val="4"/>
                <c:pt idx="0">
                  <c:v>0.80263157894736847</c:v>
                </c:pt>
                <c:pt idx="1">
                  <c:v>0.8091286307053942</c:v>
                </c:pt>
                <c:pt idx="2">
                  <c:v>0.77483443708609268</c:v>
                </c:pt>
                <c:pt idx="3">
                  <c:v>0.75</c:v>
                </c:pt>
              </c:numCache>
            </c:numRef>
          </c:val>
          <c:extLst>
            <c:ext xmlns:c16="http://schemas.microsoft.com/office/drawing/2014/chart" uri="{C3380CC4-5D6E-409C-BE32-E72D297353CC}">
              <c16:uniqueId val="{00000008-4ADA-4D54-9337-F95DBD0340EC}"/>
            </c:ext>
          </c:extLst>
        </c:ser>
        <c:dLbls>
          <c:dLblPos val="outEnd"/>
          <c:showLegendKey val="0"/>
          <c:showVal val="1"/>
          <c:showCatName val="0"/>
          <c:showSerName val="0"/>
          <c:showPercent val="0"/>
          <c:showBubbleSize val="0"/>
        </c:dLbls>
        <c:gapWidth val="219"/>
        <c:overlap val="-27"/>
        <c:axId val="70214624"/>
        <c:axId val="70217984"/>
      </c:barChart>
      <c:catAx>
        <c:axId val="7021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217984"/>
        <c:crosses val="autoZero"/>
        <c:auto val="1"/>
        <c:lblAlgn val="ctr"/>
        <c:lblOffset val="100"/>
        <c:noMultiLvlLbl val="0"/>
      </c:catAx>
      <c:valAx>
        <c:axId val="70217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214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Overall Quality of Interactions by Race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FY</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 Demo'!$A$53:$A$56</c:f>
              <c:strCache>
                <c:ptCount val="4"/>
                <c:pt idx="0">
                  <c:v>Black</c:v>
                </c:pt>
                <c:pt idx="1">
                  <c:v>Hispanic/ Latino</c:v>
                </c:pt>
                <c:pt idx="2">
                  <c:v>White</c:v>
                </c:pt>
                <c:pt idx="3">
                  <c:v>Total</c:v>
                </c:pt>
              </c:strCache>
            </c:strRef>
          </c:cat>
          <c:val>
            <c:numRef>
              <c:f>'FY &amp; S Demo'!$D$53:$D$56</c:f>
              <c:numCache>
                <c:formatCode>General</c:formatCode>
                <c:ptCount val="4"/>
                <c:pt idx="0">
                  <c:v>42.5</c:v>
                </c:pt>
                <c:pt idx="1">
                  <c:v>49.1</c:v>
                </c:pt>
                <c:pt idx="2">
                  <c:v>42</c:v>
                </c:pt>
                <c:pt idx="3">
                  <c:v>42.9</c:v>
                </c:pt>
              </c:numCache>
            </c:numRef>
          </c:val>
          <c:extLst>
            <c:ext xmlns:c16="http://schemas.microsoft.com/office/drawing/2014/chart" uri="{C3380CC4-5D6E-409C-BE32-E72D297353CC}">
              <c16:uniqueId val="{00000000-88C6-4510-B5E6-AA796C5F22C7}"/>
            </c:ext>
          </c:extLst>
        </c:ser>
        <c:ser>
          <c:idx val="1"/>
          <c:order val="1"/>
          <c:tx>
            <c:v>Seniors</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 Demo'!$A$53:$A$56</c:f>
              <c:strCache>
                <c:ptCount val="4"/>
                <c:pt idx="0">
                  <c:v>Black</c:v>
                </c:pt>
                <c:pt idx="1">
                  <c:v>Hispanic/ Latino</c:v>
                </c:pt>
                <c:pt idx="2">
                  <c:v>White</c:v>
                </c:pt>
                <c:pt idx="3">
                  <c:v>Total</c:v>
                </c:pt>
              </c:strCache>
            </c:strRef>
          </c:cat>
          <c:val>
            <c:numRef>
              <c:f>'FY &amp; S Demo'!$L$53:$L$56</c:f>
              <c:numCache>
                <c:formatCode>General</c:formatCode>
                <c:ptCount val="4"/>
                <c:pt idx="0">
                  <c:v>47.7</c:v>
                </c:pt>
                <c:pt idx="1">
                  <c:v>43.7</c:v>
                </c:pt>
                <c:pt idx="2">
                  <c:v>46.8</c:v>
                </c:pt>
                <c:pt idx="3">
                  <c:v>47</c:v>
                </c:pt>
              </c:numCache>
            </c:numRef>
          </c:val>
          <c:extLst>
            <c:ext xmlns:c16="http://schemas.microsoft.com/office/drawing/2014/chart" uri="{C3380CC4-5D6E-409C-BE32-E72D297353CC}">
              <c16:uniqueId val="{00000001-88C6-4510-B5E6-AA796C5F22C7}"/>
            </c:ext>
          </c:extLst>
        </c:ser>
        <c:dLbls>
          <c:dLblPos val="outEnd"/>
          <c:showLegendKey val="0"/>
          <c:showVal val="1"/>
          <c:showCatName val="0"/>
          <c:showSerName val="0"/>
          <c:showPercent val="0"/>
          <c:showBubbleSize val="0"/>
        </c:dLbls>
        <c:gapWidth val="219"/>
        <c:overlap val="-27"/>
        <c:axId val="319686351"/>
        <c:axId val="319686831"/>
      </c:barChart>
      <c:catAx>
        <c:axId val="31968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9686831"/>
        <c:crosses val="autoZero"/>
        <c:auto val="1"/>
        <c:lblAlgn val="ctr"/>
        <c:lblOffset val="100"/>
        <c:noMultiLvlLbl val="0"/>
      </c:catAx>
      <c:valAx>
        <c:axId val="319686831"/>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9686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Effective Teaching Practices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B93-4426-A207-CE2A626C587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B93-4426-A207-CE2A626C587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Seniors'!$A$2:$A$3</c:f>
              <c:strCache>
                <c:ptCount val="2"/>
                <c:pt idx="0">
                  <c:v>First-Year</c:v>
                </c:pt>
                <c:pt idx="1">
                  <c:v>Seniors</c:v>
                </c:pt>
              </c:strCache>
            </c:strRef>
          </c:cat>
          <c:val>
            <c:numRef>
              <c:f>'FY &amp; Seniors'!$C$2:$C$3</c:f>
              <c:numCache>
                <c:formatCode>General</c:formatCode>
                <c:ptCount val="2"/>
                <c:pt idx="0">
                  <c:v>38.299999999999997</c:v>
                </c:pt>
                <c:pt idx="1">
                  <c:v>42.1</c:v>
                </c:pt>
              </c:numCache>
            </c:numRef>
          </c:val>
          <c:extLst>
            <c:ext xmlns:c16="http://schemas.microsoft.com/office/drawing/2014/chart" uri="{C3380CC4-5D6E-409C-BE32-E72D297353CC}">
              <c16:uniqueId val="{00000004-2B93-4426-A207-CE2A626C5873}"/>
            </c:ext>
          </c:extLst>
        </c:ser>
        <c:dLbls>
          <c:dLblPos val="outEnd"/>
          <c:showLegendKey val="0"/>
          <c:showVal val="1"/>
          <c:showCatName val="0"/>
          <c:showSerName val="0"/>
          <c:showPercent val="0"/>
          <c:showBubbleSize val="0"/>
        </c:dLbls>
        <c:gapWidth val="219"/>
        <c:overlap val="-27"/>
        <c:axId val="456992671"/>
        <c:axId val="456996511"/>
      </c:barChart>
      <c:catAx>
        <c:axId val="45699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6996511"/>
        <c:crosses val="autoZero"/>
        <c:auto val="1"/>
        <c:lblAlgn val="ctr"/>
        <c:lblOffset val="100"/>
        <c:noMultiLvlLbl val="0"/>
      </c:catAx>
      <c:valAx>
        <c:axId val="456996511"/>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6992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Effective Teaching Practices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532-477D-8B16-56E5D44FE6D6}"/>
              </c:ext>
            </c:extLst>
          </c:dPt>
          <c:dPt>
            <c:idx val="1"/>
            <c:invertIfNegative val="0"/>
            <c:bubble3D val="0"/>
            <c:spPr>
              <a:solidFill>
                <a:srgbClr val="0070C0"/>
              </a:solidFill>
              <a:ln>
                <a:noFill/>
              </a:ln>
              <a:effectLst/>
            </c:spPr>
            <c:extLst>
              <c:ext xmlns:c16="http://schemas.microsoft.com/office/drawing/2014/chart" uri="{C3380CC4-5D6E-409C-BE32-E72D297353CC}">
                <c16:uniqueId val="{00000003-2532-477D-8B16-56E5D44FE6D6}"/>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5-2532-477D-8B16-56E5D44FE6D6}"/>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7-2532-477D-8B16-56E5D44FE6D6}"/>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Seniors'!$A$4:$A$7</c:f>
              <c:strCache>
                <c:ptCount val="4"/>
                <c:pt idx="0">
                  <c:v>First-Generation FY</c:v>
                </c:pt>
                <c:pt idx="1">
                  <c:v>Continuing Generation FY</c:v>
                </c:pt>
                <c:pt idx="2">
                  <c:v>First-Generation Seniors</c:v>
                </c:pt>
                <c:pt idx="3">
                  <c:v>Continuing Generation Seniors</c:v>
                </c:pt>
              </c:strCache>
            </c:strRef>
          </c:cat>
          <c:val>
            <c:numRef>
              <c:f>'FY &amp; Seniors'!$C$4:$C$7</c:f>
              <c:numCache>
                <c:formatCode>General</c:formatCode>
                <c:ptCount val="4"/>
                <c:pt idx="0">
                  <c:v>37.799999999999997</c:v>
                </c:pt>
                <c:pt idx="1">
                  <c:v>39.299999999999997</c:v>
                </c:pt>
                <c:pt idx="2">
                  <c:v>42.9</c:v>
                </c:pt>
                <c:pt idx="3">
                  <c:v>44</c:v>
                </c:pt>
              </c:numCache>
            </c:numRef>
          </c:val>
          <c:extLst>
            <c:ext xmlns:c16="http://schemas.microsoft.com/office/drawing/2014/chart" uri="{C3380CC4-5D6E-409C-BE32-E72D297353CC}">
              <c16:uniqueId val="{00000008-2532-477D-8B16-56E5D44FE6D6}"/>
            </c:ext>
          </c:extLst>
        </c:ser>
        <c:dLbls>
          <c:dLblPos val="outEnd"/>
          <c:showLegendKey val="0"/>
          <c:showVal val="1"/>
          <c:showCatName val="0"/>
          <c:showSerName val="0"/>
          <c:showPercent val="0"/>
          <c:showBubbleSize val="0"/>
        </c:dLbls>
        <c:gapWidth val="219"/>
        <c:overlap val="-27"/>
        <c:axId val="218927856"/>
        <c:axId val="218928336"/>
      </c:barChart>
      <c:catAx>
        <c:axId val="21892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8928336"/>
        <c:crosses val="autoZero"/>
        <c:auto val="1"/>
        <c:lblAlgn val="ctr"/>
        <c:lblOffset val="100"/>
        <c:noMultiLvlLbl val="0"/>
      </c:catAx>
      <c:valAx>
        <c:axId val="218928336"/>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892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Effective Teaching Practices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1-0987-493E-8B29-713621786ACE}"/>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3-0987-493E-8B29-713621786AC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Seniors'!$A$8:$A$11</c:f>
              <c:strCache>
                <c:ptCount val="4"/>
                <c:pt idx="0">
                  <c:v>Distance FY</c:v>
                </c:pt>
                <c:pt idx="1">
                  <c:v>Other FY</c:v>
                </c:pt>
                <c:pt idx="2">
                  <c:v>Distance Seniors</c:v>
                </c:pt>
                <c:pt idx="3">
                  <c:v>Other Seniors</c:v>
                </c:pt>
              </c:strCache>
            </c:strRef>
          </c:cat>
          <c:val>
            <c:numRef>
              <c:f>'FY &amp; Seniors'!$C$8:$C$11</c:f>
              <c:numCache>
                <c:formatCode>General</c:formatCode>
                <c:ptCount val="4"/>
                <c:pt idx="0">
                  <c:v>41.6</c:v>
                </c:pt>
                <c:pt idx="1">
                  <c:v>37.9</c:v>
                </c:pt>
                <c:pt idx="2">
                  <c:v>42.8</c:v>
                </c:pt>
                <c:pt idx="3">
                  <c:v>43.2</c:v>
                </c:pt>
              </c:numCache>
            </c:numRef>
          </c:val>
          <c:extLst>
            <c:ext xmlns:c16="http://schemas.microsoft.com/office/drawing/2014/chart" uri="{C3380CC4-5D6E-409C-BE32-E72D297353CC}">
              <c16:uniqueId val="{00000004-0987-493E-8B29-713621786ACE}"/>
            </c:ext>
          </c:extLst>
        </c:ser>
        <c:dLbls>
          <c:dLblPos val="outEnd"/>
          <c:showLegendKey val="0"/>
          <c:showVal val="1"/>
          <c:showCatName val="0"/>
          <c:showSerName val="0"/>
          <c:showPercent val="0"/>
          <c:showBubbleSize val="0"/>
        </c:dLbls>
        <c:gapWidth val="219"/>
        <c:overlap val="-27"/>
        <c:axId val="565011311"/>
        <c:axId val="649308512"/>
      </c:barChart>
      <c:catAx>
        <c:axId val="565011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9308512"/>
        <c:crosses val="autoZero"/>
        <c:auto val="1"/>
        <c:lblAlgn val="ctr"/>
        <c:lblOffset val="100"/>
        <c:noMultiLvlLbl val="0"/>
      </c:catAx>
      <c:valAx>
        <c:axId val="649308512"/>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5011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Caring for Dependents 20+ Hours per Week</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DB0-4A62-89F9-BBD87B708FF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DB0-4A62-89F9-BBD87B708FF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Data!$A$3:$A$4</c:f>
              <c:strCache>
                <c:ptCount val="2"/>
                <c:pt idx="0">
                  <c:v>Adult Learners</c:v>
                </c:pt>
                <c:pt idx="1">
                  <c:v>Transfer Students</c:v>
                </c:pt>
              </c:strCache>
            </c:strRef>
          </c:cat>
          <c:val>
            <c:numRef>
              <c:f>Data!$F$3:$F$4</c:f>
              <c:numCache>
                <c:formatCode>0%</c:formatCode>
                <c:ptCount val="2"/>
                <c:pt idx="0">
                  <c:v>0.4</c:v>
                </c:pt>
                <c:pt idx="1">
                  <c:v>0.35</c:v>
                </c:pt>
              </c:numCache>
            </c:numRef>
          </c:val>
          <c:extLst>
            <c:ext xmlns:c16="http://schemas.microsoft.com/office/drawing/2014/chart" uri="{C3380CC4-5D6E-409C-BE32-E72D297353CC}">
              <c16:uniqueId val="{00000004-1DB0-4A62-89F9-BBD87B708FFE}"/>
            </c:ext>
          </c:extLst>
        </c:ser>
        <c:dLbls>
          <c:dLblPos val="outEnd"/>
          <c:showLegendKey val="0"/>
          <c:showVal val="1"/>
          <c:showCatName val="0"/>
          <c:showSerName val="0"/>
          <c:showPercent val="0"/>
          <c:showBubbleSize val="0"/>
        </c:dLbls>
        <c:gapWidth val="219"/>
        <c:overlap val="-27"/>
        <c:axId val="763570863"/>
        <c:axId val="763561263"/>
      </c:barChart>
      <c:catAx>
        <c:axId val="763570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3561263"/>
        <c:crosses val="autoZero"/>
        <c:auto val="1"/>
        <c:lblAlgn val="ctr"/>
        <c:lblOffset val="100"/>
        <c:noMultiLvlLbl val="0"/>
      </c:catAx>
      <c:valAx>
        <c:axId val="76356126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357086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600"/>
              <a:t>Effective Teaching Practices by Race</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FY</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 Demo'!$A$47:$A$50</c:f>
              <c:strCache>
                <c:ptCount val="4"/>
                <c:pt idx="0">
                  <c:v>Black</c:v>
                </c:pt>
                <c:pt idx="1">
                  <c:v>Hispanic/ Latino</c:v>
                </c:pt>
                <c:pt idx="2">
                  <c:v>White</c:v>
                </c:pt>
                <c:pt idx="3">
                  <c:v>Total</c:v>
                </c:pt>
              </c:strCache>
            </c:strRef>
          </c:cat>
          <c:val>
            <c:numRef>
              <c:f>'FY &amp; S Demo'!$D$47:$D$50</c:f>
              <c:numCache>
                <c:formatCode>General</c:formatCode>
                <c:ptCount val="4"/>
                <c:pt idx="0">
                  <c:v>38</c:v>
                </c:pt>
                <c:pt idx="1">
                  <c:v>42.8</c:v>
                </c:pt>
                <c:pt idx="2">
                  <c:v>41.5</c:v>
                </c:pt>
                <c:pt idx="3">
                  <c:v>38.6</c:v>
                </c:pt>
              </c:numCache>
            </c:numRef>
          </c:val>
          <c:extLst>
            <c:ext xmlns:c16="http://schemas.microsoft.com/office/drawing/2014/chart" uri="{C3380CC4-5D6E-409C-BE32-E72D297353CC}">
              <c16:uniqueId val="{00000000-3663-4309-B72B-0BB8703E0632}"/>
            </c:ext>
          </c:extLst>
        </c:ser>
        <c:ser>
          <c:idx val="1"/>
          <c:order val="1"/>
          <c:tx>
            <c:v>Seniors</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&amp; S Demo'!$A$47:$A$50</c:f>
              <c:strCache>
                <c:ptCount val="4"/>
                <c:pt idx="0">
                  <c:v>Black</c:v>
                </c:pt>
                <c:pt idx="1">
                  <c:v>Hispanic/ Latino</c:v>
                </c:pt>
                <c:pt idx="2">
                  <c:v>White</c:v>
                </c:pt>
                <c:pt idx="3">
                  <c:v>Total</c:v>
                </c:pt>
              </c:strCache>
            </c:strRef>
          </c:cat>
          <c:val>
            <c:numRef>
              <c:f>'FY &amp; S Demo'!$L$47:$L$50</c:f>
              <c:numCache>
                <c:formatCode>General</c:formatCode>
                <c:ptCount val="4"/>
                <c:pt idx="0">
                  <c:v>42.2</c:v>
                </c:pt>
                <c:pt idx="1">
                  <c:v>42</c:v>
                </c:pt>
                <c:pt idx="2">
                  <c:v>42.1</c:v>
                </c:pt>
                <c:pt idx="3">
                  <c:v>42.2</c:v>
                </c:pt>
              </c:numCache>
            </c:numRef>
          </c:val>
          <c:extLst>
            <c:ext xmlns:c16="http://schemas.microsoft.com/office/drawing/2014/chart" uri="{C3380CC4-5D6E-409C-BE32-E72D297353CC}">
              <c16:uniqueId val="{00000001-3663-4309-B72B-0BB8703E0632}"/>
            </c:ext>
          </c:extLst>
        </c:ser>
        <c:dLbls>
          <c:dLblPos val="outEnd"/>
          <c:showLegendKey val="0"/>
          <c:showVal val="1"/>
          <c:showCatName val="0"/>
          <c:showSerName val="0"/>
          <c:showPercent val="0"/>
          <c:showBubbleSize val="0"/>
        </c:dLbls>
        <c:gapWidth val="219"/>
        <c:overlap val="-27"/>
        <c:axId val="315297871"/>
        <c:axId val="315296431"/>
      </c:barChart>
      <c:catAx>
        <c:axId val="31529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5296431"/>
        <c:crosses val="autoZero"/>
        <c:auto val="1"/>
        <c:lblAlgn val="ctr"/>
        <c:lblOffset val="100"/>
        <c:noMultiLvlLbl val="0"/>
      </c:catAx>
      <c:valAx>
        <c:axId val="315296431"/>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5297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'Wellness (By Dept)'!$S$1</c:f>
              <c:strCache>
                <c:ptCount val="1"/>
                <c:pt idx="0">
                  <c:v>% Colleges Scoring Above 2 (Support for Overall Well Being)</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11A-4AC9-AF91-1AB72189B95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11A-4AC9-AF91-1AB72189B958}"/>
              </c:ext>
            </c:extLst>
          </c:dPt>
          <c:dPt>
            <c:idx val="2"/>
            <c:invertIfNegative val="0"/>
            <c:bubble3D val="0"/>
            <c:spPr>
              <a:solidFill>
                <a:srgbClr val="C671FF"/>
              </a:solidFill>
              <a:ln>
                <a:noFill/>
              </a:ln>
              <a:effectLst/>
            </c:spPr>
            <c:extLst>
              <c:ext xmlns:c16="http://schemas.microsoft.com/office/drawing/2014/chart" uri="{C3380CC4-5D6E-409C-BE32-E72D297353CC}">
                <c16:uniqueId val="{00000005-E8A6-4E6D-B933-9502E61647E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B11A-4AC9-AF91-1AB72189B958}"/>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B11A-4AC9-AF91-1AB72189B95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'Wellness (By Dept)'!$P$2:$P$6</c:f>
              <c:strCache>
                <c:ptCount val="5"/>
                <c:pt idx="0">
                  <c:v>BCBE</c:v>
                </c:pt>
                <c:pt idx="1">
                  <c:v>CHST</c:v>
                </c:pt>
                <c:pt idx="2">
                  <c:v>CHSS</c:v>
                </c:pt>
                <c:pt idx="3">
                  <c:v>COE</c:v>
                </c:pt>
                <c:pt idx="4">
                  <c:v>Unknown</c:v>
                </c:pt>
              </c:strCache>
            </c:strRef>
          </c:cat>
          <c:val>
            <c:numRef>
              <c:f>'Wellness (By Dept)'!$S$2:$S$6</c:f>
              <c:numCache>
                <c:formatCode>0%</c:formatCode>
                <c:ptCount val="5"/>
                <c:pt idx="0">
                  <c:v>0.69387755102040816</c:v>
                </c:pt>
                <c:pt idx="1">
                  <c:v>0.71859296482412061</c:v>
                </c:pt>
                <c:pt idx="2">
                  <c:v>0.70560747663551404</c:v>
                </c:pt>
                <c:pt idx="3">
                  <c:v>0.72463768115942029</c:v>
                </c:pt>
                <c:pt idx="4">
                  <c:v>0.46153846153846156</c:v>
                </c:pt>
              </c:numCache>
            </c:numRef>
          </c:val>
          <c:extLst>
            <c:ext xmlns:c16="http://schemas.microsoft.com/office/drawing/2014/chart" uri="{C3380CC4-5D6E-409C-BE32-E72D297353CC}">
              <c16:uniqueId val="{00000008-B11A-4AC9-AF91-1AB72189B958}"/>
            </c:ext>
          </c:extLst>
        </c:ser>
        <c:dLbls>
          <c:dLblPos val="outEnd"/>
          <c:showLegendKey val="0"/>
          <c:showVal val="1"/>
          <c:showCatName val="0"/>
          <c:showSerName val="0"/>
          <c:showPercent val="0"/>
          <c:showBubbleSize val="0"/>
        </c:dLbls>
        <c:gapWidth val="219"/>
        <c:overlap val="-27"/>
        <c:axId val="1236547520"/>
        <c:axId val="1236548000"/>
      </c:barChart>
      <c:catAx>
        <c:axId val="123654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6548000"/>
        <c:crosses val="autoZero"/>
        <c:auto val="1"/>
        <c:lblAlgn val="ctr"/>
        <c:lblOffset val="100"/>
        <c:noMultiLvlLbl val="0"/>
      </c:catAx>
      <c:valAx>
        <c:axId val="12365480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654752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'Wellness (By Dept)'!$U$1</c:f>
              <c:strCache>
                <c:ptCount val="1"/>
                <c:pt idx="0">
                  <c:v>% Colleges Scoring Above 2 (Helped Manage Nonacademic Responsibilities - Work, Family)</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FB0-4D1D-8E11-931877D15A3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FB0-4D1D-8E11-931877D15A38}"/>
              </c:ext>
            </c:extLst>
          </c:dPt>
          <c:dPt>
            <c:idx val="2"/>
            <c:invertIfNegative val="0"/>
            <c:bubble3D val="0"/>
            <c:spPr>
              <a:solidFill>
                <a:srgbClr val="C671FF"/>
              </a:solidFill>
              <a:ln>
                <a:noFill/>
              </a:ln>
              <a:effectLst/>
            </c:spPr>
            <c:extLst>
              <c:ext xmlns:c16="http://schemas.microsoft.com/office/drawing/2014/chart" uri="{C3380CC4-5D6E-409C-BE32-E72D297353CC}">
                <c16:uniqueId val="{00000005-7B61-4109-B75B-703296202EF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BFB0-4D1D-8E11-931877D15A38}"/>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BFB0-4D1D-8E11-931877D15A3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'Wellness (By Dept)'!$P$2:$P$6</c:f>
              <c:strCache>
                <c:ptCount val="5"/>
                <c:pt idx="0">
                  <c:v>BCBE</c:v>
                </c:pt>
                <c:pt idx="1">
                  <c:v>CHST</c:v>
                </c:pt>
                <c:pt idx="2">
                  <c:v>CHSS</c:v>
                </c:pt>
                <c:pt idx="3">
                  <c:v>COE</c:v>
                </c:pt>
                <c:pt idx="4">
                  <c:v>Unknown</c:v>
                </c:pt>
              </c:strCache>
            </c:strRef>
          </c:cat>
          <c:val>
            <c:numRef>
              <c:f>'Wellness (By Dept)'!$U$2:$U$6</c:f>
              <c:numCache>
                <c:formatCode>0%</c:formatCode>
                <c:ptCount val="5"/>
                <c:pt idx="0">
                  <c:v>0.46258503401360546</c:v>
                </c:pt>
                <c:pt idx="1">
                  <c:v>0.56783919597989951</c:v>
                </c:pt>
                <c:pt idx="2">
                  <c:v>0.46728971962616822</c:v>
                </c:pt>
                <c:pt idx="3">
                  <c:v>0.65217391304347827</c:v>
                </c:pt>
                <c:pt idx="4">
                  <c:v>0.30769230769230771</c:v>
                </c:pt>
              </c:numCache>
            </c:numRef>
          </c:val>
          <c:extLst>
            <c:ext xmlns:c16="http://schemas.microsoft.com/office/drawing/2014/chart" uri="{C3380CC4-5D6E-409C-BE32-E72D297353CC}">
              <c16:uniqueId val="{00000008-BFB0-4D1D-8E11-931877D15A38}"/>
            </c:ext>
          </c:extLst>
        </c:ser>
        <c:dLbls>
          <c:dLblPos val="outEnd"/>
          <c:showLegendKey val="0"/>
          <c:showVal val="1"/>
          <c:showCatName val="0"/>
          <c:showSerName val="0"/>
          <c:showPercent val="0"/>
          <c:showBubbleSize val="0"/>
        </c:dLbls>
        <c:gapWidth val="219"/>
        <c:overlap val="-27"/>
        <c:axId val="252543152"/>
        <c:axId val="230057856"/>
      </c:barChart>
      <c:catAx>
        <c:axId val="25254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0057856"/>
        <c:crosses val="autoZero"/>
        <c:auto val="1"/>
        <c:lblAlgn val="ctr"/>
        <c:lblOffset val="100"/>
        <c:noMultiLvlLbl val="0"/>
      </c:catAx>
      <c:valAx>
        <c:axId val="2300578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254315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'Quality Interactions (By Dept)'!$AG$1</c:f>
              <c:strCache>
                <c:ptCount val="1"/>
                <c:pt idx="0">
                  <c:v>Colleges % Scoring Above 4 (Quality of Interaction w/Faculty)</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A1-4E2C-878C-3EFFAD7D83D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0A1-4E2C-878C-3EFFAD7D83D9}"/>
              </c:ext>
            </c:extLst>
          </c:dPt>
          <c:dPt>
            <c:idx val="2"/>
            <c:invertIfNegative val="0"/>
            <c:bubble3D val="0"/>
            <c:spPr>
              <a:solidFill>
                <a:srgbClr val="C671FF"/>
              </a:solidFill>
              <a:ln>
                <a:noFill/>
              </a:ln>
              <a:effectLst/>
            </c:spPr>
            <c:extLst>
              <c:ext xmlns:c16="http://schemas.microsoft.com/office/drawing/2014/chart" uri="{C3380CC4-5D6E-409C-BE32-E72D297353CC}">
                <c16:uniqueId val="{00000005-32AB-42AC-AECD-4EE4F74237D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90A1-4E2C-878C-3EFFAD7D83D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90A1-4E2C-878C-3EFFAD7D83D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Interactions (By Dept)'!$Z$2:$Z$6</c:f>
              <c:strCache>
                <c:ptCount val="5"/>
                <c:pt idx="0">
                  <c:v>BCBE</c:v>
                </c:pt>
                <c:pt idx="1">
                  <c:v>CHST</c:v>
                </c:pt>
                <c:pt idx="2">
                  <c:v>CHSS</c:v>
                </c:pt>
                <c:pt idx="3">
                  <c:v>COE</c:v>
                </c:pt>
                <c:pt idx="4">
                  <c:v>Unknown</c:v>
                </c:pt>
              </c:strCache>
            </c:strRef>
          </c:cat>
          <c:val>
            <c:numRef>
              <c:f>'Quality Interactions (By Dept)'!$AG$2:$AG$6</c:f>
              <c:numCache>
                <c:formatCode>0%</c:formatCode>
                <c:ptCount val="5"/>
                <c:pt idx="0">
                  <c:v>0.8231292517006803</c:v>
                </c:pt>
                <c:pt idx="1">
                  <c:v>0.70351758793969854</c:v>
                </c:pt>
                <c:pt idx="2">
                  <c:v>0.76635514018691586</c:v>
                </c:pt>
                <c:pt idx="3">
                  <c:v>0.78260869565217395</c:v>
                </c:pt>
                <c:pt idx="4">
                  <c:v>0.68421052631578949</c:v>
                </c:pt>
              </c:numCache>
            </c:numRef>
          </c:val>
          <c:extLst>
            <c:ext xmlns:c16="http://schemas.microsoft.com/office/drawing/2014/chart" uri="{C3380CC4-5D6E-409C-BE32-E72D297353CC}">
              <c16:uniqueId val="{00000008-90A1-4E2C-878C-3EFFAD7D83D9}"/>
            </c:ext>
          </c:extLst>
        </c:ser>
        <c:dLbls>
          <c:dLblPos val="outEnd"/>
          <c:showLegendKey val="0"/>
          <c:showVal val="1"/>
          <c:showCatName val="0"/>
          <c:showSerName val="0"/>
          <c:showPercent val="0"/>
          <c:showBubbleSize val="0"/>
        </c:dLbls>
        <c:gapWidth val="219"/>
        <c:overlap val="-27"/>
        <c:axId val="1236547520"/>
        <c:axId val="1236548000"/>
      </c:barChart>
      <c:catAx>
        <c:axId val="123654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6548000"/>
        <c:crosses val="autoZero"/>
        <c:auto val="1"/>
        <c:lblAlgn val="ctr"/>
        <c:lblOffset val="100"/>
        <c:noMultiLvlLbl val="0"/>
      </c:catAx>
      <c:valAx>
        <c:axId val="12365480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54752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'Quality Interactions (By Dept)'!$AP$1</c:f>
              <c:strCache>
                <c:ptCount val="1"/>
                <c:pt idx="0">
                  <c:v>% Colleges Scoring Above 4 (Quality of Interaction w/Admin)</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CB4-4212-A72C-0124FE4E343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CB4-4212-A72C-0124FE4E3437}"/>
              </c:ext>
            </c:extLst>
          </c:dPt>
          <c:dPt>
            <c:idx val="2"/>
            <c:invertIfNegative val="0"/>
            <c:bubble3D val="0"/>
            <c:spPr>
              <a:solidFill>
                <a:srgbClr val="C671FF"/>
              </a:solidFill>
              <a:ln>
                <a:noFill/>
              </a:ln>
              <a:effectLst/>
            </c:spPr>
            <c:extLst>
              <c:ext xmlns:c16="http://schemas.microsoft.com/office/drawing/2014/chart" uri="{C3380CC4-5D6E-409C-BE32-E72D297353CC}">
                <c16:uniqueId val="{00000005-BCB4-4212-A72C-0124FE4E343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BCB4-4212-A72C-0124FE4E343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BCB4-4212-A72C-0124FE4E343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Interactions (By Dept)'!$AE$2:$AE$6</c:f>
              <c:strCache>
                <c:ptCount val="5"/>
                <c:pt idx="0">
                  <c:v>BCBE</c:v>
                </c:pt>
                <c:pt idx="1">
                  <c:v>CHST</c:v>
                </c:pt>
                <c:pt idx="2">
                  <c:v>CHSS</c:v>
                </c:pt>
                <c:pt idx="3">
                  <c:v>COE</c:v>
                </c:pt>
                <c:pt idx="4">
                  <c:v>Unknown</c:v>
                </c:pt>
              </c:strCache>
            </c:strRef>
          </c:cat>
          <c:val>
            <c:numRef>
              <c:f>'Quality Interactions (By Dept)'!$AP$2:$AP$6</c:f>
              <c:numCache>
                <c:formatCode>0%</c:formatCode>
                <c:ptCount val="5"/>
                <c:pt idx="0">
                  <c:v>0.80272108843537415</c:v>
                </c:pt>
                <c:pt idx="1">
                  <c:v>0.64824120603015079</c:v>
                </c:pt>
                <c:pt idx="2">
                  <c:v>0.7009345794392523</c:v>
                </c:pt>
                <c:pt idx="3">
                  <c:v>0.75362318840579712</c:v>
                </c:pt>
                <c:pt idx="4">
                  <c:v>0.68421052631578949</c:v>
                </c:pt>
              </c:numCache>
            </c:numRef>
          </c:val>
          <c:extLst>
            <c:ext xmlns:c16="http://schemas.microsoft.com/office/drawing/2014/chart" uri="{C3380CC4-5D6E-409C-BE32-E72D297353CC}">
              <c16:uniqueId val="{00000000-6491-4D14-92F0-57E7528A1BE7}"/>
            </c:ext>
          </c:extLst>
        </c:ser>
        <c:dLbls>
          <c:dLblPos val="outEnd"/>
          <c:showLegendKey val="0"/>
          <c:showVal val="1"/>
          <c:showCatName val="0"/>
          <c:showSerName val="0"/>
          <c:showPercent val="0"/>
          <c:showBubbleSize val="0"/>
        </c:dLbls>
        <c:gapWidth val="219"/>
        <c:overlap val="-27"/>
        <c:axId val="663345664"/>
        <c:axId val="663346144"/>
      </c:barChart>
      <c:catAx>
        <c:axId val="66334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3346144"/>
        <c:crosses val="autoZero"/>
        <c:auto val="1"/>
        <c:lblAlgn val="ctr"/>
        <c:lblOffset val="100"/>
        <c:noMultiLvlLbl val="0"/>
      </c:catAx>
      <c:valAx>
        <c:axId val="6633461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334566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 Colleges Scoring Above 4 (Quality of Interaction w/Staff)</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'Quality Interactions (By Dept)'!$AI$1</c:f>
              <c:strCache>
                <c:ptCount val="1"/>
                <c:pt idx="0">
                  <c:v>% Colleges Scoring Above 2 (Quality of Interaction w/Staff)</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DE9-4969-BF6E-9057BD9CED0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DE9-4969-BF6E-9057BD9CED0E}"/>
              </c:ext>
            </c:extLst>
          </c:dPt>
          <c:dPt>
            <c:idx val="2"/>
            <c:invertIfNegative val="0"/>
            <c:bubble3D val="0"/>
            <c:spPr>
              <a:solidFill>
                <a:srgbClr val="C671FF"/>
              </a:solidFill>
              <a:ln>
                <a:noFill/>
              </a:ln>
              <a:effectLst/>
            </c:spPr>
            <c:extLst>
              <c:ext xmlns:c16="http://schemas.microsoft.com/office/drawing/2014/chart" uri="{C3380CC4-5D6E-409C-BE32-E72D297353CC}">
                <c16:uniqueId val="{00000005-DAC4-4223-BA86-4306142D74E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EDE9-4969-BF6E-9057BD9CED0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EDE9-4969-BF6E-9057BD9CED0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Interactions (By Dept)'!$Z$2:$Z$6</c:f>
              <c:strCache>
                <c:ptCount val="5"/>
                <c:pt idx="0">
                  <c:v>BCBE</c:v>
                </c:pt>
                <c:pt idx="1">
                  <c:v>CHST</c:v>
                </c:pt>
                <c:pt idx="2">
                  <c:v>CHSS</c:v>
                </c:pt>
                <c:pt idx="3">
                  <c:v>COE</c:v>
                </c:pt>
                <c:pt idx="4">
                  <c:v>Unknown</c:v>
                </c:pt>
              </c:strCache>
            </c:strRef>
          </c:cat>
          <c:val>
            <c:numRef>
              <c:f>'Quality Interactions (By Dept)'!$AI$2:$AI$6</c:f>
              <c:numCache>
                <c:formatCode>0%</c:formatCode>
                <c:ptCount val="5"/>
                <c:pt idx="0">
                  <c:v>0.83673469387755106</c:v>
                </c:pt>
                <c:pt idx="1">
                  <c:v>0.69346733668341709</c:v>
                </c:pt>
                <c:pt idx="2">
                  <c:v>0.7710280373831776</c:v>
                </c:pt>
                <c:pt idx="3">
                  <c:v>0.75362318840579712</c:v>
                </c:pt>
                <c:pt idx="4">
                  <c:v>0.84210526315789469</c:v>
                </c:pt>
              </c:numCache>
            </c:numRef>
          </c:val>
          <c:extLst>
            <c:ext xmlns:c16="http://schemas.microsoft.com/office/drawing/2014/chart" uri="{C3380CC4-5D6E-409C-BE32-E72D297353CC}">
              <c16:uniqueId val="{00000008-EDE9-4969-BF6E-9057BD9CED0E}"/>
            </c:ext>
          </c:extLst>
        </c:ser>
        <c:dLbls>
          <c:dLblPos val="outEnd"/>
          <c:showLegendKey val="0"/>
          <c:showVal val="1"/>
          <c:showCatName val="0"/>
          <c:showSerName val="0"/>
          <c:showPercent val="0"/>
          <c:showBubbleSize val="0"/>
        </c:dLbls>
        <c:gapWidth val="219"/>
        <c:overlap val="-27"/>
        <c:axId val="256982336"/>
        <c:axId val="258459680"/>
      </c:barChart>
      <c:catAx>
        <c:axId val="25698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8459680"/>
        <c:crosses val="autoZero"/>
        <c:auto val="1"/>
        <c:lblAlgn val="ctr"/>
        <c:lblOffset val="100"/>
        <c:noMultiLvlLbl val="0"/>
      </c:catAx>
      <c:valAx>
        <c:axId val="2584596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698233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'Quality Interactions (By Dept)'!$AE$1</c:f>
              <c:strCache>
                <c:ptCount val="1"/>
                <c:pt idx="0">
                  <c:v>% Colleges Scoring Above 4 (Quality of Interaction w/Advisor)</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656-4A71-960E-91BC28C936E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656-4A71-960E-91BC28C936E1}"/>
              </c:ext>
            </c:extLst>
          </c:dPt>
          <c:dPt>
            <c:idx val="2"/>
            <c:invertIfNegative val="0"/>
            <c:bubble3D val="0"/>
            <c:spPr>
              <a:solidFill>
                <a:srgbClr val="C671FF"/>
              </a:solidFill>
              <a:ln>
                <a:noFill/>
              </a:ln>
              <a:effectLst/>
            </c:spPr>
            <c:extLst>
              <c:ext xmlns:c16="http://schemas.microsoft.com/office/drawing/2014/chart" uri="{C3380CC4-5D6E-409C-BE32-E72D297353CC}">
                <c16:uniqueId val="{00000005-C1DF-4656-B825-34C98A8022A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9656-4A71-960E-91BC28C936E1}"/>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9656-4A71-960E-91BC28C936E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Interactions (By Dept)'!$Z$2:$Z$6</c:f>
              <c:strCache>
                <c:ptCount val="5"/>
                <c:pt idx="0">
                  <c:v>BCBE</c:v>
                </c:pt>
                <c:pt idx="1">
                  <c:v>CHST</c:v>
                </c:pt>
                <c:pt idx="2">
                  <c:v>CHSS</c:v>
                </c:pt>
                <c:pt idx="3">
                  <c:v>COE</c:v>
                </c:pt>
                <c:pt idx="4">
                  <c:v>Unknown</c:v>
                </c:pt>
              </c:strCache>
            </c:strRef>
          </c:cat>
          <c:val>
            <c:numRef>
              <c:f>'Quality Interactions (By Dept)'!$AE$2:$AE$6</c:f>
              <c:numCache>
                <c:formatCode>0%</c:formatCode>
                <c:ptCount val="5"/>
                <c:pt idx="0">
                  <c:v>0.77551020408163263</c:v>
                </c:pt>
                <c:pt idx="1">
                  <c:v>0.6733668341708543</c:v>
                </c:pt>
                <c:pt idx="2">
                  <c:v>0.7570093457943925</c:v>
                </c:pt>
                <c:pt idx="3">
                  <c:v>0.78260869565217395</c:v>
                </c:pt>
                <c:pt idx="4">
                  <c:v>0.68421052631578949</c:v>
                </c:pt>
              </c:numCache>
            </c:numRef>
          </c:val>
          <c:extLst>
            <c:ext xmlns:c16="http://schemas.microsoft.com/office/drawing/2014/chart" uri="{C3380CC4-5D6E-409C-BE32-E72D297353CC}">
              <c16:uniqueId val="{00000008-9656-4A71-960E-91BC28C936E1}"/>
            </c:ext>
          </c:extLst>
        </c:ser>
        <c:dLbls>
          <c:dLblPos val="outEnd"/>
          <c:showLegendKey val="0"/>
          <c:showVal val="1"/>
          <c:showCatName val="0"/>
          <c:showSerName val="0"/>
          <c:showPercent val="0"/>
          <c:showBubbleSize val="0"/>
        </c:dLbls>
        <c:gapWidth val="219"/>
        <c:overlap val="-27"/>
        <c:axId val="256899328"/>
        <c:axId val="256900768"/>
      </c:barChart>
      <c:catAx>
        <c:axId val="25689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6900768"/>
        <c:crosses val="autoZero"/>
        <c:auto val="1"/>
        <c:lblAlgn val="ctr"/>
        <c:lblOffset val="100"/>
        <c:noMultiLvlLbl val="0"/>
      </c:catAx>
      <c:valAx>
        <c:axId val="2569007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689932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'Quality Interactions (By Dept)'!$AC$1</c:f>
              <c:strCache>
                <c:ptCount val="1"/>
                <c:pt idx="0">
                  <c:v>% Colleges Scoring Above 4 (Quality of Interaction w/Other Students)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A9F-4C57-9C71-DA1E3E68BD6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A9F-4C57-9C71-DA1E3E68BD63}"/>
              </c:ext>
            </c:extLst>
          </c:dPt>
          <c:dPt>
            <c:idx val="2"/>
            <c:invertIfNegative val="0"/>
            <c:bubble3D val="0"/>
            <c:spPr>
              <a:solidFill>
                <a:srgbClr val="C671FF"/>
              </a:solidFill>
              <a:ln>
                <a:noFill/>
              </a:ln>
              <a:effectLst/>
            </c:spPr>
            <c:extLst>
              <c:ext xmlns:c16="http://schemas.microsoft.com/office/drawing/2014/chart" uri="{C3380CC4-5D6E-409C-BE32-E72D297353CC}">
                <c16:uniqueId val="{00000005-725E-4F30-B60B-6B50E89D4E9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6A9F-4C57-9C71-DA1E3E68BD63}"/>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6A9F-4C57-9C71-DA1E3E68BD6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Interactions (By Dept)'!$Z$2:$Z$6</c:f>
              <c:strCache>
                <c:ptCount val="5"/>
                <c:pt idx="0">
                  <c:v>BCBE</c:v>
                </c:pt>
                <c:pt idx="1">
                  <c:v>CHST</c:v>
                </c:pt>
                <c:pt idx="2">
                  <c:v>CHSS</c:v>
                </c:pt>
                <c:pt idx="3">
                  <c:v>COE</c:v>
                </c:pt>
                <c:pt idx="4">
                  <c:v>Unknown</c:v>
                </c:pt>
              </c:strCache>
            </c:strRef>
          </c:cat>
          <c:val>
            <c:numRef>
              <c:f>'Quality Interactions (By Dept)'!$AC$2:$AC$6</c:f>
              <c:numCache>
                <c:formatCode>0%</c:formatCode>
                <c:ptCount val="5"/>
                <c:pt idx="0">
                  <c:v>0.80952380952380953</c:v>
                </c:pt>
                <c:pt idx="1">
                  <c:v>0.75376884422110557</c:v>
                </c:pt>
                <c:pt idx="2">
                  <c:v>0.76635514018691586</c:v>
                </c:pt>
                <c:pt idx="3">
                  <c:v>0.88405797101449279</c:v>
                </c:pt>
                <c:pt idx="4">
                  <c:v>0.73684210526315785</c:v>
                </c:pt>
              </c:numCache>
            </c:numRef>
          </c:val>
          <c:extLst>
            <c:ext xmlns:c16="http://schemas.microsoft.com/office/drawing/2014/chart" uri="{C3380CC4-5D6E-409C-BE32-E72D297353CC}">
              <c16:uniqueId val="{00000008-6A9F-4C57-9C71-DA1E3E68BD63}"/>
            </c:ext>
          </c:extLst>
        </c:ser>
        <c:dLbls>
          <c:dLblPos val="outEnd"/>
          <c:showLegendKey val="0"/>
          <c:showVal val="1"/>
          <c:showCatName val="0"/>
          <c:showSerName val="0"/>
          <c:showPercent val="0"/>
          <c:showBubbleSize val="0"/>
        </c:dLbls>
        <c:gapWidth val="219"/>
        <c:overlap val="-27"/>
        <c:axId val="239728656"/>
        <c:axId val="239729136"/>
      </c:barChart>
      <c:catAx>
        <c:axId val="23972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9729136"/>
        <c:crosses val="autoZero"/>
        <c:auto val="1"/>
        <c:lblAlgn val="ctr"/>
        <c:lblOffset val="100"/>
        <c:noMultiLvlLbl val="0"/>
      </c:catAx>
      <c:valAx>
        <c:axId val="2397291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97286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'Mentoring (By Dept)'!$AC$1</c:f>
              <c:strCache>
                <c:ptCount val="1"/>
                <c:pt idx="0">
                  <c:v>% Colleges Scoring Above 2 (Spoke w/Faculty about Career)</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59B-4D2F-A794-5904E4432D3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59B-4D2F-A794-5904E4432D37}"/>
              </c:ext>
            </c:extLst>
          </c:dPt>
          <c:dPt>
            <c:idx val="2"/>
            <c:invertIfNegative val="0"/>
            <c:bubble3D val="0"/>
            <c:spPr>
              <a:solidFill>
                <a:srgbClr val="C671FF"/>
              </a:solidFill>
              <a:ln>
                <a:noFill/>
              </a:ln>
              <a:effectLst/>
            </c:spPr>
            <c:extLst>
              <c:ext xmlns:c16="http://schemas.microsoft.com/office/drawing/2014/chart" uri="{C3380CC4-5D6E-409C-BE32-E72D297353CC}">
                <c16:uniqueId val="{00000005-C59B-4D2F-A794-5904E4432D3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59B-4D2F-A794-5904E4432D3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C59B-4D2F-A794-5904E4432D37}"/>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'Mentoring (By Dept)'!$Z$2:$Z$6</c:f>
              <c:strCache>
                <c:ptCount val="5"/>
                <c:pt idx="0">
                  <c:v>BCBE</c:v>
                </c:pt>
                <c:pt idx="1">
                  <c:v>CHST</c:v>
                </c:pt>
                <c:pt idx="2">
                  <c:v>CHSS</c:v>
                </c:pt>
                <c:pt idx="3">
                  <c:v>COE</c:v>
                </c:pt>
                <c:pt idx="4">
                  <c:v>Unknown</c:v>
                </c:pt>
              </c:strCache>
            </c:strRef>
          </c:cat>
          <c:val>
            <c:numRef>
              <c:f>'Mentoring (By Dept)'!$AC$2:$AC$6</c:f>
              <c:numCache>
                <c:formatCode>0%</c:formatCode>
                <c:ptCount val="5"/>
                <c:pt idx="0">
                  <c:v>0.46938775510204084</c:v>
                </c:pt>
                <c:pt idx="1">
                  <c:v>0.50251256281407031</c:v>
                </c:pt>
                <c:pt idx="2">
                  <c:v>0.42523364485981308</c:v>
                </c:pt>
                <c:pt idx="3">
                  <c:v>0.55072463768115942</c:v>
                </c:pt>
                <c:pt idx="4">
                  <c:v>0.44117647058823528</c:v>
                </c:pt>
              </c:numCache>
            </c:numRef>
          </c:val>
          <c:extLst>
            <c:ext xmlns:c16="http://schemas.microsoft.com/office/drawing/2014/chart" uri="{C3380CC4-5D6E-409C-BE32-E72D297353CC}">
              <c16:uniqueId val="{0000000A-C59B-4D2F-A794-5904E4432D37}"/>
            </c:ext>
          </c:extLst>
        </c:ser>
        <c:dLbls>
          <c:dLblPos val="outEnd"/>
          <c:showLegendKey val="0"/>
          <c:showVal val="1"/>
          <c:showCatName val="0"/>
          <c:showSerName val="0"/>
          <c:showPercent val="0"/>
          <c:showBubbleSize val="0"/>
        </c:dLbls>
        <c:gapWidth val="219"/>
        <c:overlap val="-27"/>
        <c:axId val="1228671488"/>
        <c:axId val="1228675328"/>
      </c:barChart>
      <c:catAx>
        <c:axId val="122867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28675328"/>
        <c:crosses val="autoZero"/>
        <c:auto val="1"/>
        <c:lblAlgn val="ctr"/>
        <c:lblOffset val="100"/>
        <c:noMultiLvlLbl val="0"/>
      </c:catAx>
      <c:valAx>
        <c:axId val="12286753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2867148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'Mentoring (By Dept)'!$AE$1</c:f>
              <c:strCache>
                <c:ptCount val="1"/>
                <c:pt idx="0">
                  <c:v>% Colleges Scoring Above 2 (Worked w/Faculty other than Coursework)</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628-4789-A64D-DD45DEE3169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628-4789-A64D-DD45DEE3169C}"/>
              </c:ext>
            </c:extLst>
          </c:dPt>
          <c:dPt>
            <c:idx val="2"/>
            <c:invertIfNegative val="0"/>
            <c:bubble3D val="0"/>
            <c:spPr>
              <a:solidFill>
                <a:srgbClr val="C671FF"/>
              </a:solidFill>
              <a:ln>
                <a:noFill/>
              </a:ln>
              <a:effectLst/>
            </c:spPr>
            <c:extLst>
              <c:ext xmlns:c16="http://schemas.microsoft.com/office/drawing/2014/chart" uri="{C3380CC4-5D6E-409C-BE32-E72D297353CC}">
                <c16:uniqueId val="{00000005-9628-4789-A64D-DD45DEE3169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628-4789-A64D-DD45DEE3169C}"/>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628-4789-A64D-DD45DEE3169C}"/>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'Mentoring (By Dept)'!$Z$2:$Z$6</c:f>
              <c:strCache>
                <c:ptCount val="5"/>
                <c:pt idx="0">
                  <c:v>BCBE</c:v>
                </c:pt>
                <c:pt idx="1">
                  <c:v>CHST</c:v>
                </c:pt>
                <c:pt idx="2">
                  <c:v>CHSS</c:v>
                </c:pt>
                <c:pt idx="3">
                  <c:v>COE</c:v>
                </c:pt>
                <c:pt idx="4">
                  <c:v>Unknown</c:v>
                </c:pt>
              </c:strCache>
            </c:strRef>
          </c:cat>
          <c:val>
            <c:numRef>
              <c:f>'Mentoring (By Dept)'!$AE$2:$AE$6</c:f>
              <c:numCache>
                <c:formatCode>0%</c:formatCode>
                <c:ptCount val="5"/>
                <c:pt idx="0">
                  <c:v>0.26530612244897961</c:v>
                </c:pt>
                <c:pt idx="1">
                  <c:v>0.36180904522613067</c:v>
                </c:pt>
                <c:pt idx="2">
                  <c:v>0.26168224299065418</c:v>
                </c:pt>
                <c:pt idx="3">
                  <c:v>0.49275362318840582</c:v>
                </c:pt>
                <c:pt idx="4">
                  <c:v>0.26470588235294118</c:v>
                </c:pt>
              </c:numCache>
            </c:numRef>
          </c:val>
          <c:extLst>
            <c:ext xmlns:c16="http://schemas.microsoft.com/office/drawing/2014/chart" uri="{C3380CC4-5D6E-409C-BE32-E72D297353CC}">
              <c16:uniqueId val="{0000000A-9628-4789-A64D-DD45DEE3169C}"/>
            </c:ext>
          </c:extLst>
        </c:ser>
        <c:dLbls>
          <c:dLblPos val="outEnd"/>
          <c:showLegendKey val="0"/>
          <c:showVal val="1"/>
          <c:showCatName val="0"/>
          <c:showSerName val="0"/>
          <c:showPercent val="0"/>
          <c:showBubbleSize val="0"/>
        </c:dLbls>
        <c:gapWidth val="219"/>
        <c:overlap val="-27"/>
        <c:axId val="1700425968"/>
        <c:axId val="1760731712"/>
      </c:barChart>
      <c:catAx>
        <c:axId val="170042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60731712"/>
        <c:crosses val="autoZero"/>
        <c:auto val="1"/>
        <c:lblAlgn val="ctr"/>
        <c:lblOffset val="100"/>
        <c:noMultiLvlLbl val="0"/>
      </c:catAx>
      <c:valAx>
        <c:axId val="17607317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0042596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Overall Well Being (Scores above 2)</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75C-493E-9570-3598FF4CCB2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75C-493E-9570-3598FF4CCB2D}"/>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1-1985-4D1C-95C8-33A6109082B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575C-493E-9570-3598FF4CCB2D}"/>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(Demographics!$A$2:$A$3,Demographics!$A$4,Demographics!$A$50)</c:f>
              <c:strCache>
                <c:ptCount val="4"/>
                <c:pt idx="0">
                  <c:v>Adult Learners</c:v>
                </c:pt>
                <c:pt idx="1">
                  <c:v>18-24-Year-Old Students</c:v>
                </c:pt>
                <c:pt idx="2">
                  <c:v>Military</c:v>
                </c:pt>
                <c:pt idx="3">
                  <c:v>Transfer</c:v>
                </c:pt>
              </c:strCache>
            </c:strRef>
          </c:cat>
          <c:val>
            <c:numRef>
              <c:f>(Demographics!$E$2:$E$3,Demographics!$E$4,Demographics!$E$50)</c:f>
              <c:numCache>
                <c:formatCode>0%</c:formatCode>
                <c:ptCount val="4"/>
                <c:pt idx="0">
                  <c:v>0.53556485355648531</c:v>
                </c:pt>
                <c:pt idx="1">
                  <c:v>0.68354430379746833</c:v>
                </c:pt>
                <c:pt idx="2">
                  <c:v>0.66666666666666663</c:v>
                </c:pt>
                <c:pt idx="3">
                  <c:v>0.69902912621359226</c:v>
                </c:pt>
              </c:numCache>
            </c:numRef>
          </c:val>
          <c:extLst>
            <c:ext xmlns:c16="http://schemas.microsoft.com/office/drawing/2014/chart" uri="{C3380CC4-5D6E-409C-BE32-E72D297353CC}">
              <c16:uniqueId val="{00000000-1985-4D1C-95C8-33A6109082BB}"/>
            </c:ext>
          </c:extLst>
        </c:ser>
        <c:dLbls>
          <c:dLblPos val="outEnd"/>
          <c:showLegendKey val="0"/>
          <c:showVal val="1"/>
          <c:showCatName val="0"/>
          <c:showSerName val="0"/>
          <c:showPercent val="0"/>
          <c:showBubbleSize val="0"/>
        </c:dLbls>
        <c:gapWidth val="219"/>
        <c:overlap val="-27"/>
        <c:axId val="830165743"/>
        <c:axId val="830166223"/>
      </c:barChart>
      <c:catAx>
        <c:axId val="83016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0166223"/>
        <c:crosses val="autoZero"/>
        <c:auto val="1"/>
        <c:lblAlgn val="ctr"/>
        <c:lblOffset val="100"/>
        <c:noMultiLvlLbl val="0"/>
      </c:catAx>
      <c:valAx>
        <c:axId val="83016622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0165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'Mentoring (By Dept)'!$AG$1</c:f>
              <c:strCache>
                <c:ptCount val="1"/>
                <c:pt idx="0">
                  <c:v>% Colleges Scoring Above 2 (Discussed w/Faculty Outside of Class)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D45-4F6E-9940-752358729AB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D45-4F6E-9940-752358729AB6}"/>
              </c:ext>
            </c:extLst>
          </c:dPt>
          <c:dPt>
            <c:idx val="2"/>
            <c:invertIfNegative val="0"/>
            <c:bubble3D val="0"/>
            <c:spPr>
              <a:solidFill>
                <a:srgbClr val="C671FF"/>
              </a:solidFill>
              <a:ln>
                <a:noFill/>
              </a:ln>
              <a:effectLst/>
            </c:spPr>
            <c:extLst>
              <c:ext xmlns:c16="http://schemas.microsoft.com/office/drawing/2014/chart" uri="{C3380CC4-5D6E-409C-BE32-E72D297353CC}">
                <c16:uniqueId val="{00000005-C3E1-4871-A400-3BA0514E1EF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CD45-4F6E-9940-752358729AB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CD45-4F6E-9940-752358729AB6}"/>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'Mentoring (By Dept)'!$Z$2:$Z$6</c:f>
              <c:strCache>
                <c:ptCount val="5"/>
                <c:pt idx="0">
                  <c:v>BCBE</c:v>
                </c:pt>
                <c:pt idx="1">
                  <c:v>CHST</c:v>
                </c:pt>
                <c:pt idx="2">
                  <c:v>CHSS</c:v>
                </c:pt>
                <c:pt idx="3">
                  <c:v>COE</c:v>
                </c:pt>
                <c:pt idx="4">
                  <c:v>Unknown</c:v>
                </c:pt>
              </c:strCache>
            </c:strRef>
          </c:cat>
          <c:val>
            <c:numRef>
              <c:f>'Mentoring (By Dept)'!$AG$2:$AG$6</c:f>
              <c:numCache>
                <c:formatCode>0%</c:formatCode>
                <c:ptCount val="5"/>
                <c:pt idx="0">
                  <c:v>0.33333333333333331</c:v>
                </c:pt>
                <c:pt idx="1">
                  <c:v>0.39698492462311558</c:v>
                </c:pt>
                <c:pt idx="2">
                  <c:v>0.30373831775700932</c:v>
                </c:pt>
                <c:pt idx="3">
                  <c:v>0.44927536231884058</c:v>
                </c:pt>
                <c:pt idx="4">
                  <c:v>0.35294117647058826</c:v>
                </c:pt>
              </c:numCache>
            </c:numRef>
          </c:val>
          <c:extLst>
            <c:ext xmlns:c16="http://schemas.microsoft.com/office/drawing/2014/chart" uri="{C3380CC4-5D6E-409C-BE32-E72D297353CC}">
              <c16:uniqueId val="{00000008-CD45-4F6E-9940-752358729AB6}"/>
            </c:ext>
          </c:extLst>
        </c:ser>
        <c:dLbls>
          <c:dLblPos val="outEnd"/>
          <c:showLegendKey val="0"/>
          <c:showVal val="1"/>
          <c:showCatName val="0"/>
          <c:showSerName val="0"/>
          <c:showPercent val="0"/>
          <c:showBubbleSize val="0"/>
        </c:dLbls>
        <c:gapWidth val="219"/>
        <c:overlap val="-27"/>
        <c:axId val="1236377424"/>
        <c:axId val="1236381264"/>
      </c:barChart>
      <c:catAx>
        <c:axId val="123637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6381264"/>
        <c:crosses val="autoZero"/>
        <c:auto val="1"/>
        <c:lblAlgn val="ctr"/>
        <c:lblOffset val="100"/>
        <c:noMultiLvlLbl val="0"/>
      </c:catAx>
      <c:valAx>
        <c:axId val="12363812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63774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'Mentoring (By Dept)'!$AI$1</c:f>
              <c:strCache>
                <c:ptCount val="1"/>
                <c:pt idx="0">
                  <c:v>% Colleges Scoring Above 2 (Discussed Academic Performance w/Faculty)</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CA1-479F-A434-7E659D22AB5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CA1-479F-A434-7E659D22AB5D}"/>
              </c:ext>
            </c:extLst>
          </c:dPt>
          <c:dPt>
            <c:idx val="2"/>
            <c:invertIfNegative val="0"/>
            <c:bubble3D val="0"/>
            <c:spPr>
              <a:solidFill>
                <a:srgbClr val="C671FF"/>
              </a:solidFill>
              <a:ln>
                <a:noFill/>
              </a:ln>
              <a:effectLst/>
            </c:spPr>
            <c:extLst>
              <c:ext xmlns:c16="http://schemas.microsoft.com/office/drawing/2014/chart" uri="{C3380CC4-5D6E-409C-BE32-E72D297353CC}">
                <c16:uniqueId val="{00000005-5620-4527-AFB9-0A1E1566969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2CA1-479F-A434-7E659D22AB5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2CA1-479F-A434-7E659D22AB5D}"/>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'Mentoring (By Dept)'!$Z$2:$Z$6</c:f>
              <c:strCache>
                <c:ptCount val="5"/>
                <c:pt idx="0">
                  <c:v>BCBE</c:v>
                </c:pt>
                <c:pt idx="1">
                  <c:v>CHST</c:v>
                </c:pt>
                <c:pt idx="2">
                  <c:v>CHSS</c:v>
                </c:pt>
                <c:pt idx="3">
                  <c:v>COE</c:v>
                </c:pt>
                <c:pt idx="4">
                  <c:v>Unknown</c:v>
                </c:pt>
              </c:strCache>
            </c:strRef>
          </c:cat>
          <c:val>
            <c:numRef>
              <c:f>'Mentoring (By Dept)'!$AI$2:$AI$6</c:f>
              <c:numCache>
                <c:formatCode>0%</c:formatCode>
                <c:ptCount val="5"/>
                <c:pt idx="0">
                  <c:v>0.42857142857142855</c:v>
                </c:pt>
                <c:pt idx="1">
                  <c:v>0.46231155778894473</c:v>
                </c:pt>
                <c:pt idx="2">
                  <c:v>0.5</c:v>
                </c:pt>
                <c:pt idx="3">
                  <c:v>0.57971014492753625</c:v>
                </c:pt>
                <c:pt idx="4">
                  <c:v>0.36764705882352944</c:v>
                </c:pt>
              </c:numCache>
            </c:numRef>
          </c:val>
          <c:extLst>
            <c:ext xmlns:c16="http://schemas.microsoft.com/office/drawing/2014/chart" uri="{C3380CC4-5D6E-409C-BE32-E72D297353CC}">
              <c16:uniqueId val="{00000008-2CA1-479F-A434-7E659D22AB5D}"/>
            </c:ext>
          </c:extLst>
        </c:ser>
        <c:dLbls>
          <c:dLblPos val="outEnd"/>
          <c:showLegendKey val="0"/>
          <c:showVal val="1"/>
          <c:showCatName val="0"/>
          <c:showSerName val="0"/>
          <c:showPercent val="0"/>
          <c:showBubbleSize val="0"/>
        </c:dLbls>
        <c:gapWidth val="219"/>
        <c:overlap val="-27"/>
        <c:axId val="1124907904"/>
        <c:axId val="1681280000"/>
      </c:barChart>
      <c:catAx>
        <c:axId val="112490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1280000"/>
        <c:crosses val="autoZero"/>
        <c:auto val="1"/>
        <c:lblAlgn val="ctr"/>
        <c:lblOffset val="100"/>
        <c:noMultiLvlLbl val="0"/>
      </c:catAx>
      <c:valAx>
        <c:axId val="16812800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490790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'Research w (By Dept)'!$N$1</c:f>
              <c:strCache>
                <c:ptCount val="1"/>
                <c:pt idx="0">
                  <c:v>% Colleges Scoring Above 2 - Done or Plan to Do (Research w/Faculty)</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71E-471C-BFB2-872D2B45AF4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71E-471C-BFB2-872D2B45AF4A}"/>
              </c:ext>
            </c:extLst>
          </c:dPt>
          <c:dPt>
            <c:idx val="2"/>
            <c:invertIfNegative val="0"/>
            <c:bubble3D val="0"/>
            <c:spPr>
              <a:solidFill>
                <a:srgbClr val="C671FF"/>
              </a:solidFill>
              <a:ln>
                <a:noFill/>
              </a:ln>
              <a:effectLst/>
            </c:spPr>
            <c:extLst>
              <c:ext xmlns:c16="http://schemas.microsoft.com/office/drawing/2014/chart" uri="{C3380CC4-5D6E-409C-BE32-E72D297353CC}">
                <c16:uniqueId val="{00000005-9DE7-4320-B291-B64C8B5F6A6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071E-471C-BFB2-872D2B45AF4A}"/>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071E-471C-BFB2-872D2B45AF4A}"/>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'Research w (By Dept)'!$K$2:$K$6</c:f>
              <c:strCache>
                <c:ptCount val="5"/>
                <c:pt idx="0">
                  <c:v>BCBE</c:v>
                </c:pt>
                <c:pt idx="1">
                  <c:v>CHST</c:v>
                </c:pt>
                <c:pt idx="2">
                  <c:v>CHSS</c:v>
                </c:pt>
                <c:pt idx="3">
                  <c:v>COE</c:v>
                </c:pt>
                <c:pt idx="4">
                  <c:v>Unknown</c:v>
                </c:pt>
              </c:strCache>
            </c:strRef>
          </c:cat>
          <c:val>
            <c:numRef>
              <c:f>'Research w (By Dept)'!$N$2:$N$6</c:f>
              <c:numCache>
                <c:formatCode>0%</c:formatCode>
                <c:ptCount val="5"/>
                <c:pt idx="0">
                  <c:v>0.31292517006802723</c:v>
                </c:pt>
                <c:pt idx="1">
                  <c:v>0.4120603015075377</c:v>
                </c:pt>
                <c:pt idx="2">
                  <c:v>0.36915887850467288</c:v>
                </c:pt>
                <c:pt idx="3">
                  <c:v>0.37878787878787878</c:v>
                </c:pt>
                <c:pt idx="4">
                  <c:v>0.2857142857142857</c:v>
                </c:pt>
              </c:numCache>
            </c:numRef>
          </c:val>
          <c:extLst>
            <c:ext xmlns:c16="http://schemas.microsoft.com/office/drawing/2014/chart" uri="{C3380CC4-5D6E-409C-BE32-E72D297353CC}">
              <c16:uniqueId val="{00000008-071E-471C-BFB2-872D2B45AF4A}"/>
            </c:ext>
          </c:extLst>
        </c:ser>
        <c:dLbls>
          <c:dLblPos val="outEnd"/>
          <c:showLegendKey val="0"/>
          <c:showVal val="1"/>
          <c:showCatName val="0"/>
          <c:showSerName val="0"/>
          <c:showPercent val="0"/>
          <c:showBubbleSize val="0"/>
        </c:dLbls>
        <c:gapWidth val="219"/>
        <c:overlap val="-27"/>
        <c:axId val="256945920"/>
        <c:axId val="256946400"/>
      </c:barChart>
      <c:catAx>
        <c:axId val="25694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6946400"/>
        <c:crosses val="autoZero"/>
        <c:auto val="1"/>
        <c:lblAlgn val="ctr"/>
        <c:lblOffset val="100"/>
        <c:noMultiLvlLbl val="0"/>
      </c:catAx>
      <c:valAx>
        <c:axId val="2569464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694592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'Diverse (By Dept)'!$S$1</c:f>
              <c:strCache>
                <c:ptCount val="1"/>
                <c:pt idx="0">
                  <c:v>% Colleges Scoring Above 2 (Included Diverse Perspectives in Course Assignments)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858-4CAB-8DA0-127017BE9F6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858-4CAB-8DA0-127017BE9F61}"/>
              </c:ext>
            </c:extLst>
          </c:dPt>
          <c:dPt>
            <c:idx val="2"/>
            <c:invertIfNegative val="0"/>
            <c:bubble3D val="0"/>
            <c:spPr>
              <a:solidFill>
                <a:srgbClr val="C671FF"/>
              </a:solidFill>
              <a:ln>
                <a:noFill/>
              </a:ln>
              <a:effectLst/>
            </c:spPr>
            <c:extLst>
              <c:ext xmlns:c16="http://schemas.microsoft.com/office/drawing/2014/chart" uri="{C3380CC4-5D6E-409C-BE32-E72D297353CC}">
                <c16:uniqueId val="{00000005-053C-4EE7-944D-C690B178F6E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9858-4CAB-8DA0-127017BE9F61}"/>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9858-4CAB-8DA0-127017BE9F6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'Diverse (By Dept)'!$P$2:$P$6</c:f>
              <c:strCache>
                <c:ptCount val="5"/>
                <c:pt idx="0">
                  <c:v>BCBE</c:v>
                </c:pt>
                <c:pt idx="1">
                  <c:v>CHST</c:v>
                </c:pt>
                <c:pt idx="2">
                  <c:v>CHSS</c:v>
                </c:pt>
                <c:pt idx="3">
                  <c:v>COE</c:v>
                </c:pt>
                <c:pt idx="4">
                  <c:v>Unknown</c:v>
                </c:pt>
              </c:strCache>
            </c:strRef>
          </c:cat>
          <c:val>
            <c:numRef>
              <c:f>'Diverse (By Dept)'!$S$2:$S$6</c:f>
              <c:numCache>
                <c:formatCode>0%</c:formatCode>
                <c:ptCount val="5"/>
                <c:pt idx="0">
                  <c:v>0.63265306122448983</c:v>
                </c:pt>
                <c:pt idx="1">
                  <c:v>0.57788944723618085</c:v>
                </c:pt>
                <c:pt idx="2">
                  <c:v>0.67757009345794394</c:v>
                </c:pt>
                <c:pt idx="3">
                  <c:v>0.62318840579710144</c:v>
                </c:pt>
                <c:pt idx="4">
                  <c:v>0.58904109589041098</c:v>
                </c:pt>
              </c:numCache>
            </c:numRef>
          </c:val>
          <c:extLst>
            <c:ext xmlns:c16="http://schemas.microsoft.com/office/drawing/2014/chart" uri="{C3380CC4-5D6E-409C-BE32-E72D297353CC}">
              <c16:uniqueId val="{00000008-9858-4CAB-8DA0-127017BE9F61}"/>
            </c:ext>
          </c:extLst>
        </c:ser>
        <c:dLbls>
          <c:dLblPos val="outEnd"/>
          <c:showLegendKey val="0"/>
          <c:showVal val="1"/>
          <c:showCatName val="0"/>
          <c:showSerName val="0"/>
          <c:showPercent val="0"/>
          <c:showBubbleSize val="0"/>
        </c:dLbls>
        <c:gapWidth val="219"/>
        <c:overlap val="-27"/>
        <c:axId val="245415920"/>
        <c:axId val="245412080"/>
      </c:barChart>
      <c:catAx>
        <c:axId val="24541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5412080"/>
        <c:crosses val="autoZero"/>
        <c:auto val="1"/>
        <c:lblAlgn val="ctr"/>
        <c:lblOffset val="100"/>
        <c:noMultiLvlLbl val="0"/>
      </c:catAx>
      <c:valAx>
        <c:axId val="24541208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541592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'Diverse (By Dept)'!$U$1</c:f>
              <c:strCache>
                <c:ptCount val="1"/>
                <c:pt idx="0">
                  <c:v>% Colleges Scoring Above 2 (Encourgaged Contact w/Diverse Others)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0DA-4C34-98FC-78625498CAC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0DA-4C34-98FC-78625498CAC9}"/>
              </c:ext>
            </c:extLst>
          </c:dPt>
          <c:dPt>
            <c:idx val="2"/>
            <c:invertIfNegative val="0"/>
            <c:bubble3D val="0"/>
            <c:spPr>
              <a:solidFill>
                <a:srgbClr val="C671FF"/>
              </a:solidFill>
              <a:ln>
                <a:noFill/>
              </a:ln>
              <a:effectLst/>
            </c:spPr>
            <c:extLst>
              <c:ext xmlns:c16="http://schemas.microsoft.com/office/drawing/2014/chart" uri="{C3380CC4-5D6E-409C-BE32-E72D297353CC}">
                <c16:uniqueId val="{00000005-AE4F-4B41-A2F4-00880577F71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A0DA-4C34-98FC-78625498CAC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7-A0DA-4C34-98FC-78625498CAC9}"/>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'Diverse (By Dept)'!$P$2:$P$6</c:f>
              <c:strCache>
                <c:ptCount val="5"/>
                <c:pt idx="0">
                  <c:v>BCBE</c:v>
                </c:pt>
                <c:pt idx="1">
                  <c:v>CHST</c:v>
                </c:pt>
                <c:pt idx="2">
                  <c:v>CHSS</c:v>
                </c:pt>
                <c:pt idx="3">
                  <c:v>COE</c:v>
                </c:pt>
                <c:pt idx="4">
                  <c:v>Unknown</c:v>
                </c:pt>
              </c:strCache>
            </c:strRef>
          </c:cat>
          <c:val>
            <c:numRef>
              <c:f>'Diverse (By Dept)'!$U$2:$U$6</c:f>
              <c:numCache>
                <c:formatCode>0%</c:formatCode>
                <c:ptCount val="5"/>
                <c:pt idx="0">
                  <c:v>0.61904761904761907</c:v>
                </c:pt>
                <c:pt idx="1">
                  <c:v>0.62814070351758799</c:v>
                </c:pt>
                <c:pt idx="2">
                  <c:v>0.65887850467289721</c:v>
                </c:pt>
                <c:pt idx="3">
                  <c:v>0.71014492753623193</c:v>
                </c:pt>
                <c:pt idx="4">
                  <c:v>8.2191780821917804E-2</c:v>
                </c:pt>
              </c:numCache>
            </c:numRef>
          </c:val>
          <c:extLst>
            <c:ext xmlns:c16="http://schemas.microsoft.com/office/drawing/2014/chart" uri="{C3380CC4-5D6E-409C-BE32-E72D297353CC}">
              <c16:uniqueId val="{00000008-A0DA-4C34-98FC-78625498CAC9}"/>
            </c:ext>
          </c:extLst>
        </c:ser>
        <c:dLbls>
          <c:dLblPos val="outEnd"/>
          <c:showLegendKey val="0"/>
          <c:showVal val="1"/>
          <c:showCatName val="0"/>
          <c:showSerName val="0"/>
          <c:showPercent val="0"/>
          <c:showBubbleSize val="0"/>
        </c:dLbls>
        <c:gapWidth val="219"/>
        <c:overlap val="-27"/>
        <c:axId val="246546512"/>
        <c:axId val="239728656"/>
      </c:barChart>
      <c:catAx>
        <c:axId val="24654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9728656"/>
        <c:crosses val="autoZero"/>
        <c:auto val="1"/>
        <c:lblAlgn val="ctr"/>
        <c:lblOffset val="100"/>
        <c:noMultiLvlLbl val="0"/>
      </c:catAx>
      <c:valAx>
        <c:axId val="2397286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654651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Interaction with Faculty by Major: First-Year Averages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DDE-4687-9C94-BE076EE74A2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DDE-4687-9C94-BE076EE74A2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DDDE-4687-9C94-BE076EE74A2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DDDE-4687-9C94-BE076EE74A2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DDDE-4687-9C94-BE076EE74A2B}"/>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DDDE-4687-9C94-BE076EE74A2B}"/>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DDDE-4687-9C94-BE076EE74A2B}"/>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DDDE-4687-9C94-BE076EE74A2B}"/>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DDDE-4687-9C94-BE076EE74A2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Majors'!$A$76:$A$80,'FY Majors'!$A$82,'FY Majors'!$A$84:$A$86)</c:f>
              <c:strCache>
                <c:ptCount val="9"/>
                <c:pt idx="0">
                  <c:v>Arts &amp; hums.</c:v>
                </c:pt>
                <c:pt idx="1">
                  <c:v>Bio. sci.</c:v>
                </c:pt>
                <c:pt idx="2">
                  <c:v>Phys. sci.</c:v>
                </c:pt>
                <c:pt idx="3">
                  <c:v>Social sci.</c:v>
                </c:pt>
                <c:pt idx="4">
                  <c:v>Business</c:v>
                </c:pt>
                <c:pt idx="5">
                  <c:v>Education</c:v>
                </c:pt>
                <c:pt idx="6">
                  <c:v>Health prof.</c:v>
                </c:pt>
                <c:pt idx="7">
                  <c:v>Social service prof.</c:v>
                </c:pt>
                <c:pt idx="8">
                  <c:v>Total</c:v>
                </c:pt>
              </c:strCache>
              <c:extLst/>
            </c:strRef>
          </c:cat>
          <c:val>
            <c:numRef>
              <c:f>('FY Majors'!$C$76:$C$80,'FY Majors'!$C$82,'FY Majors'!$C$84:$C$86)</c:f>
              <c:numCache>
                <c:formatCode>General</c:formatCode>
                <c:ptCount val="9"/>
                <c:pt idx="0">
                  <c:v>22.1</c:v>
                </c:pt>
                <c:pt idx="1">
                  <c:v>30.6</c:v>
                </c:pt>
                <c:pt idx="2">
                  <c:v>30</c:v>
                </c:pt>
                <c:pt idx="3">
                  <c:v>27.5</c:v>
                </c:pt>
                <c:pt idx="4">
                  <c:v>30.9</c:v>
                </c:pt>
                <c:pt idx="5">
                  <c:v>32</c:v>
                </c:pt>
                <c:pt idx="6">
                  <c:v>29</c:v>
                </c:pt>
                <c:pt idx="7">
                  <c:v>29.3</c:v>
                </c:pt>
                <c:pt idx="8">
                  <c:v>29.4</c:v>
                </c:pt>
              </c:numCache>
              <c:extLst/>
            </c:numRef>
          </c:val>
          <c:extLst>
            <c:ext xmlns:c16="http://schemas.microsoft.com/office/drawing/2014/chart" uri="{C3380CC4-5D6E-409C-BE32-E72D297353CC}">
              <c16:uniqueId val="{00000012-DDDE-4687-9C94-BE076EE74A2B}"/>
            </c:ext>
          </c:extLst>
        </c:ser>
        <c:dLbls>
          <c:showLegendKey val="0"/>
          <c:showVal val="0"/>
          <c:showCatName val="0"/>
          <c:showSerName val="0"/>
          <c:showPercent val="0"/>
          <c:showBubbleSize val="0"/>
        </c:dLbls>
        <c:gapWidth val="219"/>
        <c:overlap val="-27"/>
        <c:axId val="189010191"/>
        <c:axId val="189020751"/>
      </c:barChart>
      <c:catAx>
        <c:axId val="189010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20751"/>
        <c:crosses val="autoZero"/>
        <c:auto val="1"/>
        <c:lblAlgn val="ctr"/>
        <c:lblOffset val="100"/>
        <c:noMultiLvlLbl val="0"/>
      </c:catAx>
      <c:valAx>
        <c:axId val="189020751"/>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10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prstClr val="black">
                    <a:lumMod val="65000"/>
                    <a:lumOff val="35000"/>
                  </a:prstClr>
                </a:solidFill>
              </a:rPr>
              <a:t>Interaction with Faculty by Major </a:t>
            </a:r>
          </a:p>
          <a:p>
            <a:pPr>
              <a:defRPr/>
            </a:pPr>
            <a:r>
              <a:rPr lang="en-US" sz="1400" b="0" i="0" u="none" strike="noStrike" kern="1200" spc="0" baseline="0" dirty="0">
                <a:solidFill>
                  <a:prstClr val="black">
                    <a:lumMod val="65000"/>
                    <a:lumOff val="35000"/>
                  </a:prstClr>
                </a:solidFill>
              </a:rPr>
              <a:t>Seniors' Averages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913-4D26-9005-6004B2A84D8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913-4D26-9005-6004B2A84D8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0913-4D26-9005-6004B2A84D8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0913-4D26-9005-6004B2A84D8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0913-4D26-9005-6004B2A84D8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0913-4D26-9005-6004B2A84D89}"/>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0913-4D26-9005-6004B2A84D89}"/>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0913-4D26-9005-6004B2A84D89}"/>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0913-4D26-9005-6004B2A84D8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('Seniors Majors'!$A$76:$A$80,'Seniors Majors'!$A$82,'Seniors Majors'!$A$84:$A$86)</c:f>
              <c:strCache>
                <c:ptCount val="9"/>
                <c:pt idx="0">
                  <c:v>Arts &amp; hums.</c:v>
                </c:pt>
                <c:pt idx="1">
                  <c:v>Bio. sci.</c:v>
                </c:pt>
                <c:pt idx="2">
                  <c:v>Phys. sci.</c:v>
                </c:pt>
                <c:pt idx="3">
                  <c:v>Social sci.</c:v>
                </c:pt>
                <c:pt idx="4">
                  <c:v>Business</c:v>
                </c:pt>
                <c:pt idx="5">
                  <c:v>Education</c:v>
                </c:pt>
                <c:pt idx="6">
                  <c:v>Health prof.</c:v>
                </c:pt>
                <c:pt idx="7">
                  <c:v>Social service prof.</c:v>
                </c:pt>
                <c:pt idx="8">
                  <c:v>Total</c:v>
                </c:pt>
              </c:strCache>
              <c:extLst/>
            </c:strRef>
          </c:cat>
          <c:val>
            <c:numRef>
              <c:f>('Seniors Majors'!$C$76:$C$80,'Seniors Majors'!$C$82,'Seniors Majors'!$C$84:$C$86)</c:f>
              <c:numCache>
                <c:formatCode>General</c:formatCode>
                <c:ptCount val="9"/>
                <c:pt idx="0">
                  <c:v>15.7</c:v>
                </c:pt>
                <c:pt idx="1">
                  <c:v>30.7</c:v>
                </c:pt>
                <c:pt idx="2">
                  <c:v>21.7</c:v>
                </c:pt>
                <c:pt idx="3">
                  <c:v>17.3</c:v>
                </c:pt>
                <c:pt idx="4">
                  <c:v>20.399999999999999</c:v>
                </c:pt>
                <c:pt idx="5">
                  <c:v>28.4</c:v>
                </c:pt>
                <c:pt idx="6">
                  <c:v>21.9</c:v>
                </c:pt>
                <c:pt idx="7">
                  <c:v>24.5</c:v>
                </c:pt>
                <c:pt idx="8">
                  <c:v>21.4</c:v>
                </c:pt>
              </c:numCache>
              <c:extLst/>
            </c:numRef>
          </c:val>
          <c:extLst>
            <c:ext xmlns:c16="http://schemas.microsoft.com/office/drawing/2014/chart" uri="{C3380CC4-5D6E-409C-BE32-E72D297353CC}">
              <c16:uniqueId val="{00000012-0913-4D26-9005-6004B2A84D89}"/>
            </c:ext>
          </c:extLst>
        </c:ser>
        <c:dLbls>
          <c:dLblPos val="outEnd"/>
          <c:showLegendKey val="0"/>
          <c:showVal val="1"/>
          <c:showCatName val="0"/>
          <c:showSerName val="0"/>
          <c:showPercent val="0"/>
          <c:showBubbleSize val="0"/>
        </c:dLbls>
        <c:gapWidth val="219"/>
        <c:overlap val="-27"/>
        <c:axId val="188985711"/>
        <c:axId val="188981391"/>
      </c:barChart>
      <c:catAx>
        <c:axId val="188985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981391"/>
        <c:crosses val="autoZero"/>
        <c:auto val="1"/>
        <c:lblAlgn val="ctr"/>
        <c:lblOffset val="100"/>
        <c:noMultiLvlLbl val="0"/>
      </c:catAx>
      <c:valAx>
        <c:axId val="188981391"/>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985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prstClr val="black">
                    <a:lumMod val="65000"/>
                    <a:lumOff val="35000"/>
                  </a:prstClr>
                </a:solidFill>
              </a:rPr>
              <a:t>Effective Teaching Practices (FY Averages)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B5E-48CD-8C58-1F17699B1BF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B5E-48CD-8C58-1F17699B1BF7}"/>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3B5E-48CD-8C58-1F17699B1BF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3B5E-48CD-8C58-1F17699B1BF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3B5E-48CD-8C58-1F17699B1BF7}"/>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3B5E-48CD-8C58-1F17699B1BF7}"/>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3B5E-48CD-8C58-1F17699B1BF7}"/>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3B5E-48CD-8C58-1F17699B1BF7}"/>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3B5E-48CD-8C58-1F17699B1BF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Majors'!$A$88:$A$92,'FY Majors'!$A$94,'FY Majors'!$A$96:$A$98)</c:f>
              <c:strCache>
                <c:ptCount val="9"/>
                <c:pt idx="0">
                  <c:v>Arts &amp; hums.</c:v>
                </c:pt>
                <c:pt idx="1">
                  <c:v>Bio. sci.</c:v>
                </c:pt>
                <c:pt idx="2">
                  <c:v>Phys. sci.</c:v>
                </c:pt>
                <c:pt idx="3">
                  <c:v>Social sci.</c:v>
                </c:pt>
                <c:pt idx="4">
                  <c:v>Business</c:v>
                </c:pt>
                <c:pt idx="5">
                  <c:v>Education</c:v>
                </c:pt>
                <c:pt idx="6">
                  <c:v>Health prof.</c:v>
                </c:pt>
                <c:pt idx="7">
                  <c:v>Social service prof.</c:v>
                </c:pt>
                <c:pt idx="8">
                  <c:v>Total</c:v>
                </c:pt>
              </c:strCache>
              <c:extLst/>
            </c:strRef>
          </c:cat>
          <c:val>
            <c:numRef>
              <c:f>('FY Majors'!$C$88:$C$92,'FY Majors'!$C$94,'FY Majors'!$C$96:$C$98)</c:f>
              <c:numCache>
                <c:formatCode>General</c:formatCode>
                <c:ptCount val="9"/>
                <c:pt idx="0">
                  <c:v>39.1</c:v>
                </c:pt>
                <c:pt idx="1">
                  <c:v>35.799999999999997</c:v>
                </c:pt>
                <c:pt idx="2">
                  <c:v>40.1</c:v>
                </c:pt>
                <c:pt idx="3">
                  <c:v>36.200000000000003</c:v>
                </c:pt>
                <c:pt idx="4">
                  <c:v>41.1</c:v>
                </c:pt>
                <c:pt idx="5">
                  <c:v>38.4</c:v>
                </c:pt>
                <c:pt idx="6">
                  <c:v>36.799999999999997</c:v>
                </c:pt>
                <c:pt idx="7">
                  <c:v>39.6</c:v>
                </c:pt>
                <c:pt idx="8">
                  <c:v>38.299999999999997</c:v>
                </c:pt>
              </c:numCache>
              <c:extLst/>
            </c:numRef>
          </c:val>
          <c:extLst>
            <c:ext xmlns:c16="http://schemas.microsoft.com/office/drawing/2014/chart" uri="{C3380CC4-5D6E-409C-BE32-E72D297353CC}">
              <c16:uniqueId val="{00000012-3B5E-48CD-8C58-1F17699B1BF7}"/>
            </c:ext>
          </c:extLst>
        </c:ser>
        <c:dLbls>
          <c:dLblPos val="outEnd"/>
          <c:showLegendKey val="0"/>
          <c:showVal val="1"/>
          <c:showCatName val="0"/>
          <c:showSerName val="0"/>
          <c:showPercent val="0"/>
          <c:showBubbleSize val="0"/>
        </c:dLbls>
        <c:gapWidth val="219"/>
        <c:overlap val="-27"/>
        <c:axId val="189024111"/>
        <c:axId val="189014031"/>
      </c:barChart>
      <c:catAx>
        <c:axId val="18902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14031"/>
        <c:crosses val="autoZero"/>
        <c:auto val="1"/>
        <c:lblAlgn val="ctr"/>
        <c:lblOffset val="100"/>
        <c:noMultiLvlLbl val="0"/>
      </c:catAx>
      <c:valAx>
        <c:axId val="189014031"/>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24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Effective Teaching Practices (Seniors’ Averages)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606-4F53-91A0-313C18DCA50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7-F606-4F53-91A0-313C18DCA50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9-F606-4F53-91A0-313C18DCA50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B-F606-4F53-91A0-313C18DCA501}"/>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F606-4F53-91A0-313C18DCA501}"/>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F-F606-4F53-91A0-313C18DCA501}"/>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11-F606-4F53-91A0-313C18DCA50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('Seniors Majors'!$A$88:$A$92,'Seniors Majors'!$A$94,'Seniors Majors'!$A$96:$A$98)</c:f>
              <c:strCache>
                <c:ptCount val="7"/>
                <c:pt idx="0">
                  <c:v>Arts &amp; hums.</c:v>
                </c:pt>
                <c:pt idx="1">
                  <c:v>Social sci.</c:v>
                </c:pt>
                <c:pt idx="2">
                  <c:v>Business</c:v>
                </c:pt>
                <c:pt idx="3">
                  <c:v>Education</c:v>
                </c:pt>
                <c:pt idx="4">
                  <c:v>Health prof.</c:v>
                </c:pt>
                <c:pt idx="5">
                  <c:v>Social service prof.</c:v>
                </c:pt>
                <c:pt idx="6">
                  <c:v>Total</c:v>
                </c:pt>
              </c:strCache>
              <c:extLst/>
            </c:strRef>
          </c:cat>
          <c:val>
            <c:numRef>
              <c:f>('Seniors Majors'!$C$88:$C$92,'Seniors Majors'!$C$94,'Seniors Majors'!$C$96:$C$98)</c:f>
              <c:numCache>
                <c:formatCode>General</c:formatCode>
                <c:ptCount val="7"/>
                <c:pt idx="0">
                  <c:v>42</c:v>
                </c:pt>
                <c:pt idx="1">
                  <c:v>42.1</c:v>
                </c:pt>
                <c:pt idx="2">
                  <c:v>40.200000000000003</c:v>
                </c:pt>
                <c:pt idx="3">
                  <c:v>46.9</c:v>
                </c:pt>
                <c:pt idx="4">
                  <c:v>47.2</c:v>
                </c:pt>
                <c:pt idx="5">
                  <c:v>45.6</c:v>
                </c:pt>
                <c:pt idx="6">
                  <c:v>43</c:v>
                </c:pt>
              </c:numCache>
              <c:extLst/>
            </c:numRef>
          </c:val>
          <c:extLst>
            <c:ext xmlns:c16="http://schemas.microsoft.com/office/drawing/2014/chart" uri="{C3380CC4-5D6E-409C-BE32-E72D297353CC}">
              <c16:uniqueId val="{00000012-F606-4F53-91A0-313C18DCA501}"/>
            </c:ext>
          </c:extLst>
        </c:ser>
        <c:dLbls>
          <c:dLblPos val="outEnd"/>
          <c:showLegendKey val="0"/>
          <c:showVal val="1"/>
          <c:showCatName val="0"/>
          <c:showSerName val="0"/>
          <c:showPercent val="0"/>
          <c:showBubbleSize val="0"/>
        </c:dLbls>
        <c:gapWidth val="219"/>
        <c:overlap val="-27"/>
        <c:axId val="1279301743"/>
        <c:axId val="1279302223"/>
      </c:barChart>
      <c:catAx>
        <c:axId val="127930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9302223"/>
        <c:crosses val="autoZero"/>
        <c:auto val="1"/>
        <c:lblAlgn val="ctr"/>
        <c:lblOffset val="100"/>
        <c:noMultiLvlLbl val="0"/>
      </c:catAx>
      <c:valAx>
        <c:axId val="1279302223"/>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9301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Supportive</a:t>
            </a:r>
            <a:r>
              <a:rPr lang="en-US" baseline="0" dirty="0"/>
              <a:t> Environment (FY Averages)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3E6-472D-9494-A136D6C51CD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3E6-472D-9494-A136D6C51CD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93E6-472D-9494-A136D6C51CD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3E6-472D-9494-A136D6C51CD8}"/>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3E6-472D-9494-A136D6C51CD8}"/>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D-93E6-472D-9494-A136D6C51CD8}"/>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11-93E6-472D-9494-A136D6C51CD8}"/>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13-93E6-472D-9494-A136D6C51CD8}"/>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5-93E6-472D-9494-A136D6C51CD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Majors'!$A$112:$A$122</c:f>
              <c:strCache>
                <c:ptCount val="9"/>
                <c:pt idx="0">
                  <c:v>Arts &amp; hums.</c:v>
                </c:pt>
                <c:pt idx="1">
                  <c:v>Bio. sci.</c:v>
                </c:pt>
                <c:pt idx="2">
                  <c:v>Phys. sci.</c:v>
                </c:pt>
                <c:pt idx="3">
                  <c:v>Social sci.</c:v>
                </c:pt>
                <c:pt idx="4">
                  <c:v>Business</c:v>
                </c:pt>
                <c:pt idx="5">
                  <c:v>Education</c:v>
                </c:pt>
                <c:pt idx="6">
                  <c:v>Health prof.</c:v>
                </c:pt>
                <c:pt idx="7">
                  <c:v>Social service prof.</c:v>
                </c:pt>
                <c:pt idx="8">
                  <c:v>Total</c:v>
                </c:pt>
              </c:strCache>
              <c:extLst/>
            </c:strRef>
          </c:cat>
          <c:val>
            <c:numRef>
              <c:f>'FY Majors'!$C$112:$C$122</c:f>
              <c:numCache>
                <c:formatCode>General</c:formatCode>
                <c:ptCount val="9"/>
                <c:pt idx="0">
                  <c:v>37.200000000000003</c:v>
                </c:pt>
                <c:pt idx="1">
                  <c:v>38</c:v>
                </c:pt>
                <c:pt idx="2">
                  <c:v>41.2</c:v>
                </c:pt>
                <c:pt idx="3">
                  <c:v>35.1</c:v>
                </c:pt>
                <c:pt idx="4">
                  <c:v>38.6</c:v>
                </c:pt>
                <c:pt idx="5">
                  <c:v>39.799999999999997</c:v>
                </c:pt>
                <c:pt idx="6">
                  <c:v>40</c:v>
                </c:pt>
                <c:pt idx="7">
                  <c:v>39.799999999999997</c:v>
                </c:pt>
                <c:pt idx="8">
                  <c:v>39</c:v>
                </c:pt>
              </c:numCache>
              <c:extLst/>
            </c:numRef>
          </c:val>
          <c:extLst>
            <c:ext xmlns:c16="http://schemas.microsoft.com/office/drawing/2014/chart" uri="{C3380CC4-5D6E-409C-BE32-E72D297353CC}">
              <c16:uniqueId val="{00000016-93E6-472D-9494-A136D6C51CD8}"/>
            </c:ext>
          </c:extLst>
        </c:ser>
        <c:dLbls>
          <c:dLblPos val="outEnd"/>
          <c:showLegendKey val="0"/>
          <c:showVal val="1"/>
          <c:showCatName val="0"/>
          <c:showSerName val="0"/>
          <c:showPercent val="0"/>
          <c:showBubbleSize val="0"/>
        </c:dLbls>
        <c:gapWidth val="219"/>
        <c:overlap val="-27"/>
        <c:axId val="1279306063"/>
        <c:axId val="1279286863"/>
      </c:barChart>
      <c:catAx>
        <c:axId val="1279306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9286863"/>
        <c:crosses val="autoZero"/>
        <c:auto val="1"/>
        <c:lblAlgn val="ctr"/>
        <c:lblOffset val="100"/>
        <c:noMultiLvlLbl val="0"/>
      </c:catAx>
      <c:valAx>
        <c:axId val="1279286863"/>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930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Overall Well Being (Scores above 2)</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D5E-4060-96AD-2627A346B02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D5E-4060-96AD-2627A346B024}"/>
              </c:ext>
            </c:extLst>
          </c:dPt>
          <c:dPt>
            <c:idx val="2"/>
            <c:invertIfNegative val="0"/>
            <c:bubble3D val="0"/>
            <c:spPr>
              <a:solidFill>
                <a:srgbClr val="C671FF"/>
              </a:solidFill>
              <a:ln>
                <a:noFill/>
              </a:ln>
              <a:effectLst/>
            </c:spPr>
            <c:extLst>
              <c:ext xmlns:c16="http://schemas.microsoft.com/office/drawing/2014/chart" uri="{C3380CC4-5D6E-409C-BE32-E72D297353CC}">
                <c16:uniqueId val="{00000005-2D5E-4060-96AD-2627A346B02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2D5E-4060-96AD-2627A346B02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(Demographics!$A$15,Demographics!$A$17:$A$19)</c:f>
              <c:strCache>
                <c:ptCount val="4"/>
                <c:pt idx="0">
                  <c:v>Black or African American</c:v>
                </c:pt>
                <c:pt idx="1">
                  <c:v>Hispanic or Latino</c:v>
                </c:pt>
                <c:pt idx="2">
                  <c:v>Two or More Races</c:v>
                </c:pt>
                <c:pt idx="3">
                  <c:v>White</c:v>
                </c:pt>
              </c:strCache>
            </c:strRef>
          </c:cat>
          <c:val>
            <c:numRef>
              <c:f>(Demographics!$D$15,Demographics!$D$17:$D$19)</c:f>
              <c:numCache>
                <c:formatCode>0%</c:formatCode>
                <c:ptCount val="4"/>
                <c:pt idx="0">
                  <c:v>0.64682539682539686</c:v>
                </c:pt>
                <c:pt idx="1">
                  <c:v>0.5490196078431373</c:v>
                </c:pt>
                <c:pt idx="2">
                  <c:v>0.63888888888888884</c:v>
                </c:pt>
                <c:pt idx="3">
                  <c:v>0.63291139240506333</c:v>
                </c:pt>
              </c:numCache>
            </c:numRef>
          </c:val>
          <c:extLst>
            <c:ext xmlns:c16="http://schemas.microsoft.com/office/drawing/2014/chart" uri="{C3380CC4-5D6E-409C-BE32-E72D297353CC}">
              <c16:uniqueId val="{00000000-2685-4D03-90E7-2406EFAE8203}"/>
            </c:ext>
          </c:extLst>
        </c:ser>
        <c:dLbls>
          <c:dLblPos val="outEnd"/>
          <c:showLegendKey val="0"/>
          <c:showVal val="1"/>
          <c:showCatName val="0"/>
          <c:showSerName val="0"/>
          <c:showPercent val="0"/>
          <c:showBubbleSize val="0"/>
        </c:dLbls>
        <c:gapWidth val="219"/>
        <c:overlap val="-27"/>
        <c:axId val="714435535"/>
        <c:axId val="714434095"/>
      </c:barChart>
      <c:catAx>
        <c:axId val="714435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4434095"/>
        <c:crosses val="autoZero"/>
        <c:auto val="1"/>
        <c:lblAlgn val="ctr"/>
        <c:lblOffset val="100"/>
        <c:noMultiLvlLbl val="0"/>
      </c:catAx>
      <c:valAx>
        <c:axId val="714434095"/>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4435535"/>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Supportive Environment (Seniors’ Averages)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F57-46C1-A5BC-4616CB0BCB3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7-BF57-46C1-A5BC-4616CB0BCB3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9-BF57-46C1-A5BC-4616CB0BCB3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B-BF57-46C1-A5BC-4616CB0BCB3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BF57-46C1-A5BC-4616CB0BCB3B}"/>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F-BF57-46C1-A5BC-4616CB0BCB3B}"/>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11-BF57-46C1-A5BC-4616CB0BCB3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('Seniors Majors'!$A$112:$A$116,'Seniors Majors'!$A$118,'Seniors Majors'!$A$120:$A$122)</c:f>
              <c:strCache>
                <c:ptCount val="7"/>
                <c:pt idx="0">
                  <c:v>Arts &amp; hums.</c:v>
                </c:pt>
                <c:pt idx="1">
                  <c:v>Social sci.</c:v>
                </c:pt>
                <c:pt idx="2">
                  <c:v>Business</c:v>
                </c:pt>
                <c:pt idx="3">
                  <c:v>Education</c:v>
                </c:pt>
                <c:pt idx="4">
                  <c:v>Health prof.</c:v>
                </c:pt>
                <c:pt idx="5">
                  <c:v>Social service prof.</c:v>
                </c:pt>
                <c:pt idx="6">
                  <c:v>Total</c:v>
                </c:pt>
              </c:strCache>
              <c:extLst/>
            </c:strRef>
          </c:cat>
          <c:val>
            <c:numRef>
              <c:f>('Seniors Majors'!$C$112:$C$116,'Seniors Majors'!$C$118,'Seniors Majors'!$C$120:$C$122)</c:f>
              <c:numCache>
                <c:formatCode>General</c:formatCode>
                <c:ptCount val="7"/>
                <c:pt idx="0">
                  <c:v>36.799999999999997</c:v>
                </c:pt>
                <c:pt idx="1">
                  <c:v>35.799999999999997</c:v>
                </c:pt>
                <c:pt idx="2">
                  <c:v>34.4</c:v>
                </c:pt>
                <c:pt idx="3">
                  <c:v>40</c:v>
                </c:pt>
                <c:pt idx="4">
                  <c:v>32.5</c:v>
                </c:pt>
                <c:pt idx="5">
                  <c:v>38.5</c:v>
                </c:pt>
                <c:pt idx="6">
                  <c:v>35.700000000000003</c:v>
                </c:pt>
              </c:numCache>
              <c:extLst/>
            </c:numRef>
          </c:val>
          <c:extLst>
            <c:ext xmlns:c16="http://schemas.microsoft.com/office/drawing/2014/chart" uri="{C3380CC4-5D6E-409C-BE32-E72D297353CC}">
              <c16:uniqueId val="{00000012-BF57-46C1-A5BC-4616CB0BCB3B}"/>
            </c:ext>
          </c:extLst>
        </c:ser>
        <c:dLbls>
          <c:dLblPos val="outEnd"/>
          <c:showLegendKey val="0"/>
          <c:showVal val="1"/>
          <c:showCatName val="0"/>
          <c:showSerName val="0"/>
          <c:showPercent val="0"/>
          <c:showBubbleSize val="0"/>
        </c:dLbls>
        <c:gapWidth val="219"/>
        <c:overlap val="-27"/>
        <c:axId val="905028975"/>
        <c:axId val="905032335"/>
      </c:barChart>
      <c:catAx>
        <c:axId val="90502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032335"/>
        <c:crosses val="autoZero"/>
        <c:auto val="1"/>
        <c:lblAlgn val="ctr"/>
        <c:lblOffset val="100"/>
        <c:noMultiLvlLbl val="0"/>
      </c:catAx>
      <c:valAx>
        <c:axId val="905032335"/>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028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Overall Well Being (Scores above 2)</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7AB-411A-A665-189ECFB9257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7AB-411A-A665-189ECFB92577}"/>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Demographics!$A$11:$A$12</c:f>
              <c:strCache>
                <c:ptCount val="2"/>
                <c:pt idx="0">
                  <c:v>Female</c:v>
                </c:pt>
                <c:pt idx="1">
                  <c:v>Male</c:v>
                </c:pt>
              </c:strCache>
            </c:strRef>
          </c:cat>
          <c:val>
            <c:numRef>
              <c:f>Demographics!$D$11:$D$12</c:f>
              <c:numCache>
                <c:formatCode>0%</c:formatCode>
                <c:ptCount val="2"/>
                <c:pt idx="0">
                  <c:v>0.7168141592920354</c:v>
                </c:pt>
                <c:pt idx="1">
                  <c:v>0.63793103448275867</c:v>
                </c:pt>
              </c:numCache>
            </c:numRef>
          </c:val>
          <c:extLst>
            <c:ext xmlns:c16="http://schemas.microsoft.com/office/drawing/2014/chart" uri="{C3380CC4-5D6E-409C-BE32-E72D297353CC}">
              <c16:uniqueId val="{00000000-A34C-402E-9CF1-82BBCCDD6486}"/>
            </c:ext>
          </c:extLst>
        </c:ser>
        <c:dLbls>
          <c:dLblPos val="outEnd"/>
          <c:showLegendKey val="0"/>
          <c:showVal val="1"/>
          <c:showCatName val="0"/>
          <c:showSerName val="0"/>
          <c:showPercent val="0"/>
          <c:showBubbleSize val="0"/>
        </c:dLbls>
        <c:gapWidth val="219"/>
        <c:overlap val="-27"/>
        <c:axId val="828160975"/>
        <c:axId val="828160495"/>
      </c:barChart>
      <c:catAx>
        <c:axId val="82816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8160495"/>
        <c:crosses val="autoZero"/>
        <c:auto val="1"/>
        <c:lblAlgn val="ctr"/>
        <c:lblOffset val="100"/>
        <c:noMultiLvlLbl val="0"/>
      </c:catAx>
      <c:valAx>
        <c:axId val="828160495"/>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8160975"/>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Overall Well Being (Scores above 2)</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93D-4B5E-BEC0-F86B3A64763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93D-4B5E-BEC0-F86B3A647633}"/>
              </c:ext>
            </c:extLst>
          </c:dPt>
          <c:dPt>
            <c:idx val="2"/>
            <c:invertIfNegative val="0"/>
            <c:bubble3D val="0"/>
            <c:spPr>
              <a:solidFill>
                <a:srgbClr val="C671FF"/>
              </a:solidFill>
              <a:ln>
                <a:noFill/>
              </a:ln>
              <a:effectLst/>
            </c:spPr>
            <c:extLst>
              <c:ext xmlns:c16="http://schemas.microsoft.com/office/drawing/2014/chart" uri="{C3380CC4-5D6E-409C-BE32-E72D297353CC}">
                <c16:uniqueId val="{00000005-B93D-4B5E-BEC0-F86B3A64763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Demographics!$A$6:$A$8</c:f>
              <c:strCache>
                <c:ptCount val="3"/>
                <c:pt idx="0">
                  <c:v>Students working off campus 20 hrs/week or more</c:v>
                </c:pt>
                <c:pt idx="1">
                  <c:v>Students caring for dependent 6 or more hrs/week</c:v>
                </c:pt>
                <c:pt idx="2">
                  <c:v>First-generation college students</c:v>
                </c:pt>
              </c:strCache>
            </c:strRef>
          </c:cat>
          <c:val>
            <c:numRef>
              <c:f>Demographics!$D$6:$D$8</c:f>
              <c:numCache>
                <c:formatCode>0%</c:formatCode>
                <c:ptCount val="3"/>
                <c:pt idx="0">
                  <c:v>0.72727272727272729</c:v>
                </c:pt>
                <c:pt idx="1">
                  <c:v>0.73958333333333337</c:v>
                </c:pt>
                <c:pt idx="2">
                  <c:v>0.62546125461254609</c:v>
                </c:pt>
              </c:numCache>
            </c:numRef>
          </c:val>
          <c:extLst>
            <c:ext xmlns:c16="http://schemas.microsoft.com/office/drawing/2014/chart" uri="{C3380CC4-5D6E-409C-BE32-E72D297353CC}">
              <c16:uniqueId val="{00000000-6A50-493F-8963-C063731CF596}"/>
            </c:ext>
          </c:extLst>
        </c:ser>
        <c:dLbls>
          <c:dLblPos val="outEnd"/>
          <c:showLegendKey val="0"/>
          <c:showVal val="1"/>
          <c:showCatName val="0"/>
          <c:showSerName val="0"/>
          <c:showPercent val="0"/>
          <c:showBubbleSize val="0"/>
        </c:dLbls>
        <c:gapWidth val="219"/>
        <c:overlap val="-27"/>
        <c:axId val="965662639"/>
        <c:axId val="965650639"/>
      </c:barChart>
      <c:catAx>
        <c:axId val="965662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5650639"/>
        <c:crosses val="autoZero"/>
        <c:auto val="1"/>
        <c:lblAlgn val="ctr"/>
        <c:lblOffset val="100"/>
        <c:noMultiLvlLbl val="0"/>
      </c:catAx>
      <c:valAx>
        <c:axId val="965650639"/>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5662639"/>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t>Overall Well Being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9B2-4835-ABE5-EA7904C1960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9B2-4835-ABE5-EA7904C19604}"/>
              </c:ext>
            </c:extLst>
          </c:dPt>
          <c:dPt>
            <c:idx val="2"/>
            <c:invertIfNegative val="0"/>
            <c:bubble3D val="0"/>
            <c:spPr>
              <a:solidFill>
                <a:srgbClr val="7030A0"/>
              </a:solidFill>
              <a:ln>
                <a:noFill/>
              </a:ln>
              <a:effectLst/>
            </c:spPr>
            <c:extLst>
              <c:ext xmlns:c16="http://schemas.microsoft.com/office/drawing/2014/chart" uri="{C3380CC4-5D6E-409C-BE32-E72D297353CC}">
                <c16:uniqueId val="{00000005-C9B2-4835-ABE5-EA7904C1960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9B2-4835-ABE5-EA7904C1960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Demographics!$A$30:$A$33</c:f>
              <c:strCache>
                <c:ptCount val="4"/>
                <c:pt idx="0">
                  <c:v>Distance</c:v>
                </c:pt>
                <c:pt idx="1">
                  <c:v>Commuting</c:v>
                </c:pt>
                <c:pt idx="2">
                  <c:v>On Campus/Walking Distance</c:v>
                </c:pt>
                <c:pt idx="3">
                  <c:v>Homeless/In Transition</c:v>
                </c:pt>
              </c:strCache>
            </c:strRef>
          </c:cat>
          <c:val>
            <c:numRef>
              <c:f>Demographics!$D$30:$D$33</c:f>
              <c:numCache>
                <c:formatCode>0%</c:formatCode>
                <c:ptCount val="4"/>
                <c:pt idx="0">
                  <c:v>0.64473684210526316</c:v>
                </c:pt>
                <c:pt idx="1">
                  <c:v>0.68049792531120334</c:v>
                </c:pt>
                <c:pt idx="2">
                  <c:v>0.7483443708609272</c:v>
                </c:pt>
                <c:pt idx="3">
                  <c:v>0.5</c:v>
                </c:pt>
              </c:numCache>
            </c:numRef>
          </c:val>
          <c:extLst>
            <c:ext xmlns:c16="http://schemas.microsoft.com/office/drawing/2014/chart" uri="{C3380CC4-5D6E-409C-BE32-E72D297353CC}">
              <c16:uniqueId val="{00000008-C9B2-4835-ABE5-EA7904C19604}"/>
            </c:ext>
          </c:extLst>
        </c:ser>
        <c:dLbls>
          <c:dLblPos val="outEnd"/>
          <c:showLegendKey val="0"/>
          <c:showVal val="1"/>
          <c:showCatName val="0"/>
          <c:showSerName val="0"/>
          <c:showPercent val="0"/>
          <c:showBubbleSize val="0"/>
        </c:dLbls>
        <c:gapWidth val="219"/>
        <c:overlap val="-27"/>
        <c:axId val="70219424"/>
        <c:axId val="70199264"/>
      </c:barChart>
      <c:catAx>
        <c:axId val="7021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199264"/>
        <c:crosses val="autoZero"/>
        <c:auto val="1"/>
        <c:lblAlgn val="ctr"/>
        <c:lblOffset val="100"/>
        <c:noMultiLvlLbl val="0"/>
      </c:catAx>
      <c:valAx>
        <c:axId val="701992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2194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211F0-7693-45A6-8E05-5AEBDDC47503}"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3129EBD8-A4A9-44EF-8192-3E72925FC3CE}">
      <dgm:prSet/>
      <dgm:spPr>
        <a:solidFill>
          <a:schemeClr val="accent1">
            <a:lumMod val="75000"/>
          </a:schemeClr>
        </a:solidFill>
      </dgm:spPr>
      <dgm:t>
        <a:bodyPr/>
        <a:lstStyle/>
        <a:p>
          <a:r>
            <a:rPr lang="en-US" dirty="0"/>
            <a:t>Beginning College Survey of Student Engagement</a:t>
          </a:r>
        </a:p>
        <a:p>
          <a:r>
            <a:rPr lang="en-US" dirty="0"/>
            <a:t> (BCSSE)</a:t>
          </a:r>
        </a:p>
      </dgm:t>
    </dgm:pt>
    <dgm:pt modelId="{92E86C7F-7CE7-4363-AACA-0FEEA6A55058}" type="parTrans" cxnId="{F7D11E42-EEEC-46CB-9211-FB02496B4E88}">
      <dgm:prSet/>
      <dgm:spPr/>
      <dgm:t>
        <a:bodyPr/>
        <a:lstStyle/>
        <a:p>
          <a:endParaRPr lang="en-US"/>
        </a:p>
      </dgm:t>
    </dgm:pt>
    <dgm:pt modelId="{66D3A859-AED1-4C78-B87F-5B664FBD693F}" type="sibTrans" cxnId="{F7D11E42-EEEC-46CB-9211-FB02496B4E88}">
      <dgm:prSet/>
      <dgm:spPr/>
      <dgm:t>
        <a:bodyPr/>
        <a:lstStyle/>
        <a:p>
          <a:endParaRPr lang="en-US"/>
        </a:p>
      </dgm:t>
    </dgm:pt>
    <dgm:pt modelId="{639F3A46-5939-4B30-BD53-D8C9B9A4FEFB}">
      <dgm:prSet/>
      <dgm:spPr>
        <a:solidFill>
          <a:schemeClr val="accent1">
            <a:lumMod val="40000"/>
            <a:lumOff val="60000"/>
            <a:alpha val="90000"/>
          </a:schemeClr>
        </a:solidFill>
      </dgm:spPr>
      <dgm:t>
        <a:bodyPr/>
        <a:lstStyle/>
        <a:p>
          <a:r>
            <a:rPr lang="en-US" dirty="0"/>
            <a:t>Surveys First-Year Students, including 18-24-year-olds, Transfer Students, and Adult Learners as they begin instruction at FSU.</a:t>
          </a:r>
        </a:p>
      </dgm:t>
    </dgm:pt>
    <dgm:pt modelId="{FAB61F2D-7EC5-44DF-8530-30E71906C057}" type="parTrans" cxnId="{3D5C91BB-574F-441D-AD06-373EA622FA96}">
      <dgm:prSet/>
      <dgm:spPr/>
      <dgm:t>
        <a:bodyPr/>
        <a:lstStyle/>
        <a:p>
          <a:endParaRPr lang="en-US"/>
        </a:p>
      </dgm:t>
    </dgm:pt>
    <dgm:pt modelId="{1A865508-021F-4425-9968-48A2CB7334AE}" type="sibTrans" cxnId="{3D5C91BB-574F-441D-AD06-373EA622FA96}">
      <dgm:prSet/>
      <dgm:spPr/>
      <dgm:t>
        <a:bodyPr/>
        <a:lstStyle/>
        <a:p>
          <a:endParaRPr lang="en-US"/>
        </a:p>
      </dgm:t>
    </dgm:pt>
    <dgm:pt modelId="{FAA493B3-C04D-420D-AB49-B7563B417245}">
      <dgm:prSet/>
      <dgm:spPr>
        <a:solidFill>
          <a:schemeClr val="accent6">
            <a:lumMod val="75000"/>
          </a:schemeClr>
        </a:solidFill>
      </dgm:spPr>
      <dgm:t>
        <a:bodyPr/>
        <a:lstStyle/>
        <a:p>
          <a:r>
            <a:rPr lang="en-US" dirty="0"/>
            <a:t>National Survey of Student Engagement</a:t>
          </a:r>
        </a:p>
        <a:p>
          <a:r>
            <a:rPr lang="en-US" dirty="0"/>
            <a:t> (NSSE)</a:t>
          </a:r>
        </a:p>
      </dgm:t>
    </dgm:pt>
    <dgm:pt modelId="{E1AF0F5C-B33B-4300-9A5B-884C82E4C033}" type="parTrans" cxnId="{243BFE98-7BD6-42F4-AC6A-2515DFAEE4E6}">
      <dgm:prSet/>
      <dgm:spPr/>
      <dgm:t>
        <a:bodyPr/>
        <a:lstStyle/>
        <a:p>
          <a:endParaRPr lang="en-US"/>
        </a:p>
      </dgm:t>
    </dgm:pt>
    <dgm:pt modelId="{43F395C8-AA2B-43E7-B4B6-952ADE51A48F}" type="sibTrans" cxnId="{243BFE98-7BD6-42F4-AC6A-2515DFAEE4E6}">
      <dgm:prSet/>
      <dgm:spPr/>
      <dgm:t>
        <a:bodyPr/>
        <a:lstStyle/>
        <a:p>
          <a:endParaRPr lang="en-US"/>
        </a:p>
      </dgm:t>
    </dgm:pt>
    <dgm:pt modelId="{1631D9B5-7D23-4C0E-B46F-DE3AE3B38829}">
      <dgm:prSet/>
      <dgm:spPr>
        <a:solidFill>
          <a:schemeClr val="accent6">
            <a:lumMod val="20000"/>
            <a:lumOff val="80000"/>
            <a:alpha val="90000"/>
          </a:schemeClr>
        </a:solidFill>
      </dgm:spPr>
      <dgm:t>
        <a:bodyPr/>
        <a:lstStyle/>
        <a:p>
          <a:r>
            <a:rPr lang="en-US"/>
            <a:t>Surveys First-Year Students and Seniors about their instructional and campus experiences at FSU.</a:t>
          </a:r>
        </a:p>
      </dgm:t>
    </dgm:pt>
    <dgm:pt modelId="{26ADBE1F-CFA5-4676-AE5A-422E55303123}" type="parTrans" cxnId="{47573B23-81E6-4907-882C-25ADF8324BB3}">
      <dgm:prSet/>
      <dgm:spPr/>
      <dgm:t>
        <a:bodyPr/>
        <a:lstStyle/>
        <a:p>
          <a:endParaRPr lang="en-US"/>
        </a:p>
      </dgm:t>
    </dgm:pt>
    <dgm:pt modelId="{75CFC5D1-C40A-42BA-8E85-FD755489F852}" type="sibTrans" cxnId="{47573B23-81E6-4907-882C-25ADF8324BB3}">
      <dgm:prSet/>
      <dgm:spPr/>
      <dgm:t>
        <a:bodyPr/>
        <a:lstStyle/>
        <a:p>
          <a:endParaRPr lang="en-US"/>
        </a:p>
      </dgm:t>
    </dgm:pt>
    <dgm:pt modelId="{8258892D-19D4-4C70-ACA8-7B0BCD38F78A}" type="pres">
      <dgm:prSet presAssocID="{AAD211F0-7693-45A6-8E05-5AEBDDC47503}" presName="Name0" presStyleCnt="0">
        <dgm:presLayoutVars>
          <dgm:dir/>
          <dgm:animLvl val="lvl"/>
          <dgm:resizeHandles val="exact"/>
        </dgm:presLayoutVars>
      </dgm:prSet>
      <dgm:spPr/>
    </dgm:pt>
    <dgm:pt modelId="{3FF43167-EF7A-4BF2-96C6-53C62AE8C083}" type="pres">
      <dgm:prSet presAssocID="{3129EBD8-A4A9-44EF-8192-3E72925FC3CE}" presName="linNode" presStyleCnt="0"/>
      <dgm:spPr/>
    </dgm:pt>
    <dgm:pt modelId="{4FF50367-2E22-484B-9D6A-BE7DF7C6D915}" type="pres">
      <dgm:prSet presAssocID="{3129EBD8-A4A9-44EF-8192-3E72925FC3CE}" presName="parentText" presStyleLbl="node1" presStyleIdx="0" presStyleCnt="2">
        <dgm:presLayoutVars>
          <dgm:chMax val="1"/>
          <dgm:bulletEnabled val="1"/>
        </dgm:presLayoutVars>
      </dgm:prSet>
      <dgm:spPr/>
    </dgm:pt>
    <dgm:pt modelId="{6FD4B33B-9FA1-4679-B05C-5906A8B5965D}" type="pres">
      <dgm:prSet presAssocID="{3129EBD8-A4A9-44EF-8192-3E72925FC3CE}" presName="descendantText" presStyleLbl="alignAccFollowNode1" presStyleIdx="0" presStyleCnt="2">
        <dgm:presLayoutVars>
          <dgm:bulletEnabled val="1"/>
        </dgm:presLayoutVars>
      </dgm:prSet>
      <dgm:spPr/>
    </dgm:pt>
    <dgm:pt modelId="{347DA1F5-0036-4AE5-94E2-FEBD705309DD}" type="pres">
      <dgm:prSet presAssocID="{66D3A859-AED1-4C78-B87F-5B664FBD693F}" presName="sp" presStyleCnt="0"/>
      <dgm:spPr/>
    </dgm:pt>
    <dgm:pt modelId="{9D9496D6-9CED-4D97-ACC5-58DBB12A2EFA}" type="pres">
      <dgm:prSet presAssocID="{FAA493B3-C04D-420D-AB49-B7563B417245}" presName="linNode" presStyleCnt="0"/>
      <dgm:spPr/>
    </dgm:pt>
    <dgm:pt modelId="{C1680A4F-0092-49FF-8B57-51E2E1235727}" type="pres">
      <dgm:prSet presAssocID="{FAA493B3-C04D-420D-AB49-B7563B417245}" presName="parentText" presStyleLbl="node1" presStyleIdx="1" presStyleCnt="2">
        <dgm:presLayoutVars>
          <dgm:chMax val="1"/>
          <dgm:bulletEnabled val="1"/>
        </dgm:presLayoutVars>
      </dgm:prSet>
      <dgm:spPr/>
    </dgm:pt>
    <dgm:pt modelId="{9A9B9084-F52F-4E4F-BE7B-4917E5F77E2F}" type="pres">
      <dgm:prSet presAssocID="{FAA493B3-C04D-420D-AB49-B7563B417245}" presName="descendantText" presStyleLbl="alignAccFollowNode1" presStyleIdx="1" presStyleCnt="2">
        <dgm:presLayoutVars>
          <dgm:bulletEnabled val="1"/>
        </dgm:presLayoutVars>
      </dgm:prSet>
      <dgm:spPr/>
    </dgm:pt>
  </dgm:ptLst>
  <dgm:cxnLst>
    <dgm:cxn modelId="{47573B23-81E6-4907-882C-25ADF8324BB3}" srcId="{FAA493B3-C04D-420D-AB49-B7563B417245}" destId="{1631D9B5-7D23-4C0E-B46F-DE3AE3B38829}" srcOrd="0" destOrd="0" parTransId="{26ADBE1F-CFA5-4676-AE5A-422E55303123}" sibTransId="{75CFC5D1-C40A-42BA-8E85-FD755489F852}"/>
    <dgm:cxn modelId="{835F475D-CFD4-4924-AB6A-8AB15A6B9206}" type="presOf" srcId="{639F3A46-5939-4B30-BD53-D8C9B9A4FEFB}" destId="{6FD4B33B-9FA1-4679-B05C-5906A8B5965D}" srcOrd="0" destOrd="0" presId="urn:microsoft.com/office/officeart/2005/8/layout/vList5"/>
    <dgm:cxn modelId="{F7D11E42-EEEC-46CB-9211-FB02496B4E88}" srcId="{AAD211F0-7693-45A6-8E05-5AEBDDC47503}" destId="{3129EBD8-A4A9-44EF-8192-3E72925FC3CE}" srcOrd="0" destOrd="0" parTransId="{92E86C7F-7CE7-4363-AACA-0FEEA6A55058}" sibTransId="{66D3A859-AED1-4C78-B87F-5B664FBD693F}"/>
    <dgm:cxn modelId="{09808473-B147-4827-8E1F-BB5F3E55C6C4}" type="presOf" srcId="{3129EBD8-A4A9-44EF-8192-3E72925FC3CE}" destId="{4FF50367-2E22-484B-9D6A-BE7DF7C6D915}" srcOrd="0" destOrd="0" presId="urn:microsoft.com/office/officeart/2005/8/layout/vList5"/>
    <dgm:cxn modelId="{ED28AD58-6F21-4528-BA3F-3B6F8A7832D5}" type="presOf" srcId="{AAD211F0-7693-45A6-8E05-5AEBDDC47503}" destId="{8258892D-19D4-4C70-ACA8-7B0BCD38F78A}" srcOrd="0" destOrd="0" presId="urn:microsoft.com/office/officeart/2005/8/layout/vList5"/>
    <dgm:cxn modelId="{4F45798A-D961-4176-9119-9CD47028D075}" type="presOf" srcId="{1631D9B5-7D23-4C0E-B46F-DE3AE3B38829}" destId="{9A9B9084-F52F-4E4F-BE7B-4917E5F77E2F}" srcOrd="0" destOrd="0" presId="urn:microsoft.com/office/officeart/2005/8/layout/vList5"/>
    <dgm:cxn modelId="{243BFE98-7BD6-42F4-AC6A-2515DFAEE4E6}" srcId="{AAD211F0-7693-45A6-8E05-5AEBDDC47503}" destId="{FAA493B3-C04D-420D-AB49-B7563B417245}" srcOrd="1" destOrd="0" parTransId="{E1AF0F5C-B33B-4300-9A5B-884C82E4C033}" sibTransId="{43F395C8-AA2B-43E7-B4B6-952ADE51A48F}"/>
    <dgm:cxn modelId="{3D5C91BB-574F-441D-AD06-373EA622FA96}" srcId="{3129EBD8-A4A9-44EF-8192-3E72925FC3CE}" destId="{639F3A46-5939-4B30-BD53-D8C9B9A4FEFB}" srcOrd="0" destOrd="0" parTransId="{FAB61F2D-7EC5-44DF-8530-30E71906C057}" sibTransId="{1A865508-021F-4425-9968-48A2CB7334AE}"/>
    <dgm:cxn modelId="{589A86D9-0B17-4F64-B833-9324C018D54A}" type="presOf" srcId="{FAA493B3-C04D-420D-AB49-B7563B417245}" destId="{C1680A4F-0092-49FF-8B57-51E2E1235727}" srcOrd="0" destOrd="0" presId="urn:microsoft.com/office/officeart/2005/8/layout/vList5"/>
    <dgm:cxn modelId="{BE3A4F80-9B8E-496C-AEB9-BF581BD79C2D}" type="presParOf" srcId="{8258892D-19D4-4C70-ACA8-7B0BCD38F78A}" destId="{3FF43167-EF7A-4BF2-96C6-53C62AE8C083}" srcOrd="0" destOrd="0" presId="urn:microsoft.com/office/officeart/2005/8/layout/vList5"/>
    <dgm:cxn modelId="{409EE2A3-19CC-43C8-80FF-7D2A5AD91294}" type="presParOf" srcId="{3FF43167-EF7A-4BF2-96C6-53C62AE8C083}" destId="{4FF50367-2E22-484B-9D6A-BE7DF7C6D915}" srcOrd="0" destOrd="0" presId="urn:microsoft.com/office/officeart/2005/8/layout/vList5"/>
    <dgm:cxn modelId="{89134F6F-1937-41E3-9C10-E176F2922A8E}" type="presParOf" srcId="{3FF43167-EF7A-4BF2-96C6-53C62AE8C083}" destId="{6FD4B33B-9FA1-4679-B05C-5906A8B5965D}" srcOrd="1" destOrd="0" presId="urn:microsoft.com/office/officeart/2005/8/layout/vList5"/>
    <dgm:cxn modelId="{591222E7-F86D-4E0F-BC0C-63FA2328932F}" type="presParOf" srcId="{8258892D-19D4-4C70-ACA8-7B0BCD38F78A}" destId="{347DA1F5-0036-4AE5-94E2-FEBD705309DD}" srcOrd="1" destOrd="0" presId="urn:microsoft.com/office/officeart/2005/8/layout/vList5"/>
    <dgm:cxn modelId="{82B93D49-F9FC-4AF9-B342-E6BF5EB45E45}" type="presParOf" srcId="{8258892D-19D4-4C70-ACA8-7B0BCD38F78A}" destId="{9D9496D6-9CED-4D97-ACC5-58DBB12A2EFA}" srcOrd="2" destOrd="0" presId="urn:microsoft.com/office/officeart/2005/8/layout/vList5"/>
    <dgm:cxn modelId="{232D95AE-35DC-41AE-ADFF-4CBDEB3819B9}" type="presParOf" srcId="{9D9496D6-9CED-4D97-ACC5-58DBB12A2EFA}" destId="{C1680A4F-0092-49FF-8B57-51E2E1235727}" srcOrd="0" destOrd="0" presId="urn:microsoft.com/office/officeart/2005/8/layout/vList5"/>
    <dgm:cxn modelId="{B5693825-3E20-4054-B7B5-EF19FAAEE112}" type="presParOf" srcId="{9D9496D6-9CED-4D97-ACC5-58DBB12A2EFA}" destId="{9A9B9084-F52F-4E4F-BE7B-4917E5F77E2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706EC0-939C-4D47-B21B-E4DA1F1C4A84}"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CBED0CE3-6166-449A-B6B5-7C02A646AC84}">
      <dgm:prSet phldrT="[Text]" custT="1"/>
      <dgm:spPr/>
      <dgm:t>
        <a:bodyPr/>
        <a:lstStyle/>
        <a:p>
          <a:pPr algn="l"/>
          <a:r>
            <a:rPr lang="en-US" sz="2400" dirty="0">
              <a:solidFill>
                <a:schemeClr val="bg1">
                  <a:lumMod val="95000"/>
                </a:schemeClr>
              </a:solidFill>
            </a:rPr>
            <a:t>FSU Strategic Priority 2 (Student Engagement, Career Development)</a:t>
          </a:r>
        </a:p>
        <a:p>
          <a:pPr algn="l"/>
          <a:r>
            <a:rPr lang="en-US" sz="2400" dirty="0">
              <a:solidFill>
                <a:schemeClr val="bg1">
                  <a:lumMod val="95000"/>
                </a:schemeClr>
              </a:solidFill>
            </a:rPr>
            <a:t> Goal 1: Infuse high-impact practices and professional skills into curricular and co-curricular activities</a:t>
          </a:r>
          <a:endParaRPr lang="en-US" sz="2400" dirty="0"/>
        </a:p>
      </dgm:t>
    </dgm:pt>
    <dgm:pt modelId="{8458DA7B-4351-4484-8635-BB9EF8D827A3}" type="parTrans" cxnId="{941AEEA7-D93B-4A69-85D6-3D85B4649AC4}">
      <dgm:prSet/>
      <dgm:spPr/>
      <dgm:t>
        <a:bodyPr/>
        <a:lstStyle/>
        <a:p>
          <a:endParaRPr lang="en-US"/>
        </a:p>
      </dgm:t>
    </dgm:pt>
    <dgm:pt modelId="{B0957A62-EE41-4A7F-BD8D-4031888F8EC4}" type="sibTrans" cxnId="{941AEEA7-D93B-4A69-85D6-3D85B4649AC4}">
      <dgm:prSet/>
      <dgm:spPr/>
      <dgm:t>
        <a:bodyPr/>
        <a:lstStyle/>
        <a:p>
          <a:endParaRPr lang="en-US"/>
        </a:p>
      </dgm:t>
    </dgm:pt>
    <dgm:pt modelId="{DF40AD80-238F-498F-A789-49A454526A36}">
      <dgm:prSet phldrT="[Text]" custT="1"/>
      <dgm:spPr/>
      <dgm:t>
        <a:bodyPr/>
        <a:lstStyle/>
        <a:p>
          <a:r>
            <a:rPr lang="en-US" sz="2400" b="0" dirty="0">
              <a:latin typeface="Arial"/>
            </a:rPr>
            <a:t>2.1.1: 70% of students will indicate experiencing high-impact practices in curricular and co-curricular activities.</a:t>
          </a:r>
          <a:endParaRPr lang="en-US" sz="2400" dirty="0"/>
        </a:p>
      </dgm:t>
    </dgm:pt>
    <dgm:pt modelId="{4CC54E47-4D75-4EDB-8093-6A61022C8B93}" type="parTrans" cxnId="{44013F5F-1497-49D3-9D89-868C644A6847}">
      <dgm:prSet/>
      <dgm:spPr/>
      <dgm:t>
        <a:bodyPr/>
        <a:lstStyle/>
        <a:p>
          <a:endParaRPr lang="en-US"/>
        </a:p>
      </dgm:t>
    </dgm:pt>
    <dgm:pt modelId="{9AF0BCC8-96B1-458B-816E-1CCFBF2F5ABE}" type="sibTrans" cxnId="{44013F5F-1497-49D3-9D89-868C644A6847}">
      <dgm:prSet/>
      <dgm:spPr/>
      <dgm:t>
        <a:bodyPr/>
        <a:lstStyle/>
        <a:p>
          <a:endParaRPr lang="en-US"/>
        </a:p>
      </dgm:t>
    </dgm:pt>
    <dgm:pt modelId="{A6613CE9-CCC2-49AC-90B5-FB473A5B904C}" type="pres">
      <dgm:prSet presAssocID="{E6706EC0-939C-4D47-B21B-E4DA1F1C4A84}" presName="Name0" presStyleCnt="0">
        <dgm:presLayoutVars>
          <dgm:dir/>
          <dgm:animLvl val="lvl"/>
          <dgm:resizeHandles val="exact"/>
        </dgm:presLayoutVars>
      </dgm:prSet>
      <dgm:spPr/>
    </dgm:pt>
    <dgm:pt modelId="{F1220C4C-0C3A-4850-A570-78EC780D1CA0}" type="pres">
      <dgm:prSet presAssocID="{CBED0CE3-6166-449A-B6B5-7C02A646AC84}" presName="composite" presStyleCnt="0"/>
      <dgm:spPr/>
    </dgm:pt>
    <dgm:pt modelId="{5D6C00EC-EE54-4758-978A-8120B1B11E14}" type="pres">
      <dgm:prSet presAssocID="{CBED0CE3-6166-449A-B6B5-7C02A646AC84}" presName="parTx" presStyleLbl="alignNode1" presStyleIdx="0" presStyleCnt="1">
        <dgm:presLayoutVars>
          <dgm:chMax val="0"/>
          <dgm:chPref val="0"/>
          <dgm:bulletEnabled val="1"/>
        </dgm:presLayoutVars>
      </dgm:prSet>
      <dgm:spPr/>
    </dgm:pt>
    <dgm:pt modelId="{D19CB0A6-B98B-4DE6-8EC6-559F723B3202}" type="pres">
      <dgm:prSet presAssocID="{CBED0CE3-6166-449A-B6B5-7C02A646AC84}" presName="desTx" presStyleLbl="alignAccFollowNode1" presStyleIdx="0" presStyleCnt="1">
        <dgm:presLayoutVars>
          <dgm:bulletEnabled val="1"/>
        </dgm:presLayoutVars>
      </dgm:prSet>
      <dgm:spPr/>
    </dgm:pt>
  </dgm:ptLst>
  <dgm:cxnLst>
    <dgm:cxn modelId="{44013F5F-1497-49D3-9D89-868C644A6847}" srcId="{CBED0CE3-6166-449A-B6B5-7C02A646AC84}" destId="{DF40AD80-238F-498F-A789-49A454526A36}" srcOrd="0" destOrd="0" parTransId="{4CC54E47-4D75-4EDB-8093-6A61022C8B93}" sibTransId="{9AF0BCC8-96B1-458B-816E-1CCFBF2F5ABE}"/>
    <dgm:cxn modelId="{FEC03D60-1260-4181-A7B2-3C27A0765C4A}" type="presOf" srcId="{CBED0CE3-6166-449A-B6B5-7C02A646AC84}" destId="{5D6C00EC-EE54-4758-978A-8120B1B11E14}" srcOrd="0" destOrd="0" presId="urn:microsoft.com/office/officeart/2005/8/layout/hList1"/>
    <dgm:cxn modelId="{68D26B48-8818-4383-8452-0C5B7969A55A}" type="presOf" srcId="{E6706EC0-939C-4D47-B21B-E4DA1F1C4A84}" destId="{A6613CE9-CCC2-49AC-90B5-FB473A5B904C}" srcOrd="0" destOrd="0" presId="urn:microsoft.com/office/officeart/2005/8/layout/hList1"/>
    <dgm:cxn modelId="{941AEEA7-D93B-4A69-85D6-3D85B4649AC4}" srcId="{E6706EC0-939C-4D47-B21B-E4DA1F1C4A84}" destId="{CBED0CE3-6166-449A-B6B5-7C02A646AC84}" srcOrd="0" destOrd="0" parTransId="{8458DA7B-4351-4484-8635-BB9EF8D827A3}" sibTransId="{B0957A62-EE41-4A7F-BD8D-4031888F8EC4}"/>
    <dgm:cxn modelId="{7ED5E3FB-4DB1-4C8C-8406-E13D1FA3893C}" type="presOf" srcId="{DF40AD80-238F-498F-A789-49A454526A36}" destId="{D19CB0A6-B98B-4DE6-8EC6-559F723B3202}" srcOrd="0" destOrd="0" presId="urn:microsoft.com/office/officeart/2005/8/layout/hList1"/>
    <dgm:cxn modelId="{B9B8EC80-B06F-425E-AA40-3604AE0881A2}" type="presParOf" srcId="{A6613CE9-CCC2-49AC-90B5-FB473A5B904C}" destId="{F1220C4C-0C3A-4850-A570-78EC780D1CA0}" srcOrd="0" destOrd="0" presId="urn:microsoft.com/office/officeart/2005/8/layout/hList1"/>
    <dgm:cxn modelId="{509162F7-17E9-4050-96E6-237F0FC408D5}" type="presParOf" srcId="{F1220C4C-0C3A-4850-A570-78EC780D1CA0}" destId="{5D6C00EC-EE54-4758-978A-8120B1B11E14}" srcOrd="0" destOrd="0" presId="urn:microsoft.com/office/officeart/2005/8/layout/hList1"/>
    <dgm:cxn modelId="{A9C6A701-3986-4C7C-9A1D-B2641C7B964B}" type="presParOf" srcId="{F1220C4C-0C3A-4850-A570-78EC780D1CA0}" destId="{D19CB0A6-B98B-4DE6-8EC6-559F723B32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706EC0-939C-4D47-B21B-E4DA1F1C4A84}"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CBED0CE3-6166-449A-B6B5-7C02A646AC84}">
      <dgm:prSet phldrT="[Text]"/>
      <dgm:spPr/>
      <dgm:t>
        <a:bodyPr/>
        <a:lstStyle/>
        <a:p>
          <a:pPr algn="l"/>
          <a:r>
            <a:rPr lang="en-US" dirty="0">
              <a:solidFill>
                <a:schemeClr val="bg1">
                  <a:lumMod val="95000"/>
                </a:schemeClr>
              </a:solidFill>
            </a:rPr>
            <a:t>FSU Strategic Priority 2 (Student Engagement, Career Development)</a:t>
          </a:r>
        </a:p>
        <a:p>
          <a:pPr algn="l"/>
          <a:r>
            <a:rPr lang="en-US" dirty="0">
              <a:solidFill>
                <a:schemeClr val="bg1">
                  <a:lumMod val="95000"/>
                </a:schemeClr>
              </a:solidFill>
            </a:rPr>
            <a:t>Goal 3: Develop innovative culture and global learning opportunities and programming.</a:t>
          </a:r>
          <a:endParaRPr lang="en-US" dirty="0"/>
        </a:p>
      </dgm:t>
    </dgm:pt>
    <dgm:pt modelId="{8458DA7B-4351-4484-8635-BB9EF8D827A3}" type="parTrans" cxnId="{941AEEA7-D93B-4A69-85D6-3D85B4649AC4}">
      <dgm:prSet/>
      <dgm:spPr/>
      <dgm:t>
        <a:bodyPr/>
        <a:lstStyle/>
        <a:p>
          <a:endParaRPr lang="en-US"/>
        </a:p>
      </dgm:t>
    </dgm:pt>
    <dgm:pt modelId="{B0957A62-EE41-4A7F-BD8D-4031888F8EC4}" type="sibTrans" cxnId="{941AEEA7-D93B-4A69-85D6-3D85B4649AC4}">
      <dgm:prSet/>
      <dgm:spPr/>
      <dgm:t>
        <a:bodyPr/>
        <a:lstStyle/>
        <a:p>
          <a:endParaRPr lang="en-US"/>
        </a:p>
      </dgm:t>
    </dgm:pt>
    <dgm:pt modelId="{DF40AD80-238F-498F-A789-49A454526A36}">
      <dgm:prSet phldrT="[Text]"/>
      <dgm:spPr/>
      <dgm:t>
        <a:bodyPr/>
        <a:lstStyle/>
        <a:p>
          <a:r>
            <a:rPr lang="en-US" b="0" dirty="0">
              <a:latin typeface="Arial"/>
            </a:rPr>
            <a:t>2.3.1: 80% of students will indicate involvement or exposure in cultural opportunities.</a:t>
          </a:r>
          <a:endParaRPr lang="en-US" dirty="0"/>
        </a:p>
      </dgm:t>
    </dgm:pt>
    <dgm:pt modelId="{4CC54E47-4D75-4EDB-8093-6A61022C8B93}" type="parTrans" cxnId="{44013F5F-1497-49D3-9D89-868C644A6847}">
      <dgm:prSet/>
      <dgm:spPr/>
      <dgm:t>
        <a:bodyPr/>
        <a:lstStyle/>
        <a:p>
          <a:endParaRPr lang="en-US"/>
        </a:p>
      </dgm:t>
    </dgm:pt>
    <dgm:pt modelId="{9AF0BCC8-96B1-458B-816E-1CCFBF2F5ABE}" type="sibTrans" cxnId="{44013F5F-1497-49D3-9D89-868C644A6847}">
      <dgm:prSet/>
      <dgm:spPr/>
      <dgm:t>
        <a:bodyPr/>
        <a:lstStyle/>
        <a:p>
          <a:endParaRPr lang="en-US"/>
        </a:p>
      </dgm:t>
    </dgm:pt>
    <dgm:pt modelId="{A6613CE9-CCC2-49AC-90B5-FB473A5B904C}" type="pres">
      <dgm:prSet presAssocID="{E6706EC0-939C-4D47-B21B-E4DA1F1C4A84}" presName="Name0" presStyleCnt="0">
        <dgm:presLayoutVars>
          <dgm:dir/>
          <dgm:animLvl val="lvl"/>
          <dgm:resizeHandles val="exact"/>
        </dgm:presLayoutVars>
      </dgm:prSet>
      <dgm:spPr/>
    </dgm:pt>
    <dgm:pt modelId="{F1220C4C-0C3A-4850-A570-78EC780D1CA0}" type="pres">
      <dgm:prSet presAssocID="{CBED0CE3-6166-449A-B6B5-7C02A646AC84}" presName="composite" presStyleCnt="0"/>
      <dgm:spPr/>
    </dgm:pt>
    <dgm:pt modelId="{5D6C00EC-EE54-4758-978A-8120B1B11E14}" type="pres">
      <dgm:prSet presAssocID="{CBED0CE3-6166-449A-B6B5-7C02A646AC84}" presName="parTx" presStyleLbl="alignNode1" presStyleIdx="0" presStyleCnt="1" custScaleY="122226" custLinFactNeighborX="-579" custLinFactNeighborY="-21323">
        <dgm:presLayoutVars>
          <dgm:chMax val="0"/>
          <dgm:chPref val="0"/>
          <dgm:bulletEnabled val="1"/>
        </dgm:presLayoutVars>
      </dgm:prSet>
      <dgm:spPr/>
    </dgm:pt>
    <dgm:pt modelId="{D19CB0A6-B98B-4DE6-8EC6-559F723B3202}" type="pres">
      <dgm:prSet presAssocID="{CBED0CE3-6166-449A-B6B5-7C02A646AC84}" presName="desTx" presStyleLbl="alignAccFollowNode1" presStyleIdx="0" presStyleCnt="1">
        <dgm:presLayoutVars>
          <dgm:bulletEnabled val="1"/>
        </dgm:presLayoutVars>
      </dgm:prSet>
      <dgm:spPr/>
    </dgm:pt>
  </dgm:ptLst>
  <dgm:cxnLst>
    <dgm:cxn modelId="{44013F5F-1497-49D3-9D89-868C644A6847}" srcId="{CBED0CE3-6166-449A-B6B5-7C02A646AC84}" destId="{DF40AD80-238F-498F-A789-49A454526A36}" srcOrd="0" destOrd="0" parTransId="{4CC54E47-4D75-4EDB-8093-6A61022C8B93}" sibTransId="{9AF0BCC8-96B1-458B-816E-1CCFBF2F5ABE}"/>
    <dgm:cxn modelId="{FEC03D60-1260-4181-A7B2-3C27A0765C4A}" type="presOf" srcId="{CBED0CE3-6166-449A-B6B5-7C02A646AC84}" destId="{5D6C00EC-EE54-4758-978A-8120B1B11E14}" srcOrd="0" destOrd="0" presId="urn:microsoft.com/office/officeart/2005/8/layout/hList1"/>
    <dgm:cxn modelId="{68D26B48-8818-4383-8452-0C5B7969A55A}" type="presOf" srcId="{E6706EC0-939C-4D47-B21B-E4DA1F1C4A84}" destId="{A6613CE9-CCC2-49AC-90B5-FB473A5B904C}" srcOrd="0" destOrd="0" presId="urn:microsoft.com/office/officeart/2005/8/layout/hList1"/>
    <dgm:cxn modelId="{941AEEA7-D93B-4A69-85D6-3D85B4649AC4}" srcId="{E6706EC0-939C-4D47-B21B-E4DA1F1C4A84}" destId="{CBED0CE3-6166-449A-B6B5-7C02A646AC84}" srcOrd="0" destOrd="0" parTransId="{8458DA7B-4351-4484-8635-BB9EF8D827A3}" sibTransId="{B0957A62-EE41-4A7F-BD8D-4031888F8EC4}"/>
    <dgm:cxn modelId="{7ED5E3FB-4DB1-4C8C-8406-E13D1FA3893C}" type="presOf" srcId="{DF40AD80-238F-498F-A789-49A454526A36}" destId="{D19CB0A6-B98B-4DE6-8EC6-559F723B3202}" srcOrd="0" destOrd="0" presId="urn:microsoft.com/office/officeart/2005/8/layout/hList1"/>
    <dgm:cxn modelId="{B9B8EC80-B06F-425E-AA40-3604AE0881A2}" type="presParOf" srcId="{A6613CE9-CCC2-49AC-90B5-FB473A5B904C}" destId="{F1220C4C-0C3A-4850-A570-78EC780D1CA0}" srcOrd="0" destOrd="0" presId="urn:microsoft.com/office/officeart/2005/8/layout/hList1"/>
    <dgm:cxn modelId="{509162F7-17E9-4050-96E6-237F0FC408D5}" type="presParOf" srcId="{F1220C4C-0C3A-4850-A570-78EC780D1CA0}" destId="{5D6C00EC-EE54-4758-978A-8120B1B11E14}" srcOrd="0" destOrd="0" presId="urn:microsoft.com/office/officeart/2005/8/layout/hList1"/>
    <dgm:cxn modelId="{A9C6A701-3986-4C7C-9A1D-B2641C7B964B}" type="presParOf" srcId="{F1220C4C-0C3A-4850-A570-78EC780D1CA0}" destId="{D19CB0A6-B98B-4DE6-8EC6-559F723B32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C7F49-F5A2-4D88-A37B-96FADD318D7C}"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3615F794-52E0-4D98-AD0E-CD597C943FF9}">
      <dgm:prSet/>
      <dgm:spPr/>
      <dgm:t>
        <a:bodyPr/>
        <a:lstStyle/>
        <a:p>
          <a:r>
            <a:rPr lang="en-US" dirty="0"/>
            <a:t>Two Survey Items:</a:t>
          </a:r>
        </a:p>
      </dgm:t>
    </dgm:pt>
    <dgm:pt modelId="{CEA45CB3-1FEA-4E48-B4F4-F54F56396AF7}" type="parTrans" cxnId="{DFF6F60B-1310-49CA-83A3-99AFF62FE439}">
      <dgm:prSet/>
      <dgm:spPr/>
      <dgm:t>
        <a:bodyPr/>
        <a:lstStyle/>
        <a:p>
          <a:endParaRPr lang="en-US"/>
        </a:p>
      </dgm:t>
    </dgm:pt>
    <dgm:pt modelId="{C8590EFB-AF7C-4AC0-8C94-0B9F1C0B4586}" type="sibTrans" cxnId="{DFF6F60B-1310-49CA-83A3-99AFF62FE439}">
      <dgm:prSet/>
      <dgm:spPr/>
      <dgm:t>
        <a:bodyPr/>
        <a:lstStyle/>
        <a:p>
          <a:endParaRPr lang="en-US"/>
        </a:p>
      </dgm:t>
    </dgm:pt>
    <dgm:pt modelId="{AE233F1B-83BC-47B3-8418-0146451D046D}">
      <dgm:prSet/>
      <dgm:spPr/>
      <dgm:t>
        <a:bodyPr/>
        <a:lstStyle/>
        <a:p>
          <a:r>
            <a:rPr lang="en-US" dirty="0"/>
            <a:t>Overall Well Being (Mental and Physical Health)</a:t>
          </a:r>
        </a:p>
      </dgm:t>
    </dgm:pt>
    <dgm:pt modelId="{6EB17007-9184-4ABA-9836-EAC2C5532786}" type="parTrans" cxnId="{F6CBD9CA-4E3E-448B-BD15-DAEF4E863EF5}">
      <dgm:prSet/>
      <dgm:spPr/>
      <dgm:t>
        <a:bodyPr/>
        <a:lstStyle/>
        <a:p>
          <a:endParaRPr lang="en-US"/>
        </a:p>
      </dgm:t>
    </dgm:pt>
    <dgm:pt modelId="{6230C50A-18A0-4024-9554-79D81AF91E72}" type="sibTrans" cxnId="{F6CBD9CA-4E3E-448B-BD15-DAEF4E863EF5}">
      <dgm:prSet/>
      <dgm:spPr/>
      <dgm:t>
        <a:bodyPr/>
        <a:lstStyle/>
        <a:p>
          <a:endParaRPr lang="en-US"/>
        </a:p>
      </dgm:t>
    </dgm:pt>
    <dgm:pt modelId="{F6F05D0D-F8B8-4623-8075-CB1CBB7B0269}">
      <dgm:prSet/>
      <dgm:spPr/>
      <dgm:t>
        <a:bodyPr/>
        <a:lstStyle/>
        <a:p>
          <a:r>
            <a:rPr lang="en-US" dirty="0"/>
            <a:t>Graphs display percent of students giving ratings of 3 or 4.</a:t>
          </a:r>
        </a:p>
      </dgm:t>
    </dgm:pt>
    <dgm:pt modelId="{91B36902-34D4-4681-B7EA-89AE760A1D6A}" type="parTrans" cxnId="{A00E0D5F-A383-4AE7-9A7E-9AB9980B7286}">
      <dgm:prSet/>
      <dgm:spPr/>
      <dgm:t>
        <a:bodyPr/>
        <a:lstStyle/>
        <a:p>
          <a:endParaRPr lang="en-US"/>
        </a:p>
      </dgm:t>
    </dgm:pt>
    <dgm:pt modelId="{67EECB2D-5B8A-4333-8C74-5B9F7AD6B9D4}" type="sibTrans" cxnId="{A00E0D5F-A383-4AE7-9A7E-9AB9980B7286}">
      <dgm:prSet/>
      <dgm:spPr/>
      <dgm:t>
        <a:bodyPr/>
        <a:lstStyle/>
        <a:p>
          <a:endParaRPr lang="en-US"/>
        </a:p>
      </dgm:t>
    </dgm:pt>
    <dgm:pt modelId="{AFB22131-5DAA-4A6B-80E9-6DBE66EF9EB9}">
      <dgm:prSet/>
      <dgm:spPr/>
      <dgm:t>
        <a:bodyPr/>
        <a:lstStyle/>
        <a:p>
          <a:endParaRPr lang="en-US" dirty="0"/>
        </a:p>
      </dgm:t>
    </dgm:pt>
    <dgm:pt modelId="{A4BA4F0C-FAC7-4FFE-9648-82CFBADB7603}" type="parTrans" cxnId="{C41D8144-12E0-4C0E-831C-6543FE5081DF}">
      <dgm:prSet/>
      <dgm:spPr/>
      <dgm:t>
        <a:bodyPr/>
        <a:lstStyle/>
        <a:p>
          <a:endParaRPr lang="en-US"/>
        </a:p>
      </dgm:t>
    </dgm:pt>
    <dgm:pt modelId="{1DB7BDE2-C553-4D72-B9B8-6D3E0BF37256}" type="sibTrans" cxnId="{C41D8144-12E0-4C0E-831C-6543FE5081DF}">
      <dgm:prSet/>
      <dgm:spPr/>
      <dgm:t>
        <a:bodyPr/>
        <a:lstStyle/>
        <a:p>
          <a:endParaRPr lang="en-US"/>
        </a:p>
      </dgm:t>
    </dgm:pt>
    <dgm:pt modelId="{A40B7727-F9C9-4F3A-8023-22E56CB3A7F5}">
      <dgm:prSet/>
      <dgm:spPr/>
      <dgm:t>
        <a:bodyPr/>
        <a:lstStyle/>
        <a:p>
          <a:r>
            <a:rPr lang="en-US" dirty="0"/>
            <a:t>Managing Nonacademic Responsibilities (Work, Family, Military Deployment, etc.)</a:t>
          </a:r>
        </a:p>
      </dgm:t>
    </dgm:pt>
    <dgm:pt modelId="{85B4896C-56C6-41E1-AD3F-16700F1FFFE8}" type="parTrans" cxnId="{508EC599-A36C-47CA-AA3B-73023DA7BD0E}">
      <dgm:prSet/>
      <dgm:spPr/>
      <dgm:t>
        <a:bodyPr/>
        <a:lstStyle/>
        <a:p>
          <a:endParaRPr lang="en-US"/>
        </a:p>
      </dgm:t>
    </dgm:pt>
    <dgm:pt modelId="{58825A29-33F6-47EB-BCDF-AA8402FB6624}" type="sibTrans" cxnId="{508EC599-A36C-47CA-AA3B-73023DA7BD0E}">
      <dgm:prSet/>
      <dgm:spPr/>
      <dgm:t>
        <a:bodyPr/>
        <a:lstStyle/>
        <a:p>
          <a:endParaRPr lang="en-US"/>
        </a:p>
      </dgm:t>
    </dgm:pt>
    <dgm:pt modelId="{CCDDD2A2-A6AB-49A7-A136-95E659166914}">
      <dgm:prSet/>
      <dgm:spPr/>
      <dgm:t>
        <a:bodyPr/>
        <a:lstStyle/>
        <a:p>
          <a:r>
            <a:rPr lang="en-US" dirty="0"/>
            <a:t>Items rated from 1 – 4 (Very little, Some, Quite a bit, Very much)</a:t>
          </a:r>
        </a:p>
      </dgm:t>
    </dgm:pt>
    <dgm:pt modelId="{44FD280E-8728-48E9-9954-C235E570EB74}" type="parTrans" cxnId="{CDBC939B-815F-44C8-AEE9-F5236E3EF1A3}">
      <dgm:prSet/>
      <dgm:spPr/>
      <dgm:t>
        <a:bodyPr/>
        <a:lstStyle/>
        <a:p>
          <a:endParaRPr lang="en-US"/>
        </a:p>
      </dgm:t>
    </dgm:pt>
    <dgm:pt modelId="{177A26CB-3E8A-40D5-81DE-DAD173793749}" type="sibTrans" cxnId="{CDBC939B-815F-44C8-AEE9-F5236E3EF1A3}">
      <dgm:prSet/>
      <dgm:spPr/>
      <dgm:t>
        <a:bodyPr/>
        <a:lstStyle/>
        <a:p>
          <a:endParaRPr lang="en-US"/>
        </a:p>
      </dgm:t>
    </dgm:pt>
    <dgm:pt modelId="{67C08E8D-7CC0-4192-A5BB-AC65633333B6}">
      <dgm:prSet/>
      <dgm:spPr/>
      <dgm:t>
        <a:bodyPr/>
        <a:lstStyle/>
        <a:p>
          <a:endParaRPr lang="en-US" dirty="0"/>
        </a:p>
      </dgm:t>
    </dgm:pt>
    <dgm:pt modelId="{D569AC39-79C9-4EB0-8F1C-7878437E1623}" type="parTrans" cxnId="{EC565302-3FFF-46FB-9843-756C02E9FC05}">
      <dgm:prSet/>
      <dgm:spPr/>
      <dgm:t>
        <a:bodyPr/>
        <a:lstStyle/>
        <a:p>
          <a:endParaRPr lang="en-US"/>
        </a:p>
      </dgm:t>
    </dgm:pt>
    <dgm:pt modelId="{1B2FB554-455E-48B2-8CBF-B95D35B0F95C}" type="sibTrans" cxnId="{EC565302-3FFF-46FB-9843-756C02E9FC05}">
      <dgm:prSet/>
      <dgm:spPr/>
      <dgm:t>
        <a:bodyPr/>
        <a:lstStyle/>
        <a:p>
          <a:endParaRPr lang="en-US"/>
        </a:p>
      </dgm:t>
    </dgm:pt>
    <dgm:pt modelId="{FE6C21A0-CF63-4883-9370-DB553F86904B}" type="pres">
      <dgm:prSet presAssocID="{E1AC7F49-F5A2-4D88-A37B-96FADD318D7C}" presName="linear" presStyleCnt="0">
        <dgm:presLayoutVars>
          <dgm:dir/>
          <dgm:animLvl val="lvl"/>
          <dgm:resizeHandles val="exact"/>
        </dgm:presLayoutVars>
      </dgm:prSet>
      <dgm:spPr/>
    </dgm:pt>
    <dgm:pt modelId="{D18A7882-7D15-460D-AB90-006C05F86444}" type="pres">
      <dgm:prSet presAssocID="{3615F794-52E0-4D98-AD0E-CD597C943FF9}" presName="parentLin" presStyleCnt="0"/>
      <dgm:spPr/>
    </dgm:pt>
    <dgm:pt modelId="{251CE752-7DA5-4978-8597-490FED546D24}" type="pres">
      <dgm:prSet presAssocID="{3615F794-52E0-4D98-AD0E-CD597C943FF9}" presName="parentLeftMargin" presStyleLbl="node1" presStyleIdx="0" presStyleCnt="2"/>
      <dgm:spPr/>
    </dgm:pt>
    <dgm:pt modelId="{01ADC267-D052-4320-B4FC-A494821B366E}" type="pres">
      <dgm:prSet presAssocID="{3615F794-52E0-4D98-AD0E-CD597C943FF9}" presName="parentText" presStyleLbl="node1" presStyleIdx="0" presStyleCnt="2">
        <dgm:presLayoutVars>
          <dgm:chMax val="0"/>
          <dgm:bulletEnabled val="1"/>
        </dgm:presLayoutVars>
      </dgm:prSet>
      <dgm:spPr/>
    </dgm:pt>
    <dgm:pt modelId="{C3B2567C-5771-4FC2-BB07-70FA024F1EA8}" type="pres">
      <dgm:prSet presAssocID="{3615F794-52E0-4D98-AD0E-CD597C943FF9}" presName="negativeSpace" presStyleCnt="0"/>
      <dgm:spPr/>
    </dgm:pt>
    <dgm:pt modelId="{2B05C258-DC6F-42E2-94CE-096E598C154E}" type="pres">
      <dgm:prSet presAssocID="{3615F794-52E0-4D98-AD0E-CD597C943FF9}" presName="childText" presStyleLbl="conFgAcc1" presStyleIdx="0" presStyleCnt="2">
        <dgm:presLayoutVars>
          <dgm:bulletEnabled val="1"/>
        </dgm:presLayoutVars>
      </dgm:prSet>
      <dgm:spPr/>
    </dgm:pt>
    <dgm:pt modelId="{659BE11D-9F3F-4D9D-8042-E4A3B94CD414}" type="pres">
      <dgm:prSet presAssocID="{C8590EFB-AF7C-4AC0-8C94-0B9F1C0B4586}" presName="spaceBetweenRectangles" presStyleCnt="0"/>
      <dgm:spPr/>
    </dgm:pt>
    <dgm:pt modelId="{89FBBBAF-F629-4BCE-8F40-D0A6B9F5FDBF}" type="pres">
      <dgm:prSet presAssocID="{F6F05D0D-F8B8-4623-8075-CB1CBB7B0269}" presName="parentLin" presStyleCnt="0"/>
      <dgm:spPr/>
    </dgm:pt>
    <dgm:pt modelId="{8C8E9B7A-2524-4986-A61B-A16F228568E9}" type="pres">
      <dgm:prSet presAssocID="{F6F05D0D-F8B8-4623-8075-CB1CBB7B0269}" presName="parentLeftMargin" presStyleLbl="node1" presStyleIdx="0" presStyleCnt="2"/>
      <dgm:spPr/>
    </dgm:pt>
    <dgm:pt modelId="{F97B4B43-8ADB-46CA-A2FF-A6A9CE3197DD}" type="pres">
      <dgm:prSet presAssocID="{F6F05D0D-F8B8-4623-8075-CB1CBB7B0269}" presName="parentText" presStyleLbl="node1" presStyleIdx="1" presStyleCnt="2">
        <dgm:presLayoutVars>
          <dgm:chMax val="0"/>
          <dgm:bulletEnabled val="1"/>
        </dgm:presLayoutVars>
      </dgm:prSet>
      <dgm:spPr/>
    </dgm:pt>
    <dgm:pt modelId="{BF3855D6-31D3-4C86-9F68-F621A317DEC0}" type="pres">
      <dgm:prSet presAssocID="{F6F05D0D-F8B8-4623-8075-CB1CBB7B0269}" presName="negativeSpace" presStyleCnt="0"/>
      <dgm:spPr/>
    </dgm:pt>
    <dgm:pt modelId="{40124367-511F-4939-A9ED-1331F97362FF}" type="pres">
      <dgm:prSet presAssocID="{F6F05D0D-F8B8-4623-8075-CB1CBB7B0269}" presName="childText" presStyleLbl="conFgAcc1" presStyleIdx="1" presStyleCnt="2">
        <dgm:presLayoutVars>
          <dgm:bulletEnabled val="1"/>
        </dgm:presLayoutVars>
      </dgm:prSet>
      <dgm:spPr/>
    </dgm:pt>
  </dgm:ptLst>
  <dgm:cxnLst>
    <dgm:cxn modelId="{EC565302-3FFF-46FB-9843-756C02E9FC05}" srcId="{3615F794-52E0-4D98-AD0E-CD597C943FF9}" destId="{67C08E8D-7CC0-4192-A5BB-AC65633333B6}" srcOrd="3" destOrd="0" parTransId="{D569AC39-79C9-4EB0-8F1C-7878437E1623}" sibTransId="{1B2FB554-455E-48B2-8CBF-B95D35B0F95C}"/>
    <dgm:cxn modelId="{DFF6F60B-1310-49CA-83A3-99AFF62FE439}" srcId="{E1AC7F49-F5A2-4D88-A37B-96FADD318D7C}" destId="{3615F794-52E0-4D98-AD0E-CD597C943FF9}" srcOrd="0" destOrd="0" parTransId="{CEA45CB3-1FEA-4E48-B4F4-F54F56396AF7}" sibTransId="{C8590EFB-AF7C-4AC0-8C94-0B9F1C0B4586}"/>
    <dgm:cxn modelId="{57FC5332-F057-4BC2-997D-F76D3B1C7D31}" type="presOf" srcId="{AE233F1B-83BC-47B3-8418-0146451D046D}" destId="{2B05C258-DC6F-42E2-94CE-096E598C154E}" srcOrd="0" destOrd="0" presId="urn:microsoft.com/office/officeart/2005/8/layout/list1"/>
    <dgm:cxn modelId="{8612B134-4480-408D-90A6-460F605BC668}" type="presOf" srcId="{F6F05D0D-F8B8-4623-8075-CB1CBB7B0269}" destId="{8C8E9B7A-2524-4986-A61B-A16F228568E9}" srcOrd="0" destOrd="0" presId="urn:microsoft.com/office/officeart/2005/8/layout/list1"/>
    <dgm:cxn modelId="{48DF253D-6C21-4EAF-8526-1F913E4FA4D2}" type="presOf" srcId="{CCDDD2A2-A6AB-49A7-A136-95E659166914}" destId="{2B05C258-DC6F-42E2-94CE-096E598C154E}" srcOrd="0" destOrd="4" presId="urn:microsoft.com/office/officeart/2005/8/layout/list1"/>
    <dgm:cxn modelId="{A00E0D5F-A383-4AE7-9A7E-9AB9980B7286}" srcId="{E1AC7F49-F5A2-4D88-A37B-96FADD318D7C}" destId="{F6F05D0D-F8B8-4623-8075-CB1CBB7B0269}" srcOrd="1" destOrd="0" parTransId="{91B36902-34D4-4681-B7EA-89AE760A1D6A}" sibTransId="{67EECB2D-5B8A-4333-8C74-5B9F7AD6B9D4}"/>
    <dgm:cxn modelId="{C41D8144-12E0-4C0E-831C-6543FE5081DF}" srcId="{3615F794-52E0-4D98-AD0E-CD597C943FF9}" destId="{AFB22131-5DAA-4A6B-80E9-6DBE66EF9EB9}" srcOrd="1" destOrd="0" parTransId="{A4BA4F0C-FAC7-4FFE-9648-82CFBADB7603}" sibTransId="{1DB7BDE2-C553-4D72-B9B8-6D3E0BF37256}"/>
    <dgm:cxn modelId="{753D914A-9547-4CC6-91AD-2896B3A87DF5}" type="presOf" srcId="{3615F794-52E0-4D98-AD0E-CD597C943FF9}" destId="{251CE752-7DA5-4978-8597-490FED546D24}" srcOrd="0" destOrd="0" presId="urn:microsoft.com/office/officeart/2005/8/layout/list1"/>
    <dgm:cxn modelId="{508EC599-A36C-47CA-AA3B-73023DA7BD0E}" srcId="{3615F794-52E0-4D98-AD0E-CD597C943FF9}" destId="{A40B7727-F9C9-4F3A-8023-22E56CB3A7F5}" srcOrd="2" destOrd="0" parTransId="{85B4896C-56C6-41E1-AD3F-16700F1FFFE8}" sibTransId="{58825A29-33F6-47EB-BCDF-AA8402FB6624}"/>
    <dgm:cxn modelId="{5FA5059A-C431-4200-9CB4-04EAFECACED5}" type="presOf" srcId="{F6F05D0D-F8B8-4623-8075-CB1CBB7B0269}" destId="{F97B4B43-8ADB-46CA-A2FF-A6A9CE3197DD}" srcOrd="1" destOrd="0" presId="urn:microsoft.com/office/officeart/2005/8/layout/list1"/>
    <dgm:cxn modelId="{CDBC939B-815F-44C8-AEE9-F5236E3EF1A3}" srcId="{3615F794-52E0-4D98-AD0E-CD597C943FF9}" destId="{CCDDD2A2-A6AB-49A7-A136-95E659166914}" srcOrd="4" destOrd="0" parTransId="{44FD280E-8728-48E9-9954-C235E570EB74}" sibTransId="{177A26CB-3E8A-40D5-81DE-DAD173793749}"/>
    <dgm:cxn modelId="{FDE3B7A2-666B-4632-A69F-E911AA3237D8}" type="presOf" srcId="{3615F794-52E0-4D98-AD0E-CD597C943FF9}" destId="{01ADC267-D052-4320-B4FC-A494821B366E}" srcOrd="1" destOrd="0" presId="urn:microsoft.com/office/officeart/2005/8/layout/list1"/>
    <dgm:cxn modelId="{8DD328C8-1A44-41F7-A378-A2DB5EFBBA5C}" type="presOf" srcId="{A40B7727-F9C9-4F3A-8023-22E56CB3A7F5}" destId="{2B05C258-DC6F-42E2-94CE-096E598C154E}" srcOrd="0" destOrd="2" presId="urn:microsoft.com/office/officeart/2005/8/layout/list1"/>
    <dgm:cxn modelId="{F6CBD9CA-4E3E-448B-BD15-DAEF4E863EF5}" srcId="{3615F794-52E0-4D98-AD0E-CD597C943FF9}" destId="{AE233F1B-83BC-47B3-8418-0146451D046D}" srcOrd="0" destOrd="0" parTransId="{6EB17007-9184-4ABA-9836-EAC2C5532786}" sibTransId="{6230C50A-18A0-4024-9554-79D81AF91E72}"/>
    <dgm:cxn modelId="{ECB5EED1-0AA2-4299-ACCC-E56B9D49C95D}" type="presOf" srcId="{E1AC7F49-F5A2-4D88-A37B-96FADD318D7C}" destId="{FE6C21A0-CF63-4883-9370-DB553F86904B}" srcOrd="0" destOrd="0" presId="urn:microsoft.com/office/officeart/2005/8/layout/list1"/>
    <dgm:cxn modelId="{05B07AF0-2475-48AA-9CE0-675C92536A39}" type="presOf" srcId="{67C08E8D-7CC0-4192-A5BB-AC65633333B6}" destId="{2B05C258-DC6F-42E2-94CE-096E598C154E}" srcOrd="0" destOrd="3" presId="urn:microsoft.com/office/officeart/2005/8/layout/list1"/>
    <dgm:cxn modelId="{C03285F1-1FD2-458D-A1F6-6A3978091947}" type="presOf" srcId="{AFB22131-5DAA-4A6B-80E9-6DBE66EF9EB9}" destId="{2B05C258-DC6F-42E2-94CE-096E598C154E}" srcOrd="0" destOrd="1" presId="urn:microsoft.com/office/officeart/2005/8/layout/list1"/>
    <dgm:cxn modelId="{1CDF8F54-4056-4EFA-9E77-0E1D92BAFEC6}" type="presParOf" srcId="{FE6C21A0-CF63-4883-9370-DB553F86904B}" destId="{D18A7882-7D15-460D-AB90-006C05F86444}" srcOrd="0" destOrd="0" presId="urn:microsoft.com/office/officeart/2005/8/layout/list1"/>
    <dgm:cxn modelId="{22057E50-B921-47D7-8B26-B9FED5EE830E}" type="presParOf" srcId="{D18A7882-7D15-460D-AB90-006C05F86444}" destId="{251CE752-7DA5-4978-8597-490FED546D24}" srcOrd="0" destOrd="0" presId="urn:microsoft.com/office/officeart/2005/8/layout/list1"/>
    <dgm:cxn modelId="{3D5813CA-AF23-4FB4-A6F4-5523D7810735}" type="presParOf" srcId="{D18A7882-7D15-460D-AB90-006C05F86444}" destId="{01ADC267-D052-4320-B4FC-A494821B366E}" srcOrd="1" destOrd="0" presId="urn:microsoft.com/office/officeart/2005/8/layout/list1"/>
    <dgm:cxn modelId="{464E5980-76F1-4A51-8E87-508AAAAA6C88}" type="presParOf" srcId="{FE6C21A0-CF63-4883-9370-DB553F86904B}" destId="{C3B2567C-5771-4FC2-BB07-70FA024F1EA8}" srcOrd="1" destOrd="0" presId="urn:microsoft.com/office/officeart/2005/8/layout/list1"/>
    <dgm:cxn modelId="{C126E700-EBDF-495A-8871-CF463A966EEC}" type="presParOf" srcId="{FE6C21A0-CF63-4883-9370-DB553F86904B}" destId="{2B05C258-DC6F-42E2-94CE-096E598C154E}" srcOrd="2" destOrd="0" presId="urn:microsoft.com/office/officeart/2005/8/layout/list1"/>
    <dgm:cxn modelId="{BEA72D41-4314-4372-92B3-7C31DF656DB1}" type="presParOf" srcId="{FE6C21A0-CF63-4883-9370-DB553F86904B}" destId="{659BE11D-9F3F-4D9D-8042-E4A3B94CD414}" srcOrd="3" destOrd="0" presId="urn:microsoft.com/office/officeart/2005/8/layout/list1"/>
    <dgm:cxn modelId="{E1627751-46A4-4933-B5B3-7889F5846501}" type="presParOf" srcId="{FE6C21A0-CF63-4883-9370-DB553F86904B}" destId="{89FBBBAF-F629-4BCE-8F40-D0A6B9F5FDBF}" srcOrd="4" destOrd="0" presId="urn:microsoft.com/office/officeart/2005/8/layout/list1"/>
    <dgm:cxn modelId="{6337230A-B50E-479E-8682-4A0824FD985B}" type="presParOf" srcId="{89FBBBAF-F629-4BCE-8F40-D0A6B9F5FDBF}" destId="{8C8E9B7A-2524-4986-A61B-A16F228568E9}" srcOrd="0" destOrd="0" presId="urn:microsoft.com/office/officeart/2005/8/layout/list1"/>
    <dgm:cxn modelId="{BCC29903-755D-4365-9B41-5796A63A6CE3}" type="presParOf" srcId="{89FBBBAF-F629-4BCE-8F40-D0A6B9F5FDBF}" destId="{F97B4B43-8ADB-46CA-A2FF-A6A9CE3197DD}" srcOrd="1" destOrd="0" presId="urn:microsoft.com/office/officeart/2005/8/layout/list1"/>
    <dgm:cxn modelId="{D8A0EB5B-8049-4838-91DC-81352AC5ED32}" type="presParOf" srcId="{FE6C21A0-CF63-4883-9370-DB553F86904B}" destId="{BF3855D6-31D3-4C86-9F68-F621A317DEC0}" srcOrd="5" destOrd="0" presId="urn:microsoft.com/office/officeart/2005/8/layout/list1"/>
    <dgm:cxn modelId="{C1D94CC1-C3A9-48D6-9950-0511050D16EB}" type="presParOf" srcId="{FE6C21A0-CF63-4883-9370-DB553F86904B}" destId="{40124367-511F-4939-A9ED-1331F97362F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AC7F49-F5A2-4D88-A37B-96FADD318D7C}"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3615F794-52E0-4D98-AD0E-CD597C943FF9}">
      <dgm:prSet/>
      <dgm:spPr/>
      <dgm:t>
        <a:bodyPr/>
        <a:lstStyle/>
        <a:p>
          <a:r>
            <a:rPr lang="en-US" dirty="0"/>
            <a:t>Eight Survey Items:</a:t>
          </a:r>
        </a:p>
      </dgm:t>
    </dgm:pt>
    <dgm:pt modelId="{CEA45CB3-1FEA-4E48-B4F4-F54F56396AF7}" type="parTrans" cxnId="{DFF6F60B-1310-49CA-83A3-99AFF62FE439}">
      <dgm:prSet/>
      <dgm:spPr/>
      <dgm:t>
        <a:bodyPr/>
        <a:lstStyle/>
        <a:p>
          <a:endParaRPr lang="en-US"/>
        </a:p>
      </dgm:t>
    </dgm:pt>
    <dgm:pt modelId="{C8590EFB-AF7C-4AC0-8C94-0B9F1C0B4586}" type="sibTrans" cxnId="{DFF6F60B-1310-49CA-83A3-99AFF62FE439}">
      <dgm:prSet/>
      <dgm:spPr/>
      <dgm:t>
        <a:bodyPr/>
        <a:lstStyle/>
        <a:p>
          <a:endParaRPr lang="en-US"/>
        </a:p>
      </dgm:t>
    </dgm:pt>
    <dgm:pt modelId="{AE233F1B-83BC-47B3-8418-0146451D046D}">
      <dgm:prSet/>
      <dgm:spPr/>
      <dgm:t>
        <a:bodyPr/>
        <a:lstStyle/>
        <a:p>
          <a:r>
            <a:rPr lang="en-US" dirty="0"/>
            <a:t>Overall well being, academic and nonacademic</a:t>
          </a:r>
          <a:r>
            <a:rPr lang="en-US" baseline="0" dirty="0"/>
            <a:t> support, socialization, diverse contacts, activities, and events</a:t>
          </a:r>
          <a:endParaRPr lang="en-US" dirty="0"/>
        </a:p>
      </dgm:t>
    </dgm:pt>
    <dgm:pt modelId="{6EB17007-9184-4ABA-9836-EAC2C5532786}" type="parTrans" cxnId="{F6CBD9CA-4E3E-448B-BD15-DAEF4E863EF5}">
      <dgm:prSet/>
      <dgm:spPr/>
      <dgm:t>
        <a:bodyPr/>
        <a:lstStyle/>
        <a:p>
          <a:endParaRPr lang="en-US"/>
        </a:p>
      </dgm:t>
    </dgm:pt>
    <dgm:pt modelId="{6230C50A-18A0-4024-9554-79D81AF91E72}" type="sibTrans" cxnId="{F6CBD9CA-4E3E-448B-BD15-DAEF4E863EF5}">
      <dgm:prSet/>
      <dgm:spPr/>
      <dgm:t>
        <a:bodyPr/>
        <a:lstStyle/>
        <a:p>
          <a:endParaRPr lang="en-US"/>
        </a:p>
      </dgm:t>
    </dgm:pt>
    <dgm:pt modelId="{F6F05D0D-F8B8-4623-8075-CB1CBB7B0269}">
      <dgm:prSet/>
      <dgm:spPr/>
      <dgm:t>
        <a:bodyPr/>
        <a:lstStyle/>
        <a:p>
          <a:r>
            <a:rPr lang="en-US" dirty="0"/>
            <a:t>Graphs display average ratings from 0-60.</a:t>
          </a:r>
        </a:p>
      </dgm:t>
    </dgm:pt>
    <dgm:pt modelId="{91B36902-34D4-4681-B7EA-89AE760A1D6A}" type="parTrans" cxnId="{A00E0D5F-A383-4AE7-9A7E-9AB9980B7286}">
      <dgm:prSet/>
      <dgm:spPr/>
      <dgm:t>
        <a:bodyPr/>
        <a:lstStyle/>
        <a:p>
          <a:endParaRPr lang="en-US"/>
        </a:p>
      </dgm:t>
    </dgm:pt>
    <dgm:pt modelId="{67EECB2D-5B8A-4333-8C74-5B9F7AD6B9D4}" type="sibTrans" cxnId="{A00E0D5F-A383-4AE7-9A7E-9AB9980B7286}">
      <dgm:prSet/>
      <dgm:spPr/>
      <dgm:t>
        <a:bodyPr/>
        <a:lstStyle/>
        <a:p>
          <a:endParaRPr lang="en-US"/>
        </a:p>
      </dgm:t>
    </dgm:pt>
    <dgm:pt modelId="{CCDDD2A2-A6AB-49A7-A136-95E659166914}">
      <dgm:prSet/>
      <dgm:spPr/>
      <dgm:t>
        <a:bodyPr/>
        <a:lstStyle/>
        <a:p>
          <a:r>
            <a:rPr lang="en-US" dirty="0"/>
            <a:t>Items rated from 1 – 4 (Very little, Some, Quite a bit, Very much)</a:t>
          </a:r>
        </a:p>
      </dgm:t>
    </dgm:pt>
    <dgm:pt modelId="{44FD280E-8728-48E9-9954-C235E570EB74}" type="parTrans" cxnId="{CDBC939B-815F-44C8-AEE9-F5236E3EF1A3}">
      <dgm:prSet/>
      <dgm:spPr/>
      <dgm:t>
        <a:bodyPr/>
        <a:lstStyle/>
        <a:p>
          <a:endParaRPr lang="en-US"/>
        </a:p>
      </dgm:t>
    </dgm:pt>
    <dgm:pt modelId="{177A26CB-3E8A-40D5-81DE-DAD173793749}" type="sibTrans" cxnId="{CDBC939B-815F-44C8-AEE9-F5236E3EF1A3}">
      <dgm:prSet/>
      <dgm:spPr/>
      <dgm:t>
        <a:bodyPr/>
        <a:lstStyle/>
        <a:p>
          <a:endParaRPr lang="en-US"/>
        </a:p>
      </dgm:t>
    </dgm:pt>
    <dgm:pt modelId="{67C08E8D-7CC0-4192-A5BB-AC65633333B6}">
      <dgm:prSet/>
      <dgm:spPr/>
      <dgm:t>
        <a:bodyPr/>
        <a:lstStyle/>
        <a:p>
          <a:endParaRPr lang="en-US" dirty="0"/>
        </a:p>
      </dgm:t>
    </dgm:pt>
    <dgm:pt modelId="{D569AC39-79C9-4EB0-8F1C-7878437E1623}" type="parTrans" cxnId="{EC565302-3FFF-46FB-9843-756C02E9FC05}">
      <dgm:prSet/>
      <dgm:spPr/>
      <dgm:t>
        <a:bodyPr/>
        <a:lstStyle/>
        <a:p>
          <a:endParaRPr lang="en-US"/>
        </a:p>
      </dgm:t>
    </dgm:pt>
    <dgm:pt modelId="{1B2FB554-455E-48B2-8CBF-B95D35B0F95C}" type="sibTrans" cxnId="{EC565302-3FFF-46FB-9843-756C02E9FC05}">
      <dgm:prSet/>
      <dgm:spPr/>
      <dgm:t>
        <a:bodyPr/>
        <a:lstStyle/>
        <a:p>
          <a:endParaRPr lang="en-US"/>
        </a:p>
      </dgm:t>
    </dgm:pt>
    <dgm:pt modelId="{FE6C21A0-CF63-4883-9370-DB553F86904B}" type="pres">
      <dgm:prSet presAssocID="{E1AC7F49-F5A2-4D88-A37B-96FADD318D7C}" presName="linear" presStyleCnt="0">
        <dgm:presLayoutVars>
          <dgm:dir/>
          <dgm:animLvl val="lvl"/>
          <dgm:resizeHandles val="exact"/>
        </dgm:presLayoutVars>
      </dgm:prSet>
      <dgm:spPr/>
    </dgm:pt>
    <dgm:pt modelId="{D18A7882-7D15-460D-AB90-006C05F86444}" type="pres">
      <dgm:prSet presAssocID="{3615F794-52E0-4D98-AD0E-CD597C943FF9}" presName="parentLin" presStyleCnt="0"/>
      <dgm:spPr/>
    </dgm:pt>
    <dgm:pt modelId="{251CE752-7DA5-4978-8597-490FED546D24}" type="pres">
      <dgm:prSet presAssocID="{3615F794-52E0-4D98-AD0E-CD597C943FF9}" presName="parentLeftMargin" presStyleLbl="node1" presStyleIdx="0" presStyleCnt="2"/>
      <dgm:spPr/>
    </dgm:pt>
    <dgm:pt modelId="{01ADC267-D052-4320-B4FC-A494821B366E}" type="pres">
      <dgm:prSet presAssocID="{3615F794-52E0-4D98-AD0E-CD597C943FF9}" presName="parentText" presStyleLbl="node1" presStyleIdx="0" presStyleCnt="2" custScaleX="103887">
        <dgm:presLayoutVars>
          <dgm:chMax val="0"/>
          <dgm:bulletEnabled val="1"/>
        </dgm:presLayoutVars>
      </dgm:prSet>
      <dgm:spPr/>
    </dgm:pt>
    <dgm:pt modelId="{C3B2567C-5771-4FC2-BB07-70FA024F1EA8}" type="pres">
      <dgm:prSet presAssocID="{3615F794-52E0-4D98-AD0E-CD597C943FF9}" presName="negativeSpace" presStyleCnt="0"/>
      <dgm:spPr/>
    </dgm:pt>
    <dgm:pt modelId="{2B05C258-DC6F-42E2-94CE-096E598C154E}" type="pres">
      <dgm:prSet presAssocID="{3615F794-52E0-4D98-AD0E-CD597C943FF9}" presName="childText" presStyleLbl="conFgAcc1" presStyleIdx="0" presStyleCnt="2">
        <dgm:presLayoutVars>
          <dgm:bulletEnabled val="1"/>
        </dgm:presLayoutVars>
      </dgm:prSet>
      <dgm:spPr/>
    </dgm:pt>
    <dgm:pt modelId="{659BE11D-9F3F-4D9D-8042-E4A3B94CD414}" type="pres">
      <dgm:prSet presAssocID="{C8590EFB-AF7C-4AC0-8C94-0B9F1C0B4586}" presName="spaceBetweenRectangles" presStyleCnt="0"/>
      <dgm:spPr/>
    </dgm:pt>
    <dgm:pt modelId="{89FBBBAF-F629-4BCE-8F40-D0A6B9F5FDBF}" type="pres">
      <dgm:prSet presAssocID="{F6F05D0D-F8B8-4623-8075-CB1CBB7B0269}" presName="parentLin" presStyleCnt="0"/>
      <dgm:spPr/>
    </dgm:pt>
    <dgm:pt modelId="{8C8E9B7A-2524-4986-A61B-A16F228568E9}" type="pres">
      <dgm:prSet presAssocID="{F6F05D0D-F8B8-4623-8075-CB1CBB7B0269}" presName="parentLeftMargin" presStyleLbl="node1" presStyleIdx="0" presStyleCnt="2"/>
      <dgm:spPr/>
    </dgm:pt>
    <dgm:pt modelId="{F97B4B43-8ADB-46CA-A2FF-A6A9CE3197DD}" type="pres">
      <dgm:prSet presAssocID="{F6F05D0D-F8B8-4623-8075-CB1CBB7B0269}" presName="parentText" presStyleLbl="node1" presStyleIdx="1" presStyleCnt="2" custScaleX="103166">
        <dgm:presLayoutVars>
          <dgm:chMax val="0"/>
          <dgm:bulletEnabled val="1"/>
        </dgm:presLayoutVars>
      </dgm:prSet>
      <dgm:spPr/>
    </dgm:pt>
    <dgm:pt modelId="{BF3855D6-31D3-4C86-9F68-F621A317DEC0}" type="pres">
      <dgm:prSet presAssocID="{F6F05D0D-F8B8-4623-8075-CB1CBB7B0269}" presName="negativeSpace" presStyleCnt="0"/>
      <dgm:spPr/>
    </dgm:pt>
    <dgm:pt modelId="{40124367-511F-4939-A9ED-1331F97362FF}" type="pres">
      <dgm:prSet presAssocID="{F6F05D0D-F8B8-4623-8075-CB1CBB7B0269}" presName="childText" presStyleLbl="conFgAcc1" presStyleIdx="1" presStyleCnt="2">
        <dgm:presLayoutVars>
          <dgm:bulletEnabled val="1"/>
        </dgm:presLayoutVars>
      </dgm:prSet>
      <dgm:spPr/>
    </dgm:pt>
  </dgm:ptLst>
  <dgm:cxnLst>
    <dgm:cxn modelId="{EC565302-3FFF-46FB-9843-756C02E9FC05}" srcId="{3615F794-52E0-4D98-AD0E-CD597C943FF9}" destId="{67C08E8D-7CC0-4192-A5BB-AC65633333B6}" srcOrd="1" destOrd="0" parTransId="{D569AC39-79C9-4EB0-8F1C-7878437E1623}" sibTransId="{1B2FB554-455E-48B2-8CBF-B95D35B0F95C}"/>
    <dgm:cxn modelId="{DFF6F60B-1310-49CA-83A3-99AFF62FE439}" srcId="{E1AC7F49-F5A2-4D88-A37B-96FADD318D7C}" destId="{3615F794-52E0-4D98-AD0E-CD597C943FF9}" srcOrd="0" destOrd="0" parTransId="{CEA45CB3-1FEA-4E48-B4F4-F54F56396AF7}" sibTransId="{C8590EFB-AF7C-4AC0-8C94-0B9F1C0B4586}"/>
    <dgm:cxn modelId="{57FC5332-F057-4BC2-997D-F76D3B1C7D31}" type="presOf" srcId="{AE233F1B-83BC-47B3-8418-0146451D046D}" destId="{2B05C258-DC6F-42E2-94CE-096E598C154E}" srcOrd="0" destOrd="0" presId="urn:microsoft.com/office/officeart/2005/8/layout/list1"/>
    <dgm:cxn modelId="{8612B134-4480-408D-90A6-460F605BC668}" type="presOf" srcId="{F6F05D0D-F8B8-4623-8075-CB1CBB7B0269}" destId="{8C8E9B7A-2524-4986-A61B-A16F228568E9}" srcOrd="0" destOrd="0" presId="urn:microsoft.com/office/officeart/2005/8/layout/list1"/>
    <dgm:cxn modelId="{48DF253D-6C21-4EAF-8526-1F913E4FA4D2}" type="presOf" srcId="{CCDDD2A2-A6AB-49A7-A136-95E659166914}" destId="{2B05C258-DC6F-42E2-94CE-096E598C154E}" srcOrd="0" destOrd="2" presId="urn:microsoft.com/office/officeart/2005/8/layout/list1"/>
    <dgm:cxn modelId="{A00E0D5F-A383-4AE7-9A7E-9AB9980B7286}" srcId="{E1AC7F49-F5A2-4D88-A37B-96FADD318D7C}" destId="{F6F05D0D-F8B8-4623-8075-CB1CBB7B0269}" srcOrd="1" destOrd="0" parTransId="{91B36902-34D4-4681-B7EA-89AE760A1D6A}" sibTransId="{67EECB2D-5B8A-4333-8C74-5B9F7AD6B9D4}"/>
    <dgm:cxn modelId="{753D914A-9547-4CC6-91AD-2896B3A87DF5}" type="presOf" srcId="{3615F794-52E0-4D98-AD0E-CD597C943FF9}" destId="{251CE752-7DA5-4978-8597-490FED546D24}" srcOrd="0" destOrd="0" presId="urn:microsoft.com/office/officeart/2005/8/layout/list1"/>
    <dgm:cxn modelId="{5FA5059A-C431-4200-9CB4-04EAFECACED5}" type="presOf" srcId="{F6F05D0D-F8B8-4623-8075-CB1CBB7B0269}" destId="{F97B4B43-8ADB-46CA-A2FF-A6A9CE3197DD}" srcOrd="1" destOrd="0" presId="urn:microsoft.com/office/officeart/2005/8/layout/list1"/>
    <dgm:cxn modelId="{CDBC939B-815F-44C8-AEE9-F5236E3EF1A3}" srcId="{3615F794-52E0-4D98-AD0E-CD597C943FF9}" destId="{CCDDD2A2-A6AB-49A7-A136-95E659166914}" srcOrd="2" destOrd="0" parTransId="{44FD280E-8728-48E9-9954-C235E570EB74}" sibTransId="{177A26CB-3E8A-40D5-81DE-DAD173793749}"/>
    <dgm:cxn modelId="{FDE3B7A2-666B-4632-A69F-E911AA3237D8}" type="presOf" srcId="{3615F794-52E0-4D98-AD0E-CD597C943FF9}" destId="{01ADC267-D052-4320-B4FC-A494821B366E}" srcOrd="1" destOrd="0" presId="urn:microsoft.com/office/officeart/2005/8/layout/list1"/>
    <dgm:cxn modelId="{F6CBD9CA-4E3E-448B-BD15-DAEF4E863EF5}" srcId="{3615F794-52E0-4D98-AD0E-CD597C943FF9}" destId="{AE233F1B-83BC-47B3-8418-0146451D046D}" srcOrd="0" destOrd="0" parTransId="{6EB17007-9184-4ABA-9836-EAC2C5532786}" sibTransId="{6230C50A-18A0-4024-9554-79D81AF91E72}"/>
    <dgm:cxn modelId="{ECB5EED1-0AA2-4299-ACCC-E56B9D49C95D}" type="presOf" srcId="{E1AC7F49-F5A2-4D88-A37B-96FADD318D7C}" destId="{FE6C21A0-CF63-4883-9370-DB553F86904B}" srcOrd="0" destOrd="0" presId="urn:microsoft.com/office/officeart/2005/8/layout/list1"/>
    <dgm:cxn modelId="{05B07AF0-2475-48AA-9CE0-675C92536A39}" type="presOf" srcId="{67C08E8D-7CC0-4192-A5BB-AC65633333B6}" destId="{2B05C258-DC6F-42E2-94CE-096E598C154E}" srcOrd="0" destOrd="1" presId="urn:microsoft.com/office/officeart/2005/8/layout/list1"/>
    <dgm:cxn modelId="{1CDF8F54-4056-4EFA-9E77-0E1D92BAFEC6}" type="presParOf" srcId="{FE6C21A0-CF63-4883-9370-DB553F86904B}" destId="{D18A7882-7D15-460D-AB90-006C05F86444}" srcOrd="0" destOrd="0" presId="urn:microsoft.com/office/officeart/2005/8/layout/list1"/>
    <dgm:cxn modelId="{22057E50-B921-47D7-8B26-B9FED5EE830E}" type="presParOf" srcId="{D18A7882-7D15-460D-AB90-006C05F86444}" destId="{251CE752-7DA5-4978-8597-490FED546D24}" srcOrd="0" destOrd="0" presId="urn:microsoft.com/office/officeart/2005/8/layout/list1"/>
    <dgm:cxn modelId="{3D5813CA-AF23-4FB4-A6F4-5523D7810735}" type="presParOf" srcId="{D18A7882-7D15-460D-AB90-006C05F86444}" destId="{01ADC267-D052-4320-B4FC-A494821B366E}" srcOrd="1" destOrd="0" presId="urn:microsoft.com/office/officeart/2005/8/layout/list1"/>
    <dgm:cxn modelId="{464E5980-76F1-4A51-8E87-508AAAAA6C88}" type="presParOf" srcId="{FE6C21A0-CF63-4883-9370-DB553F86904B}" destId="{C3B2567C-5771-4FC2-BB07-70FA024F1EA8}" srcOrd="1" destOrd="0" presId="urn:microsoft.com/office/officeart/2005/8/layout/list1"/>
    <dgm:cxn modelId="{C126E700-EBDF-495A-8871-CF463A966EEC}" type="presParOf" srcId="{FE6C21A0-CF63-4883-9370-DB553F86904B}" destId="{2B05C258-DC6F-42E2-94CE-096E598C154E}" srcOrd="2" destOrd="0" presId="urn:microsoft.com/office/officeart/2005/8/layout/list1"/>
    <dgm:cxn modelId="{BEA72D41-4314-4372-92B3-7C31DF656DB1}" type="presParOf" srcId="{FE6C21A0-CF63-4883-9370-DB553F86904B}" destId="{659BE11D-9F3F-4D9D-8042-E4A3B94CD414}" srcOrd="3" destOrd="0" presId="urn:microsoft.com/office/officeart/2005/8/layout/list1"/>
    <dgm:cxn modelId="{E1627751-46A4-4933-B5B3-7889F5846501}" type="presParOf" srcId="{FE6C21A0-CF63-4883-9370-DB553F86904B}" destId="{89FBBBAF-F629-4BCE-8F40-D0A6B9F5FDBF}" srcOrd="4" destOrd="0" presId="urn:microsoft.com/office/officeart/2005/8/layout/list1"/>
    <dgm:cxn modelId="{6337230A-B50E-479E-8682-4A0824FD985B}" type="presParOf" srcId="{89FBBBAF-F629-4BCE-8F40-D0A6B9F5FDBF}" destId="{8C8E9B7A-2524-4986-A61B-A16F228568E9}" srcOrd="0" destOrd="0" presId="urn:microsoft.com/office/officeart/2005/8/layout/list1"/>
    <dgm:cxn modelId="{BCC29903-755D-4365-9B41-5796A63A6CE3}" type="presParOf" srcId="{89FBBBAF-F629-4BCE-8F40-D0A6B9F5FDBF}" destId="{F97B4B43-8ADB-46CA-A2FF-A6A9CE3197DD}" srcOrd="1" destOrd="0" presId="urn:microsoft.com/office/officeart/2005/8/layout/list1"/>
    <dgm:cxn modelId="{D8A0EB5B-8049-4838-91DC-81352AC5ED32}" type="presParOf" srcId="{FE6C21A0-CF63-4883-9370-DB553F86904B}" destId="{BF3855D6-31D3-4C86-9F68-F621A317DEC0}" srcOrd="5" destOrd="0" presId="urn:microsoft.com/office/officeart/2005/8/layout/list1"/>
    <dgm:cxn modelId="{C1D94CC1-C3A9-48D6-9950-0511050D16EB}" type="presParOf" srcId="{FE6C21A0-CF63-4883-9370-DB553F86904B}" destId="{40124367-511F-4939-A9ED-1331F97362F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AC7F49-F5A2-4D88-A37B-96FADD318D7C}"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3615F794-52E0-4D98-AD0E-CD597C943FF9}">
      <dgm:prSet/>
      <dgm:spPr/>
      <dgm:t>
        <a:bodyPr/>
        <a:lstStyle/>
        <a:p>
          <a:r>
            <a:rPr lang="en-US" dirty="0"/>
            <a:t>Items measured interactions with:</a:t>
          </a:r>
        </a:p>
      </dgm:t>
    </dgm:pt>
    <dgm:pt modelId="{CEA45CB3-1FEA-4E48-B4F4-F54F56396AF7}" type="parTrans" cxnId="{DFF6F60B-1310-49CA-83A3-99AFF62FE439}">
      <dgm:prSet/>
      <dgm:spPr/>
      <dgm:t>
        <a:bodyPr/>
        <a:lstStyle/>
        <a:p>
          <a:endParaRPr lang="en-US"/>
        </a:p>
      </dgm:t>
    </dgm:pt>
    <dgm:pt modelId="{C8590EFB-AF7C-4AC0-8C94-0B9F1C0B4586}" type="sibTrans" cxnId="{DFF6F60B-1310-49CA-83A3-99AFF62FE439}">
      <dgm:prSet/>
      <dgm:spPr/>
      <dgm:t>
        <a:bodyPr/>
        <a:lstStyle/>
        <a:p>
          <a:endParaRPr lang="en-US"/>
        </a:p>
      </dgm:t>
    </dgm:pt>
    <dgm:pt modelId="{AE233F1B-83BC-47B3-8418-0146451D046D}">
      <dgm:prSet/>
      <dgm:spPr/>
      <dgm:t>
        <a:bodyPr/>
        <a:lstStyle/>
        <a:p>
          <a:r>
            <a:rPr lang="en-US" dirty="0"/>
            <a:t>Administration (Admissions, Financial Aid, Registrar, etc.)</a:t>
          </a:r>
        </a:p>
      </dgm:t>
    </dgm:pt>
    <dgm:pt modelId="{6EB17007-9184-4ABA-9836-EAC2C5532786}" type="parTrans" cxnId="{F6CBD9CA-4E3E-448B-BD15-DAEF4E863EF5}">
      <dgm:prSet/>
      <dgm:spPr/>
      <dgm:t>
        <a:bodyPr/>
        <a:lstStyle/>
        <a:p>
          <a:endParaRPr lang="en-US"/>
        </a:p>
      </dgm:t>
    </dgm:pt>
    <dgm:pt modelId="{6230C50A-18A0-4024-9554-79D81AF91E72}" type="sibTrans" cxnId="{F6CBD9CA-4E3E-448B-BD15-DAEF4E863EF5}">
      <dgm:prSet/>
      <dgm:spPr/>
      <dgm:t>
        <a:bodyPr/>
        <a:lstStyle/>
        <a:p>
          <a:endParaRPr lang="en-US"/>
        </a:p>
      </dgm:t>
    </dgm:pt>
    <dgm:pt modelId="{F6F05D0D-F8B8-4623-8075-CB1CBB7B0269}">
      <dgm:prSet/>
      <dgm:spPr/>
      <dgm:t>
        <a:bodyPr/>
        <a:lstStyle/>
        <a:p>
          <a:r>
            <a:rPr lang="en-US" dirty="0"/>
            <a:t>Graphs display percent of students giving ratings of 4 or above.</a:t>
          </a:r>
        </a:p>
      </dgm:t>
    </dgm:pt>
    <dgm:pt modelId="{91B36902-34D4-4681-B7EA-89AE760A1D6A}" type="parTrans" cxnId="{A00E0D5F-A383-4AE7-9A7E-9AB9980B7286}">
      <dgm:prSet/>
      <dgm:spPr/>
      <dgm:t>
        <a:bodyPr/>
        <a:lstStyle/>
        <a:p>
          <a:endParaRPr lang="en-US"/>
        </a:p>
      </dgm:t>
    </dgm:pt>
    <dgm:pt modelId="{67EECB2D-5B8A-4333-8C74-5B9F7AD6B9D4}" type="sibTrans" cxnId="{A00E0D5F-A383-4AE7-9A7E-9AB9980B7286}">
      <dgm:prSet/>
      <dgm:spPr/>
      <dgm:t>
        <a:bodyPr/>
        <a:lstStyle/>
        <a:p>
          <a:endParaRPr lang="en-US"/>
        </a:p>
      </dgm:t>
    </dgm:pt>
    <dgm:pt modelId="{DDF03276-AC3D-4497-8394-5011FC49978A}">
      <dgm:prSet/>
      <dgm:spPr/>
      <dgm:t>
        <a:bodyPr/>
        <a:lstStyle/>
        <a:p>
          <a:r>
            <a:rPr lang="en-US" dirty="0"/>
            <a:t>Faculty</a:t>
          </a:r>
        </a:p>
      </dgm:t>
    </dgm:pt>
    <dgm:pt modelId="{B2F08304-DE80-4BC1-B96E-329C6B4AD7F9}" type="parTrans" cxnId="{C8CFDAFC-AD78-4593-BA89-7C3E8176864D}">
      <dgm:prSet/>
      <dgm:spPr/>
      <dgm:t>
        <a:bodyPr/>
        <a:lstStyle/>
        <a:p>
          <a:endParaRPr lang="en-US"/>
        </a:p>
      </dgm:t>
    </dgm:pt>
    <dgm:pt modelId="{652D8011-729C-43A7-8259-6BB113FAE835}" type="sibTrans" cxnId="{C8CFDAFC-AD78-4593-BA89-7C3E8176864D}">
      <dgm:prSet/>
      <dgm:spPr/>
      <dgm:t>
        <a:bodyPr/>
        <a:lstStyle/>
        <a:p>
          <a:endParaRPr lang="en-US"/>
        </a:p>
      </dgm:t>
    </dgm:pt>
    <dgm:pt modelId="{8536F219-7433-4B27-B8CC-CF621A1EE8BC}">
      <dgm:prSet/>
      <dgm:spPr/>
      <dgm:t>
        <a:bodyPr/>
        <a:lstStyle/>
        <a:p>
          <a:r>
            <a:rPr lang="en-US" dirty="0"/>
            <a:t>Advisors</a:t>
          </a:r>
        </a:p>
      </dgm:t>
    </dgm:pt>
    <dgm:pt modelId="{8A5A5670-4076-4E43-B200-3B51BC7AE38D}" type="parTrans" cxnId="{BC89F27A-C4FB-42FA-9929-70085CAF24BF}">
      <dgm:prSet/>
      <dgm:spPr/>
      <dgm:t>
        <a:bodyPr/>
        <a:lstStyle/>
        <a:p>
          <a:endParaRPr lang="en-US"/>
        </a:p>
      </dgm:t>
    </dgm:pt>
    <dgm:pt modelId="{B7605AFE-22BA-4AF9-A382-EAE8EED1A60A}" type="sibTrans" cxnId="{BC89F27A-C4FB-42FA-9929-70085CAF24BF}">
      <dgm:prSet/>
      <dgm:spPr/>
      <dgm:t>
        <a:bodyPr/>
        <a:lstStyle/>
        <a:p>
          <a:endParaRPr lang="en-US"/>
        </a:p>
      </dgm:t>
    </dgm:pt>
    <dgm:pt modelId="{0DD9353D-ADAE-449A-BF59-8964013AB73E}">
      <dgm:prSet/>
      <dgm:spPr/>
      <dgm:t>
        <a:bodyPr/>
        <a:lstStyle/>
        <a:p>
          <a:r>
            <a:rPr lang="en-US" dirty="0"/>
            <a:t>Other Students</a:t>
          </a:r>
        </a:p>
      </dgm:t>
    </dgm:pt>
    <dgm:pt modelId="{4171CDE7-24B4-450F-8F84-D1FEE920ECA2}" type="parTrans" cxnId="{C6C62FA7-3589-4841-81E7-D5A661C6FA17}">
      <dgm:prSet/>
      <dgm:spPr/>
      <dgm:t>
        <a:bodyPr/>
        <a:lstStyle/>
        <a:p>
          <a:endParaRPr lang="en-US"/>
        </a:p>
      </dgm:t>
    </dgm:pt>
    <dgm:pt modelId="{7B2F8465-093C-49D6-9B66-E311629A6B3B}" type="sibTrans" cxnId="{C6C62FA7-3589-4841-81E7-D5A661C6FA17}">
      <dgm:prSet/>
      <dgm:spPr/>
      <dgm:t>
        <a:bodyPr/>
        <a:lstStyle/>
        <a:p>
          <a:endParaRPr lang="en-US"/>
        </a:p>
      </dgm:t>
    </dgm:pt>
    <dgm:pt modelId="{453F2DD9-583C-4E4F-A8D0-8DE9646AD707}">
      <dgm:prSet/>
      <dgm:spPr/>
      <dgm:t>
        <a:bodyPr/>
        <a:lstStyle/>
        <a:p>
          <a:r>
            <a:rPr lang="en-US" dirty="0"/>
            <a:t>Student Affairs Staff (Career Services, Housing, etc.)</a:t>
          </a:r>
        </a:p>
      </dgm:t>
    </dgm:pt>
    <dgm:pt modelId="{AA15DDD6-D02F-4D15-AE59-971F83D8F398}" type="parTrans" cxnId="{9CEF11D8-A4A5-4919-9944-1C0D25A79FDD}">
      <dgm:prSet/>
      <dgm:spPr/>
      <dgm:t>
        <a:bodyPr/>
        <a:lstStyle/>
        <a:p>
          <a:endParaRPr lang="en-US"/>
        </a:p>
      </dgm:t>
    </dgm:pt>
    <dgm:pt modelId="{E93290FD-F75F-4BF2-82BF-900CD9D72AEE}" type="sibTrans" cxnId="{9CEF11D8-A4A5-4919-9944-1C0D25A79FDD}">
      <dgm:prSet/>
      <dgm:spPr/>
      <dgm:t>
        <a:bodyPr/>
        <a:lstStyle/>
        <a:p>
          <a:endParaRPr lang="en-US"/>
        </a:p>
      </dgm:t>
    </dgm:pt>
    <dgm:pt modelId="{52F3AE7D-4A48-44C0-A164-E3CE04C287A2}">
      <dgm:prSet/>
      <dgm:spPr/>
      <dgm:t>
        <a:bodyPr/>
        <a:lstStyle/>
        <a:p>
          <a:r>
            <a:rPr lang="en-US" dirty="0"/>
            <a:t>Items scored from 1 (poor) – 7 (excellent)</a:t>
          </a:r>
        </a:p>
      </dgm:t>
    </dgm:pt>
    <dgm:pt modelId="{F7290175-43C3-4A94-A8E9-8298943B182F}" type="parTrans" cxnId="{54ABF71F-3EDF-47D0-8D34-3B2552D48D39}">
      <dgm:prSet/>
      <dgm:spPr/>
      <dgm:t>
        <a:bodyPr/>
        <a:lstStyle/>
        <a:p>
          <a:endParaRPr lang="en-US"/>
        </a:p>
      </dgm:t>
    </dgm:pt>
    <dgm:pt modelId="{A40CA7F7-0666-4306-BD98-0171C00A0291}" type="sibTrans" cxnId="{54ABF71F-3EDF-47D0-8D34-3B2552D48D39}">
      <dgm:prSet/>
      <dgm:spPr/>
      <dgm:t>
        <a:bodyPr/>
        <a:lstStyle/>
        <a:p>
          <a:endParaRPr lang="en-US"/>
        </a:p>
      </dgm:t>
    </dgm:pt>
    <dgm:pt modelId="{FE6C21A0-CF63-4883-9370-DB553F86904B}" type="pres">
      <dgm:prSet presAssocID="{E1AC7F49-F5A2-4D88-A37B-96FADD318D7C}" presName="linear" presStyleCnt="0">
        <dgm:presLayoutVars>
          <dgm:dir/>
          <dgm:animLvl val="lvl"/>
          <dgm:resizeHandles val="exact"/>
        </dgm:presLayoutVars>
      </dgm:prSet>
      <dgm:spPr/>
    </dgm:pt>
    <dgm:pt modelId="{D18A7882-7D15-460D-AB90-006C05F86444}" type="pres">
      <dgm:prSet presAssocID="{3615F794-52E0-4D98-AD0E-CD597C943FF9}" presName="parentLin" presStyleCnt="0"/>
      <dgm:spPr/>
    </dgm:pt>
    <dgm:pt modelId="{251CE752-7DA5-4978-8597-490FED546D24}" type="pres">
      <dgm:prSet presAssocID="{3615F794-52E0-4D98-AD0E-CD597C943FF9}" presName="parentLeftMargin" presStyleLbl="node1" presStyleIdx="0" presStyleCnt="2"/>
      <dgm:spPr/>
    </dgm:pt>
    <dgm:pt modelId="{01ADC267-D052-4320-B4FC-A494821B366E}" type="pres">
      <dgm:prSet presAssocID="{3615F794-52E0-4D98-AD0E-CD597C943FF9}" presName="parentText" presStyleLbl="node1" presStyleIdx="0" presStyleCnt="2">
        <dgm:presLayoutVars>
          <dgm:chMax val="0"/>
          <dgm:bulletEnabled val="1"/>
        </dgm:presLayoutVars>
      </dgm:prSet>
      <dgm:spPr/>
    </dgm:pt>
    <dgm:pt modelId="{C3B2567C-5771-4FC2-BB07-70FA024F1EA8}" type="pres">
      <dgm:prSet presAssocID="{3615F794-52E0-4D98-AD0E-CD597C943FF9}" presName="negativeSpace" presStyleCnt="0"/>
      <dgm:spPr/>
    </dgm:pt>
    <dgm:pt modelId="{2B05C258-DC6F-42E2-94CE-096E598C154E}" type="pres">
      <dgm:prSet presAssocID="{3615F794-52E0-4D98-AD0E-CD597C943FF9}" presName="childText" presStyleLbl="conFgAcc1" presStyleIdx="0" presStyleCnt="2">
        <dgm:presLayoutVars>
          <dgm:bulletEnabled val="1"/>
        </dgm:presLayoutVars>
      </dgm:prSet>
      <dgm:spPr/>
    </dgm:pt>
    <dgm:pt modelId="{659BE11D-9F3F-4D9D-8042-E4A3B94CD414}" type="pres">
      <dgm:prSet presAssocID="{C8590EFB-AF7C-4AC0-8C94-0B9F1C0B4586}" presName="spaceBetweenRectangles" presStyleCnt="0"/>
      <dgm:spPr/>
    </dgm:pt>
    <dgm:pt modelId="{89FBBBAF-F629-4BCE-8F40-D0A6B9F5FDBF}" type="pres">
      <dgm:prSet presAssocID="{F6F05D0D-F8B8-4623-8075-CB1CBB7B0269}" presName="parentLin" presStyleCnt="0"/>
      <dgm:spPr/>
    </dgm:pt>
    <dgm:pt modelId="{8C8E9B7A-2524-4986-A61B-A16F228568E9}" type="pres">
      <dgm:prSet presAssocID="{F6F05D0D-F8B8-4623-8075-CB1CBB7B0269}" presName="parentLeftMargin" presStyleLbl="node1" presStyleIdx="0" presStyleCnt="2"/>
      <dgm:spPr/>
    </dgm:pt>
    <dgm:pt modelId="{F97B4B43-8ADB-46CA-A2FF-A6A9CE3197DD}" type="pres">
      <dgm:prSet presAssocID="{F6F05D0D-F8B8-4623-8075-CB1CBB7B0269}" presName="parentText" presStyleLbl="node1" presStyleIdx="1" presStyleCnt="2">
        <dgm:presLayoutVars>
          <dgm:chMax val="0"/>
          <dgm:bulletEnabled val="1"/>
        </dgm:presLayoutVars>
      </dgm:prSet>
      <dgm:spPr/>
    </dgm:pt>
    <dgm:pt modelId="{BF3855D6-31D3-4C86-9F68-F621A317DEC0}" type="pres">
      <dgm:prSet presAssocID="{F6F05D0D-F8B8-4623-8075-CB1CBB7B0269}" presName="negativeSpace" presStyleCnt="0"/>
      <dgm:spPr/>
    </dgm:pt>
    <dgm:pt modelId="{40124367-511F-4939-A9ED-1331F97362FF}" type="pres">
      <dgm:prSet presAssocID="{F6F05D0D-F8B8-4623-8075-CB1CBB7B0269}" presName="childText" presStyleLbl="conFgAcc1" presStyleIdx="1" presStyleCnt="2">
        <dgm:presLayoutVars>
          <dgm:bulletEnabled val="1"/>
        </dgm:presLayoutVars>
      </dgm:prSet>
      <dgm:spPr/>
    </dgm:pt>
  </dgm:ptLst>
  <dgm:cxnLst>
    <dgm:cxn modelId="{DFF6F60B-1310-49CA-83A3-99AFF62FE439}" srcId="{E1AC7F49-F5A2-4D88-A37B-96FADD318D7C}" destId="{3615F794-52E0-4D98-AD0E-CD597C943FF9}" srcOrd="0" destOrd="0" parTransId="{CEA45CB3-1FEA-4E48-B4F4-F54F56396AF7}" sibTransId="{C8590EFB-AF7C-4AC0-8C94-0B9F1C0B4586}"/>
    <dgm:cxn modelId="{54ABF71F-3EDF-47D0-8D34-3B2552D48D39}" srcId="{3615F794-52E0-4D98-AD0E-CD597C943FF9}" destId="{52F3AE7D-4A48-44C0-A164-E3CE04C287A2}" srcOrd="5" destOrd="0" parTransId="{F7290175-43C3-4A94-A8E9-8298943B182F}" sibTransId="{A40CA7F7-0666-4306-BD98-0171C00A0291}"/>
    <dgm:cxn modelId="{57FC5332-F057-4BC2-997D-F76D3B1C7D31}" type="presOf" srcId="{AE233F1B-83BC-47B3-8418-0146451D046D}" destId="{2B05C258-DC6F-42E2-94CE-096E598C154E}" srcOrd="0" destOrd="0" presId="urn:microsoft.com/office/officeart/2005/8/layout/list1"/>
    <dgm:cxn modelId="{8612B134-4480-408D-90A6-460F605BC668}" type="presOf" srcId="{F6F05D0D-F8B8-4623-8075-CB1CBB7B0269}" destId="{8C8E9B7A-2524-4986-A61B-A16F228568E9}" srcOrd="0" destOrd="0" presId="urn:microsoft.com/office/officeart/2005/8/layout/list1"/>
    <dgm:cxn modelId="{A00E0D5F-A383-4AE7-9A7E-9AB9980B7286}" srcId="{E1AC7F49-F5A2-4D88-A37B-96FADD318D7C}" destId="{F6F05D0D-F8B8-4623-8075-CB1CBB7B0269}" srcOrd="1" destOrd="0" parTransId="{91B36902-34D4-4681-B7EA-89AE760A1D6A}" sibTransId="{67EECB2D-5B8A-4333-8C74-5B9F7AD6B9D4}"/>
    <dgm:cxn modelId="{753D914A-9547-4CC6-91AD-2896B3A87DF5}" type="presOf" srcId="{3615F794-52E0-4D98-AD0E-CD597C943FF9}" destId="{251CE752-7DA5-4978-8597-490FED546D24}" srcOrd="0" destOrd="0" presId="urn:microsoft.com/office/officeart/2005/8/layout/list1"/>
    <dgm:cxn modelId="{BC89F27A-C4FB-42FA-9929-70085CAF24BF}" srcId="{3615F794-52E0-4D98-AD0E-CD597C943FF9}" destId="{8536F219-7433-4B27-B8CC-CF621A1EE8BC}" srcOrd="2" destOrd="0" parTransId="{8A5A5670-4076-4E43-B200-3B51BC7AE38D}" sibTransId="{B7605AFE-22BA-4AF9-A382-EAE8EED1A60A}"/>
    <dgm:cxn modelId="{5FA5059A-C431-4200-9CB4-04EAFECACED5}" type="presOf" srcId="{F6F05D0D-F8B8-4623-8075-CB1CBB7B0269}" destId="{F97B4B43-8ADB-46CA-A2FF-A6A9CE3197DD}" srcOrd="1" destOrd="0" presId="urn:microsoft.com/office/officeart/2005/8/layout/list1"/>
    <dgm:cxn modelId="{FDE3B7A2-666B-4632-A69F-E911AA3237D8}" type="presOf" srcId="{3615F794-52E0-4D98-AD0E-CD597C943FF9}" destId="{01ADC267-D052-4320-B4FC-A494821B366E}" srcOrd="1" destOrd="0" presId="urn:microsoft.com/office/officeart/2005/8/layout/list1"/>
    <dgm:cxn modelId="{8CA87EA6-ABA5-4494-A0DC-B366589C4C62}" type="presOf" srcId="{453F2DD9-583C-4E4F-A8D0-8DE9646AD707}" destId="{2B05C258-DC6F-42E2-94CE-096E598C154E}" srcOrd="0" destOrd="3" presId="urn:microsoft.com/office/officeart/2005/8/layout/list1"/>
    <dgm:cxn modelId="{1969BEA6-D2C7-477B-8E6D-AB8F93E2CE4E}" type="presOf" srcId="{DDF03276-AC3D-4497-8394-5011FC49978A}" destId="{2B05C258-DC6F-42E2-94CE-096E598C154E}" srcOrd="0" destOrd="1" presId="urn:microsoft.com/office/officeart/2005/8/layout/list1"/>
    <dgm:cxn modelId="{C6C62FA7-3589-4841-81E7-D5A661C6FA17}" srcId="{3615F794-52E0-4D98-AD0E-CD597C943FF9}" destId="{0DD9353D-ADAE-449A-BF59-8964013AB73E}" srcOrd="4" destOrd="0" parTransId="{4171CDE7-24B4-450F-8F84-D1FEE920ECA2}" sibTransId="{7B2F8465-093C-49D6-9B66-E311629A6B3B}"/>
    <dgm:cxn modelId="{5B75C4AA-EB62-4151-9C16-8790CFF82192}" type="presOf" srcId="{52F3AE7D-4A48-44C0-A164-E3CE04C287A2}" destId="{2B05C258-DC6F-42E2-94CE-096E598C154E}" srcOrd="0" destOrd="5" presId="urn:microsoft.com/office/officeart/2005/8/layout/list1"/>
    <dgm:cxn modelId="{1407FEAD-FA49-47BD-BAB8-B7911CCCB595}" type="presOf" srcId="{0DD9353D-ADAE-449A-BF59-8964013AB73E}" destId="{2B05C258-DC6F-42E2-94CE-096E598C154E}" srcOrd="0" destOrd="4" presId="urn:microsoft.com/office/officeart/2005/8/layout/list1"/>
    <dgm:cxn modelId="{801133BE-A810-4A49-B377-B9D8E1BC59AC}" type="presOf" srcId="{8536F219-7433-4B27-B8CC-CF621A1EE8BC}" destId="{2B05C258-DC6F-42E2-94CE-096E598C154E}" srcOrd="0" destOrd="2" presId="urn:microsoft.com/office/officeart/2005/8/layout/list1"/>
    <dgm:cxn modelId="{F6CBD9CA-4E3E-448B-BD15-DAEF4E863EF5}" srcId="{3615F794-52E0-4D98-AD0E-CD597C943FF9}" destId="{AE233F1B-83BC-47B3-8418-0146451D046D}" srcOrd="0" destOrd="0" parTransId="{6EB17007-9184-4ABA-9836-EAC2C5532786}" sibTransId="{6230C50A-18A0-4024-9554-79D81AF91E72}"/>
    <dgm:cxn modelId="{ECB5EED1-0AA2-4299-ACCC-E56B9D49C95D}" type="presOf" srcId="{E1AC7F49-F5A2-4D88-A37B-96FADD318D7C}" destId="{FE6C21A0-CF63-4883-9370-DB553F86904B}" srcOrd="0" destOrd="0" presId="urn:microsoft.com/office/officeart/2005/8/layout/list1"/>
    <dgm:cxn modelId="{9CEF11D8-A4A5-4919-9944-1C0D25A79FDD}" srcId="{3615F794-52E0-4D98-AD0E-CD597C943FF9}" destId="{453F2DD9-583C-4E4F-A8D0-8DE9646AD707}" srcOrd="3" destOrd="0" parTransId="{AA15DDD6-D02F-4D15-AE59-971F83D8F398}" sibTransId="{E93290FD-F75F-4BF2-82BF-900CD9D72AEE}"/>
    <dgm:cxn modelId="{C8CFDAFC-AD78-4593-BA89-7C3E8176864D}" srcId="{3615F794-52E0-4D98-AD0E-CD597C943FF9}" destId="{DDF03276-AC3D-4497-8394-5011FC49978A}" srcOrd="1" destOrd="0" parTransId="{B2F08304-DE80-4BC1-B96E-329C6B4AD7F9}" sibTransId="{652D8011-729C-43A7-8259-6BB113FAE835}"/>
    <dgm:cxn modelId="{1CDF8F54-4056-4EFA-9E77-0E1D92BAFEC6}" type="presParOf" srcId="{FE6C21A0-CF63-4883-9370-DB553F86904B}" destId="{D18A7882-7D15-460D-AB90-006C05F86444}" srcOrd="0" destOrd="0" presId="urn:microsoft.com/office/officeart/2005/8/layout/list1"/>
    <dgm:cxn modelId="{22057E50-B921-47D7-8B26-B9FED5EE830E}" type="presParOf" srcId="{D18A7882-7D15-460D-AB90-006C05F86444}" destId="{251CE752-7DA5-4978-8597-490FED546D24}" srcOrd="0" destOrd="0" presId="urn:microsoft.com/office/officeart/2005/8/layout/list1"/>
    <dgm:cxn modelId="{3D5813CA-AF23-4FB4-A6F4-5523D7810735}" type="presParOf" srcId="{D18A7882-7D15-460D-AB90-006C05F86444}" destId="{01ADC267-D052-4320-B4FC-A494821B366E}" srcOrd="1" destOrd="0" presId="urn:microsoft.com/office/officeart/2005/8/layout/list1"/>
    <dgm:cxn modelId="{464E5980-76F1-4A51-8E87-508AAAAA6C88}" type="presParOf" srcId="{FE6C21A0-CF63-4883-9370-DB553F86904B}" destId="{C3B2567C-5771-4FC2-BB07-70FA024F1EA8}" srcOrd="1" destOrd="0" presId="urn:microsoft.com/office/officeart/2005/8/layout/list1"/>
    <dgm:cxn modelId="{C126E700-EBDF-495A-8871-CF463A966EEC}" type="presParOf" srcId="{FE6C21A0-CF63-4883-9370-DB553F86904B}" destId="{2B05C258-DC6F-42E2-94CE-096E598C154E}" srcOrd="2" destOrd="0" presId="urn:microsoft.com/office/officeart/2005/8/layout/list1"/>
    <dgm:cxn modelId="{BEA72D41-4314-4372-92B3-7C31DF656DB1}" type="presParOf" srcId="{FE6C21A0-CF63-4883-9370-DB553F86904B}" destId="{659BE11D-9F3F-4D9D-8042-E4A3B94CD414}" srcOrd="3" destOrd="0" presId="urn:microsoft.com/office/officeart/2005/8/layout/list1"/>
    <dgm:cxn modelId="{E1627751-46A4-4933-B5B3-7889F5846501}" type="presParOf" srcId="{FE6C21A0-CF63-4883-9370-DB553F86904B}" destId="{89FBBBAF-F629-4BCE-8F40-D0A6B9F5FDBF}" srcOrd="4" destOrd="0" presId="urn:microsoft.com/office/officeart/2005/8/layout/list1"/>
    <dgm:cxn modelId="{6337230A-B50E-479E-8682-4A0824FD985B}" type="presParOf" srcId="{89FBBBAF-F629-4BCE-8F40-D0A6B9F5FDBF}" destId="{8C8E9B7A-2524-4986-A61B-A16F228568E9}" srcOrd="0" destOrd="0" presId="urn:microsoft.com/office/officeart/2005/8/layout/list1"/>
    <dgm:cxn modelId="{BCC29903-755D-4365-9B41-5796A63A6CE3}" type="presParOf" srcId="{89FBBBAF-F629-4BCE-8F40-D0A6B9F5FDBF}" destId="{F97B4B43-8ADB-46CA-A2FF-A6A9CE3197DD}" srcOrd="1" destOrd="0" presId="urn:microsoft.com/office/officeart/2005/8/layout/list1"/>
    <dgm:cxn modelId="{D8A0EB5B-8049-4838-91DC-81352AC5ED32}" type="presParOf" srcId="{FE6C21A0-CF63-4883-9370-DB553F86904B}" destId="{BF3855D6-31D3-4C86-9F68-F621A317DEC0}" srcOrd="5" destOrd="0" presId="urn:microsoft.com/office/officeart/2005/8/layout/list1"/>
    <dgm:cxn modelId="{C1D94CC1-C3A9-48D6-9950-0511050D16EB}" type="presParOf" srcId="{FE6C21A0-CF63-4883-9370-DB553F86904B}" destId="{40124367-511F-4939-A9ED-1331F97362F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AC7F49-F5A2-4D88-A37B-96FADD318D7C}"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3615F794-52E0-4D98-AD0E-CD597C943FF9}">
      <dgm:prSet/>
      <dgm:spPr/>
      <dgm:t>
        <a:bodyPr/>
        <a:lstStyle/>
        <a:p>
          <a:r>
            <a:rPr lang="en-US"/>
            <a:t>Items measured whether instructors:</a:t>
          </a:r>
        </a:p>
      </dgm:t>
    </dgm:pt>
    <dgm:pt modelId="{CEA45CB3-1FEA-4E48-B4F4-F54F56396AF7}" type="parTrans" cxnId="{DFF6F60B-1310-49CA-83A3-99AFF62FE439}">
      <dgm:prSet/>
      <dgm:spPr/>
      <dgm:t>
        <a:bodyPr/>
        <a:lstStyle/>
        <a:p>
          <a:endParaRPr lang="en-US"/>
        </a:p>
      </dgm:t>
    </dgm:pt>
    <dgm:pt modelId="{C8590EFB-AF7C-4AC0-8C94-0B9F1C0B4586}" type="sibTrans" cxnId="{DFF6F60B-1310-49CA-83A3-99AFF62FE439}">
      <dgm:prSet/>
      <dgm:spPr/>
      <dgm:t>
        <a:bodyPr/>
        <a:lstStyle/>
        <a:p>
          <a:endParaRPr lang="en-US"/>
        </a:p>
      </dgm:t>
    </dgm:pt>
    <dgm:pt modelId="{AE233F1B-83BC-47B3-8418-0146451D046D}">
      <dgm:prSet/>
      <dgm:spPr/>
      <dgm:t>
        <a:bodyPr/>
        <a:lstStyle/>
        <a:p>
          <a:r>
            <a:rPr lang="en-US"/>
            <a:t>Clearly explained course goals</a:t>
          </a:r>
        </a:p>
      </dgm:t>
    </dgm:pt>
    <dgm:pt modelId="{6EB17007-9184-4ABA-9836-EAC2C5532786}" type="parTrans" cxnId="{F6CBD9CA-4E3E-448B-BD15-DAEF4E863EF5}">
      <dgm:prSet/>
      <dgm:spPr/>
      <dgm:t>
        <a:bodyPr/>
        <a:lstStyle/>
        <a:p>
          <a:endParaRPr lang="en-US"/>
        </a:p>
      </dgm:t>
    </dgm:pt>
    <dgm:pt modelId="{6230C50A-18A0-4024-9554-79D81AF91E72}" type="sibTrans" cxnId="{F6CBD9CA-4E3E-448B-BD15-DAEF4E863EF5}">
      <dgm:prSet/>
      <dgm:spPr/>
      <dgm:t>
        <a:bodyPr/>
        <a:lstStyle/>
        <a:p>
          <a:endParaRPr lang="en-US"/>
        </a:p>
      </dgm:t>
    </dgm:pt>
    <dgm:pt modelId="{578ACBD9-FA9A-4419-872F-13CF0C6694DF}">
      <dgm:prSet/>
      <dgm:spPr/>
      <dgm:t>
        <a:bodyPr/>
        <a:lstStyle/>
        <a:p>
          <a:r>
            <a:rPr lang="en-US"/>
            <a:t>Taught course sessions in an organized way</a:t>
          </a:r>
        </a:p>
      </dgm:t>
    </dgm:pt>
    <dgm:pt modelId="{6A456C59-5269-4491-BE96-EB0461185426}" type="parTrans" cxnId="{2EC51909-36FB-4BA9-9578-6264FDE89398}">
      <dgm:prSet/>
      <dgm:spPr/>
      <dgm:t>
        <a:bodyPr/>
        <a:lstStyle/>
        <a:p>
          <a:endParaRPr lang="en-US"/>
        </a:p>
      </dgm:t>
    </dgm:pt>
    <dgm:pt modelId="{D6AA10DE-DCCE-43C9-BC3A-B6C14ABAB407}" type="sibTrans" cxnId="{2EC51909-36FB-4BA9-9578-6264FDE89398}">
      <dgm:prSet/>
      <dgm:spPr/>
      <dgm:t>
        <a:bodyPr/>
        <a:lstStyle/>
        <a:p>
          <a:endParaRPr lang="en-US"/>
        </a:p>
      </dgm:t>
    </dgm:pt>
    <dgm:pt modelId="{352DEB67-1B96-41ED-82EB-3B2708FC54FB}">
      <dgm:prSet/>
      <dgm:spPr/>
      <dgm:t>
        <a:bodyPr/>
        <a:lstStyle/>
        <a:p>
          <a:r>
            <a:rPr lang="en-US"/>
            <a:t>Used examples or illustrations</a:t>
          </a:r>
        </a:p>
      </dgm:t>
    </dgm:pt>
    <dgm:pt modelId="{31855BA2-99FF-4ABA-A5FC-6DBE3CFE0FF3}" type="parTrans" cxnId="{B83DBF92-3CBD-4957-AF99-82A98C5C7046}">
      <dgm:prSet/>
      <dgm:spPr/>
      <dgm:t>
        <a:bodyPr/>
        <a:lstStyle/>
        <a:p>
          <a:endParaRPr lang="en-US"/>
        </a:p>
      </dgm:t>
    </dgm:pt>
    <dgm:pt modelId="{B5B10028-E7E8-4161-96CB-729DB3C8351B}" type="sibTrans" cxnId="{B83DBF92-3CBD-4957-AF99-82A98C5C7046}">
      <dgm:prSet/>
      <dgm:spPr/>
      <dgm:t>
        <a:bodyPr/>
        <a:lstStyle/>
        <a:p>
          <a:endParaRPr lang="en-US"/>
        </a:p>
      </dgm:t>
    </dgm:pt>
    <dgm:pt modelId="{1CA67E05-AA2C-4CEB-8E3C-C1CD9EF1B5A1}">
      <dgm:prSet/>
      <dgm:spPr/>
      <dgm:t>
        <a:bodyPr/>
        <a:lstStyle/>
        <a:p>
          <a:r>
            <a:rPr lang="en-US"/>
            <a:t>Provided feedback on draft or work in progress</a:t>
          </a:r>
        </a:p>
      </dgm:t>
    </dgm:pt>
    <dgm:pt modelId="{735E2CAF-DAF1-4B8B-9FBD-3266513FA9A5}" type="parTrans" cxnId="{01D23704-A9EF-4C57-AB64-520DA636F712}">
      <dgm:prSet/>
      <dgm:spPr/>
      <dgm:t>
        <a:bodyPr/>
        <a:lstStyle/>
        <a:p>
          <a:endParaRPr lang="en-US"/>
        </a:p>
      </dgm:t>
    </dgm:pt>
    <dgm:pt modelId="{53F920D8-AE2E-4DB2-90F1-57C7D8889F6F}" type="sibTrans" cxnId="{01D23704-A9EF-4C57-AB64-520DA636F712}">
      <dgm:prSet/>
      <dgm:spPr/>
      <dgm:t>
        <a:bodyPr/>
        <a:lstStyle/>
        <a:p>
          <a:endParaRPr lang="en-US"/>
        </a:p>
      </dgm:t>
    </dgm:pt>
    <dgm:pt modelId="{4A596309-C7B8-4A1D-96F6-E2A8AC9907DC}">
      <dgm:prSet/>
      <dgm:spPr/>
      <dgm:t>
        <a:bodyPr/>
        <a:lstStyle/>
        <a:p>
          <a:r>
            <a:rPr lang="en-US"/>
            <a:t>Provided prompt feedback</a:t>
          </a:r>
        </a:p>
      </dgm:t>
    </dgm:pt>
    <dgm:pt modelId="{BFF8F57A-5CD7-4CED-BC80-E4F697EF7497}" type="parTrans" cxnId="{7A355662-C5BE-4AF7-A3CA-80F5E8813812}">
      <dgm:prSet/>
      <dgm:spPr/>
      <dgm:t>
        <a:bodyPr/>
        <a:lstStyle/>
        <a:p>
          <a:endParaRPr lang="en-US"/>
        </a:p>
      </dgm:t>
    </dgm:pt>
    <dgm:pt modelId="{2338CC40-9754-4874-A95F-179CF8ADB256}" type="sibTrans" cxnId="{7A355662-C5BE-4AF7-A3CA-80F5E8813812}">
      <dgm:prSet/>
      <dgm:spPr/>
      <dgm:t>
        <a:bodyPr/>
        <a:lstStyle/>
        <a:p>
          <a:endParaRPr lang="en-US"/>
        </a:p>
      </dgm:t>
    </dgm:pt>
    <dgm:pt modelId="{F6F05D0D-F8B8-4623-8075-CB1CBB7B0269}">
      <dgm:prSet/>
      <dgm:spPr/>
      <dgm:t>
        <a:bodyPr/>
        <a:lstStyle/>
        <a:p>
          <a:r>
            <a:rPr lang="en-US" dirty="0"/>
            <a:t>Graphs display average scores given by </a:t>
          </a:r>
          <a:r>
            <a:rPr lang="en-US"/>
            <a:t>each group, from 0-60.</a:t>
          </a:r>
          <a:endParaRPr lang="en-US" dirty="0"/>
        </a:p>
      </dgm:t>
    </dgm:pt>
    <dgm:pt modelId="{91B36902-34D4-4681-B7EA-89AE760A1D6A}" type="parTrans" cxnId="{A00E0D5F-A383-4AE7-9A7E-9AB9980B7286}">
      <dgm:prSet/>
      <dgm:spPr/>
      <dgm:t>
        <a:bodyPr/>
        <a:lstStyle/>
        <a:p>
          <a:endParaRPr lang="en-US"/>
        </a:p>
      </dgm:t>
    </dgm:pt>
    <dgm:pt modelId="{67EECB2D-5B8A-4333-8C74-5B9F7AD6B9D4}" type="sibTrans" cxnId="{A00E0D5F-A383-4AE7-9A7E-9AB9980B7286}">
      <dgm:prSet/>
      <dgm:spPr/>
      <dgm:t>
        <a:bodyPr/>
        <a:lstStyle/>
        <a:p>
          <a:endParaRPr lang="en-US"/>
        </a:p>
      </dgm:t>
    </dgm:pt>
    <dgm:pt modelId="{FE6C21A0-CF63-4883-9370-DB553F86904B}" type="pres">
      <dgm:prSet presAssocID="{E1AC7F49-F5A2-4D88-A37B-96FADD318D7C}" presName="linear" presStyleCnt="0">
        <dgm:presLayoutVars>
          <dgm:dir/>
          <dgm:animLvl val="lvl"/>
          <dgm:resizeHandles val="exact"/>
        </dgm:presLayoutVars>
      </dgm:prSet>
      <dgm:spPr/>
    </dgm:pt>
    <dgm:pt modelId="{D18A7882-7D15-460D-AB90-006C05F86444}" type="pres">
      <dgm:prSet presAssocID="{3615F794-52E0-4D98-AD0E-CD597C943FF9}" presName="parentLin" presStyleCnt="0"/>
      <dgm:spPr/>
    </dgm:pt>
    <dgm:pt modelId="{251CE752-7DA5-4978-8597-490FED546D24}" type="pres">
      <dgm:prSet presAssocID="{3615F794-52E0-4D98-AD0E-CD597C943FF9}" presName="parentLeftMargin" presStyleLbl="node1" presStyleIdx="0" presStyleCnt="2"/>
      <dgm:spPr/>
    </dgm:pt>
    <dgm:pt modelId="{01ADC267-D052-4320-B4FC-A494821B366E}" type="pres">
      <dgm:prSet presAssocID="{3615F794-52E0-4D98-AD0E-CD597C943FF9}" presName="parentText" presStyleLbl="node1" presStyleIdx="0" presStyleCnt="2">
        <dgm:presLayoutVars>
          <dgm:chMax val="0"/>
          <dgm:bulletEnabled val="1"/>
        </dgm:presLayoutVars>
      </dgm:prSet>
      <dgm:spPr/>
    </dgm:pt>
    <dgm:pt modelId="{C3B2567C-5771-4FC2-BB07-70FA024F1EA8}" type="pres">
      <dgm:prSet presAssocID="{3615F794-52E0-4D98-AD0E-CD597C943FF9}" presName="negativeSpace" presStyleCnt="0"/>
      <dgm:spPr/>
    </dgm:pt>
    <dgm:pt modelId="{2B05C258-DC6F-42E2-94CE-096E598C154E}" type="pres">
      <dgm:prSet presAssocID="{3615F794-52E0-4D98-AD0E-CD597C943FF9}" presName="childText" presStyleLbl="conFgAcc1" presStyleIdx="0" presStyleCnt="2">
        <dgm:presLayoutVars>
          <dgm:bulletEnabled val="1"/>
        </dgm:presLayoutVars>
      </dgm:prSet>
      <dgm:spPr/>
    </dgm:pt>
    <dgm:pt modelId="{659BE11D-9F3F-4D9D-8042-E4A3B94CD414}" type="pres">
      <dgm:prSet presAssocID="{C8590EFB-AF7C-4AC0-8C94-0B9F1C0B4586}" presName="spaceBetweenRectangles" presStyleCnt="0"/>
      <dgm:spPr/>
    </dgm:pt>
    <dgm:pt modelId="{89FBBBAF-F629-4BCE-8F40-D0A6B9F5FDBF}" type="pres">
      <dgm:prSet presAssocID="{F6F05D0D-F8B8-4623-8075-CB1CBB7B0269}" presName="parentLin" presStyleCnt="0"/>
      <dgm:spPr/>
    </dgm:pt>
    <dgm:pt modelId="{8C8E9B7A-2524-4986-A61B-A16F228568E9}" type="pres">
      <dgm:prSet presAssocID="{F6F05D0D-F8B8-4623-8075-CB1CBB7B0269}" presName="parentLeftMargin" presStyleLbl="node1" presStyleIdx="0" presStyleCnt="2"/>
      <dgm:spPr/>
    </dgm:pt>
    <dgm:pt modelId="{F97B4B43-8ADB-46CA-A2FF-A6A9CE3197DD}" type="pres">
      <dgm:prSet presAssocID="{F6F05D0D-F8B8-4623-8075-CB1CBB7B0269}" presName="parentText" presStyleLbl="node1" presStyleIdx="1" presStyleCnt="2">
        <dgm:presLayoutVars>
          <dgm:chMax val="0"/>
          <dgm:bulletEnabled val="1"/>
        </dgm:presLayoutVars>
      </dgm:prSet>
      <dgm:spPr/>
    </dgm:pt>
    <dgm:pt modelId="{BF3855D6-31D3-4C86-9F68-F621A317DEC0}" type="pres">
      <dgm:prSet presAssocID="{F6F05D0D-F8B8-4623-8075-CB1CBB7B0269}" presName="negativeSpace" presStyleCnt="0"/>
      <dgm:spPr/>
    </dgm:pt>
    <dgm:pt modelId="{40124367-511F-4939-A9ED-1331F97362FF}" type="pres">
      <dgm:prSet presAssocID="{F6F05D0D-F8B8-4623-8075-CB1CBB7B0269}" presName="childText" presStyleLbl="conFgAcc1" presStyleIdx="1" presStyleCnt="2">
        <dgm:presLayoutVars>
          <dgm:bulletEnabled val="1"/>
        </dgm:presLayoutVars>
      </dgm:prSet>
      <dgm:spPr/>
    </dgm:pt>
  </dgm:ptLst>
  <dgm:cxnLst>
    <dgm:cxn modelId="{01D23704-A9EF-4C57-AB64-520DA636F712}" srcId="{3615F794-52E0-4D98-AD0E-CD597C943FF9}" destId="{1CA67E05-AA2C-4CEB-8E3C-C1CD9EF1B5A1}" srcOrd="3" destOrd="0" parTransId="{735E2CAF-DAF1-4B8B-9FBD-3266513FA9A5}" sibTransId="{53F920D8-AE2E-4DB2-90F1-57C7D8889F6F}"/>
    <dgm:cxn modelId="{2EC51909-36FB-4BA9-9578-6264FDE89398}" srcId="{3615F794-52E0-4D98-AD0E-CD597C943FF9}" destId="{578ACBD9-FA9A-4419-872F-13CF0C6694DF}" srcOrd="1" destOrd="0" parTransId="{6A456C59-5269-4491-BE96-EB0461185426}" sibTransId="{D6AA10DE-DCCE-43C9-BC3A-B6C14ABAB407}"/>
    <dgm:cxn modelId="{DFF6F60B-1310-49CA-83A3-99AFF62FE439}" srcId="{E1AC7F49-F5A2-4D88-A37B-96FADD318D7C}" destId="{3615F794-52E0-4D98-AD0E-CD597C943FF9}" srcOrd="0" destOrd="0" parTransId="{CEA45CB3-1FEA-4E48-B4F4-F54F56396AF7}" sibTransId="{C8590EFB-AF7C-4AC0-8C94-0B9F1C0B4586}"/>
    <dgm:cxn modelId="{792E3F20-4C5D-481A-A28A-38F6C9AF6704}" type="presOf" srcId="{578ACBD9-FA9A-4419-872F-13CF0C6694DF}" destId="{2B05C258-DC6F-42E2-94CE-096E598C154E}" srcOrd="0" destOrd="1" presId="urn:microsoft.com/office/officeart/2005/8/layout/list1"/>
    <dgm:cxn modelId="{51F24D25-4FA4-436F-A33A-90628D5D903F}" type="presOf" srcId="{352DEB67-1B96-41ED-82EB-3B2708FC54FB}" destId="{2B05C258-DC6F-42E2-94CE-096E598C154E}" srcOrd="0" destOrd="2" presId="urn:microsoft.com/office/officeart/2005/8/layout/list1"/>
    <dgm:cxn modelId="{57FC5332-F057-4BC2-997D-F76D3B1C7D31}" type="presOf" srcId="{AE233F1B-83BC-47B3-8418-0146451D046D}" destId="{2B05C258-DC6F-42E2-94CE-096E598C154E}" srcOrd="0" destOrd="0" presId="urn:microsoft.com/office/officeart/2005/8/layout/list1"/>
    <dgm:cxn modelId="{8612B134-4480-408D-90A6-460F605BC668}" type="presOf" srcId="{F6F05D0D-F8B8-4623-8075-CB1CBB7B0269}" destId="{8C8E9B7A-2524-4986-A61B-A16F228568E9}" srcOrd="0" destOrd="0" presId="urn:microsoft.com/office/officeart/2005/8/layout/list1"/>
    <dgm:cxn modelId="{A00E0D5F-A383-4AE7-9A7E-9AB9980B7286}" srcId="{E1AC7F49-F5A2-4D88-A37B-96FADD318D7C}" destId="{F6F05D0D-F8B8-4623-8075-CB1CBB7B0269}" srcOrd="1" destOrd="0" parTransId="{91B36902-34D4-4681-B7EA-89AE760A1D6A}" sibTransId="{67EECB2D-5B8A-4333-8C74-5B9F7AD6B9D4}"/>
    <dgm:cxn modelId="{7A355662-C5BE-4AF7-A3CA-80F5E8813812}" srcId="{3615F794-52E0-4D98-AD0E-CD597C943FF9}" destId="{4A596309-C7B8-4A1D-96F6-E2A8AC9907DC}" srcOrd="4" destOrd="0" parTransId="{BFF8F57A-5CD7-4CED-BC80-E4F697EF7497}" sibTransId="{2338CC40-9754-4874-A95F-179CF8ADB256}"/>
    <dgm:cxn modelId="{753D914A-9547-4CC6-91AD-2896B3A87DF5}" type="presOf" srcId="{3615F794-52E0-4D98-AD0E-CD597C943FF9}" destId="{251CE752-7DA5-4978-8597-490FED546D24}" srcOrd="0" destOrd="0" presId="urn:microsoft.com/office/officeart/2005/8/layout/list1"/>
    <dgm:cxn modelId="{4F304775-3240-4E25-8495-FDCC865FECD5}" type="presOf" srcId="{4A596309-C7B8-4A1D-96F6-E2A8AC9907DC}" destId="{2B05C258-DC6F-42E2-94CE-096E598C154E}" srcOrd="0" destOrd="4" presId="urn:microsoft.com/office/officeart/2005/8/layout/list1"/>
    <dgm:cxn modelId="{B83DBF92-3CBD-4957-AF99-82A98C5C7046}" srcId="{3615F794-52E0-4D98-AD0E-CD597C943FF9}" destId="{352DEB67-1B96-41ED-82EB-3B2708FC54FB}" srcOrd="2" destOrd="0" parTransId="{31855BA2-99FF-4ABA-A5FC-6DBE3CFE0FF3}" sibTransId="{B5B10028-E7E8-4161-96CB-729DB3C8351B}"/>
    <dgm:cxn modelId="{5FA5059A-C431-4200-9CB4-04EAFECACED5}" type="presOf" srcId="{F6F05D0D-F8B8-4623-8075-CB1CBB7B0269}" destId="{F97B4B43-8ADB-46CA-A2FF-A6A9CE3197DD}" srcOrd="1" destOrd="0" presId="urn:microsoft.com/office/officeart/2005/8/layout/list1"/>
    <dgm:cxn modelId="{FDE3B7A2-666B-4632-A69F-E911AA3237D8}" type="presOf" srcId="{3615F794-52E0-4D98-AD0E-CD597C943FF9}" destId="{01ADC267-D052-4320-B4FC-A494821B366E}" srcOrd="1" destOrd="0" presId="urn:microsoft.com/office/officeart/2005/8/layout/list1"/>
    <dgm:cxn modelId="{F5680CC1-293A-46F8-8606-32B94D3FF9FF}" type="presOf" srcId="{1CA67E05-AA2C-4CEB-8E3C-C1CD9EF1B5A1}" destId="{2B05C258-DC6F-42E2-94CE-096E598C154E}" srcOrd="0" destOrd="3" presId="urn:microsoft.com/office/officeart/2005/8/layout/list1"/>
    <dgm:cxn modelId="{F6CBD9CA-4E3E-448B-BD15-DAEF4E863EF5}" srcId="{3615F794-52E0-4D98-AD0E-CD597C943FF9}" destId="{AE233F1B-83BC-47B3-8418-0146451D046D}" srcOrd="0" destOrd="0" parTransId="{6EB17007-9184-4ABA-9836-EAC2C5532786}" sibTransId="{6230C50A-18A0-4024-9554-79D81AF91E72}"/>
    <dgm:cxn modelId="{ECB5EED1-0AA2-4299-ACCC-E56B9D49C95D}" type="presOf" srcId="{E1AC7F49-F5A2-4D88-A37B-96FADD318D7C}" destId="{FE6C21A0-CF63-4883-9370-DB553F86904B}" srcOrd="0" destOrd="0" presId="urn:microsoft.com/office/officeart/2005/8/layout/list1"/>
    <dgm:cxn modelId="{1CDF8F54-4056-4EFA-9E77-0E1D92BAFEC6}" type="presParOf" srcId="{FE6C21A0-CF63-4883-9370-DB553F86904B}" destId="{D18A7882-7D15-460D-AB90-006C05F86444}" srcOrd="0" destOrd="0" presId="urn:microsoft.com/office/officeart/2005/8/layout/list1"/>
    <dgm:cxn modelId="{22057E50-B921-47D7-8B26-B9FED5EE830E}" type="presParOf" srcId="{D18A7882-7D15-460D-AB90-006C05F86444}" destId="{251CE752-7DA5-4978-8597-490FED546D24}" srcOrd="0" destOrd="0" presId="urn:microsoft.com/office/officeart/2005/8/layout/list1"/>
    <dgm:cxn modelId="{3D5813CA-AF23-4FB4-A6F4-5523D7810735}" type="presParOf" srcId="{D18A7882-7D15-460D-AB90-006C05F86444}" destId="{01ADC267-D052-4320-B4FC-A494821B366E}" srcOrd="1" destOrd="0" presId="urn:microsoft.com/office/officeart/2005/8/layout/list1"/>
    <dgm:cxn modelId="{464E5980-76F1-4A51-8E87-508AAAAA6C88}" type="presParOf" srcId="{FE6C21A0-CF63-4883-9370-DB553F86904B}" destId="{C3B2567C-5771-4FC2-BB07-70FA024F1EA8}" srcOrd="1" destOrd="0" presId="urn:microsoft.com/office/officeart/2005/8/layout/list1"/>
    <dgm:cxn modelId="{C126E700-EBDF-495A-8871-CF463A966EEC}" type="presParOf" srcId="{FE6C21A0-CF63-4883-9370-DB553F86904B}" destId="{2B05C258-DC6F-42E2-94CE-096E598C154E}" srcOrd="2" destOrd="0" presId="urn:microsoft.com/office/officeart/2005/8/layout/list1"/>
    <dgm:cxn modelId="{BEA72D41-4314-4372-92B3-7C31DF656DB1}" type="presParOf" srcId="{FE6C21A0-CF63-4883-9370-DB553F86904B}" destId="{659BE11D-9F3F-4D9D-8042-E4A3B94CD414}" srcOrd="3" destOrd="0" presId="urn:microsoft.com/office/officeart/2005/8/layout/list1"/>
    <dgm:cxn modelId="{E1627751-46A4-4933-B5B3-7889F5846501}" type="presParOf" srcId="{FE6C21A0-CF63-4883-9370-DB553F86904B}" destId="{89FBBBAF-F629-4BCE-8F40-D0A6B9F5FDBF}" srcOrd="4" destOrd="0" presId="urn:microsoft.com/office/officeart/2005/8/layout/list1"/>
    <dgm:cxn modelId="{6337230A-B50E-479E-8682-4A0824FD985B}" type="presParOf" srcId="{89FBBBAF-F629-4BCE-8F40-D0A6B9F5FDBF}" destId="{8C8E9B7A-2524-4986-A61B-A16F228568E9}" srcOrd="0" destOrd="0" presId="urn:microsoft.com/office/officeart/2005/8/layout/list1"/>
    <dgm:cxn modelId="{BCC29903-755D-4365-9B41-5796A63A6CE3}" type="presParOf" srcId="{89FBBBAF-F629-4BCE-8F40-D0A6B9F5FDBF}" destId="{F97B4B43-8ADB-46CA-A2FF-A6A9CE3197DD}" srcOrd="1" destOrd="0" presId="urn:microsoft.com/office/officeart/2005/8/layout/list1"/>
    <dgm:cxn modelId="{D8A0EB5B-8049-4838-91DC-81352AC5ED32}" type="presParOf" srcId="{FE6C21A0-CF63-4883-9370-DB553F86904B}" destId="{BF3855D6-31D3-4C86-9F68-F621A317DEC0}" srcOrd="5" destOrd="0" presId="urn:microsoft.com/office/officeart/2005/8/layout/list1"/>
    <dgm:cxn modelId="{C1D94CC1-C3A9-48D6-9950-0511050D16EB}" type="presParOf" srcId="{FE6C21A0-CF63-4883-9370-DB553F86904B}" destId="{40124367-511F-4939-A9ED-1331F97362F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AC7F49-F5A2-4D88-A37B-96FADD318D7C}"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3615F794-52E0-4D98-AD0E-CD597C943FF9}">
      <dgm:prSet/>
      <dgm:spPr/>
      <dgm:t>
        <a:bodyPr/>
        <a:lstStyle/>
        <a:p>
          <a:r>
            <a:rPr lang="en-US" dirty="0"/>
            <a:t>Four items measured faculty mentoring:</a:t>
          </a:r>
        </a:p>
      </dgm:t>
    </dgm:pt>
    <dgm:pt modelId="{CEA45CB3-1FEA-4E48-B4F4-F54F56396AF7}" type="parTrans" cxnId="{DFF6F60B-1310-49CA-83A3-99AFF62FE439}">
      <dgm:prSet/>
      <dgm:spPr/>
      <dgm:t>
        <a:bodyPr/>
        <a:lstStyle/>
        <a:p>
          <a:endParaRPr lang="en-US"/>
        </a:p>
      </dgm:t>
    </dgm:pt>
    <dgm:pt modelId="{C8590EFB-AF7C-4AC0-8C94-0B9F1C0B4586}" type="sibTrans" cxnId="{DFF6F60B-1310-49CA-83A3-99AFF62FE439}">
      <dgm:prSet/>
      <dgm:spPr/>
      <dgm:t>
        <a:bodyPr/>
        <a:lstStyle/>
        <a:p>
          <a:endParaRPr lang="en-US"/>
        </a:p>
      </dgm:t>
    </dgm:pt>
    <dgm:pt modelId="{AE233F1B-83BC-47B3-8418-0146451D046D}">
      <dgm:prSet/>
      <dgm:spPr/>
      <dgm:t>
        <a:bodyPr/>
        <a:lstStyle/>
        <a:p>
          <a:r>
            <a:rPr lang="en-US" dirty="0"/>
            <a:t>Spoke with faculty about career</a:t>
          </a:r>
        </a:p>
      </dgm:t>
    </dgm:pt>
    <dgm:pt modelId="{6EB17007-9184-4ABA-9836-EAC2C5532786}" type="parTrans" cxnId="{F6CBD9CA-4E3E-448B-BD15-DAEF4E863EF5}">
      <dgm:prSet/>
      <dgm:spPr/>
      <dgm:t>
        <a:bodyPr/>
        <a:lstStyle/>
        <a:p>
          <a:endParaRPr lang="en-US"/>
        </a:p>
      </dgm:t>
    </dgm:pt>
    <dgm:pt modelId="{6230C50A-18A0-4024-9554-79D81AF91E72}" type="sibTrans" cxnId="{F6CBD9CA-4E3E-448B-BD15-DAEF4E863EF5}">
      <dgm:prSet/>
      <dgm:spPr/>
      <dgm:t>
        <a:bodyPr/>
        <a:lstStyle/>
        <a:p>
          <a:endParaRPr lang="en-US"/>
        </a:p>
      </dgm:t>
    </dgm:pt>
    <dgm:pt modelId="{F6F05D0D-F8B8-4623-8075-CB1CBB7B0269}">
      <dgm:prSet/>
      <dgm:spPr/>
      <dgm:t>
        <a:bodyPr/>
        <a:lstStyle/>
        <a:p>
          <a:r>
            <a:rPr lang="en-US" dirty="0"/>
            <a:t>Questions scored from 1-4, (1) Never, (2) Sometimes, (3) Often, or (4) Very Often</a:t>
          </a:r>
        </a:p>
      </dgm:t>
    </dgm:pt>
    <dgm:pt modelId="{91B36902-34D4-4681-B7EA-89AE760A1D6A}" type="parTrans" cxnId="{A00E0D5F-A383-4AE7-9A7E-9AB9980B7286}">
      <dgm:prSet/>
      <dgm:spPr/>
      <dgm:t>
        <a:bodyPr/>
        <a:lstStyle/>
        <a:p>
          <a:endParaRPr lang="en-US"/>
        </a:p>
      </dgm:t>
    </dgm:pt>
    <dgm:pt modelId="{67EECB2D-5B8A-4333-8C74-5B9F7AD6B9D4}" type="sibTrans" cxnId="{A00E0D5F-A383-4AE7-9A7E-9AB9980B7286}">
      <dgm:prSet/>
      <dgm:spPr/>
      <dgm:t>
        <a:bodyPr/>
        <a:lstStyle/>
        <a:p>
          <a:endParaRPr lang="en-US"/>
        </a:p>
      </dgm:t>
    </dgm:pt>
    <dgm:pt modelId="{C348F260-C9F9-49EA-9562-9661591D9F5D}">
      <dgm:prSet/>
      <dgm:spPr/>
      <dgm:t>
        <a:bodyPr/>
        <a:lstStyle/>
        <a:p>
          <a:r>
            <a:rPr lang="en-US"/>
            <a:t>Worked with faculty on activities other than coursework</a:t>
          </a:r>
          <a:endParaRPr lang="en-US" dirty="0"/>
        </a:p>
      </dgm:t>
    </dgm:pt>
    <dgm:pt modelId="{B3407224-3B21-4F7D-92E8-E89B29215024}" type="parTrans" cxnId="{9A8565D1-F070-447A-82CE-191B0D4F9D8C}">
      <dgm:prSet/>
      <dgm:spPr/>
      <dgm:t>
        <a:bodyPr/>
        <a:lstStyle/>
        <a:p>
          <a:endParaRPr lang="en-US"/>
        </a:p>
      </dgm:t>
    </dgm:pt>
    <dgm:pt modelId="{22FF3A4E-7AA4-471F-8357-0C0B84B06BB6}" type="sibTrans" cxnId="{9A8565D1-F070-447A-82CE-191B0D4F9D8C}">
      <dgm:prSet/>
      <dgm:spPr/>
      <dgm:t>
        <a:bodyPr/>
        <a:lstStyle/>
        <a:p>
          <a:endParaRPr lang="en-US"/>
        </a:p>
      </dgm:t>
    </dgm:pt>
    <dgm:pt modelId="{3190EF2E-298B-40F1-92B5-0166D7536763}">
      <dgm:prSet/>
      <dgm:spPr/>
      <dgm:t>
        <a:bodyPr/>
        <a:lstStyle/>
        <a:p>
          <a:r>
            <a:rPr lang="en-US"/>
            <a:t>Discussed topics with faculty outside of class</a:t>
          </a:r>
          <a:endParaRPr lang="en-US" dirty="0"/>
        </a:p>
      </dgm:t>
    </dgm:pt>
    <dgm:pt modelId="{FD54F8B8-4108-47EA-9DBF-56B2F6389F7B}" type="parTrans" cxnId="{6965AE2E-4B17-44C3-B3ED-3A9EA30D68A0}">
      <dgm:prSet/>
      <dgm:spPr/>
      <dgm:t>
        <a:bodyPr/>
        <a:lstStyle/>
        <a:p>
          <a:endParaRPr lang="en-US"/>
        </a:p>
      </dgm:t>
    </dgm:pt>
    <dgm:pt modelId="{DB8239E3-6598-4EA2-B646-704ED21A0A99}" type="sibTrans" cxnId="{6965AE2E-4B17-44C3-B3ED-3A9EA30D68A0}">
      <dgm:prSet/>
      <dgm:spPr/>
      <dgm:t>
        <a:bodyPr/>
        <a:lstStyle/>
        <a:p>
          <a:endParaRPr lang="en-US"/>
        </a:p>
      </dgm:t>
    </dgm:pt>
    <dgm:pt modelId="{A98F6EEE-ABBD-42F5-974C-4FA03D284B41}">
      <dgm:prSet/>
      <dgm:spPr/>
      <dgm:t>
        <a:bodyPr/>
        <a:lstStyle/>
        <a:p>
          <a:r>
            <a:rPr lang="en-US" dirty="0"/>
            <a:t>Discussed academic performance with faculty</a:t>
          </a:r>
        </a:p>
      </dgm:t>
    </dgm:pt>
    <dgm:pt modelId="{F6AC2739-AE80-403B-BF9F-ACEDDD09233A}" type="parTrans" cxnId="{F19CA737-6CE0-4001-B8CE-FEE2B0126C7D}">
      <dgm:prSet/>
      <dgm:spPr/>
      <dgm:t>
        <a:bodyPr/>
        <a:lstStyle/>
        <a:p>
          <a:endParaRPr lang="en-US"/>
        </a:p>
      </dgm:t>
    </dgm:pt>
    <dgm:pt modelId="{A869B67C-7BAC-497E-9A4E-898DA10360AE}" type="sibTrans" cxnId="{F19CA737-6CE0-4001-B8CE-FEE2B0126C7D}">
      <dgm:prSet/>
      <dgm:spPr/>
      <dgm:t>
        <a:bodyPr/>
        <a:lstStyle/>
        <a:p>
          <a:endParaRPr lang="en-US"/>
        </a:p>
      </dgm:t>
    </dgm:pt>
    <dgm:pt modelId="{FE6C21A0-CF63-4883-9370-DB553F86904B}" type="pres">
      <dgm:prSet presAssocID="{E1AC7F49-F5A2-4D88-A37B-96FADD318D7C}" presName="linear" presStyleCnt="0">
        <dgm:presLayoutVars>
          <dgm:dir/>
          <dgm:animLvl val="lvl"/>
          <dgm:resizeHandles val="exact"/>
        </dgm:presLayoutVars>
      </dgm:prSet>
      <dgm:spPr/>
    </dgm:pt>
    <dgm:pt modelId="{D18A7882-7D15-460D-AB90-006C05F86444}" type="pres">
      <dgm:prSet presAssocID="{3615F794-52E0-4D98-AD0E-CD597C943FF9}" presName="parentLin" presStyleCnt="0"/>
      <dgm:spPr/>
    </dgm:pt>
    <dgm:pt modelId="{251CE752-7DA5-4978-8597-490FED546D24}" type="pres">
      <dgm:prSet presAssocID="{3615F794-52E0-4D98-AD0E-CD597C943FF9}" presName="parentLeftMargin" presStyleLbl="node1" presStyleIdx="0" presStyleCnt="2"/>
      <dgm:spPr/>
    </dgm:pt>
    <dgm:pt modelId="{01ADC267-D052-4320-B4FC-A494821B366E}" type="pres">
      <dgm:prSet presAssocID="{3615F794-52E0-4D98-AD0E-CD597C943FF9}" presName="parentText" presStyleLbl="node1" presStyleIdx="0" presStyleCnt="2">
        <dgm:presLayoutVars>
          <dgm:chMax val="0"/>
          <dgm:bulletEnabled val="1"/>
        </dgm:presLayoutVars>
      </dgm:prSet>
      <dgm:spPr/>
    </dgm:pt>
    <dgm:pt modelId="{C3B2567C-5771-4FC2-BB07-70FA024F1EA8}" type="pres">
      <dgm:prSet presAssocID="{3615F794-52E0-4D98-AD0E-CD597C943FF9}" presName="negativeSpace" presStyleCnt="0"/>
      <dgm:spPr/>
    </dgm:pt>
    <dgm:pt modelId="{2B05C258-DC6F-42E2-94CE-096E598C154E}" type="pres">
      <dgm:prSet presAssocID="{3615F794-52E0-4D98-AD0E-CD597C943FF9}" presName="childText" presStyleLbl="conFgAcc1" presStyleIdx="0" presStyleCnt="2">
        <dgm:presLayoutVars>
          <dgm:bulletEnabled val="1"/>
        </dgm:presLayoutVars>
      </dgm:prSet>
      <dgm:spPr/>
    </dgm:pt>
    <dgm:pt modelId="{659BE11D-9F3F-4D9D-8042-E4A3B94CD414}" type="pres">
      <dgm:prSet presAssocID="{C8590EFB-AF7C-4AC0-8C94-0B9F1C0B4586}" presName="spaceBetweenRectangles" presStyleCnt="0"/>
      <dgm:spPr/>
    </dgm:pt>
    <dgm:pt modelId="{89FBBBAF-F629-4BCE-8F40-D0A6B9F5FDBF}" type="pres">
      <dgm:prSet presAssocID="{F6F05D0D-F8B8-4623-8075-CB1CBB7B0269}" presName="parentLin" presStyleCnt="0"/>
      <dgm:spPr/>
    </dgm:pt>
    <dgm:pt modelId="{8C8E9B7A-2524-4986-A61B-A16F228568E9}" type="pres">
      <dgm:prSet presAssocID="{F6F05D0D-F8B8-4623-8075-CB1CBB7B0269}" presName="parentLeftMargin" presStyleLbl="node1" presStyleIdx="0" presStyleCnt="2"/>
      <dgm:spPr/>
    </dgm:pt>
    <dgm:pt modelId="{F97B4B43-8ADB-46CA-A2FF-A6A9CE3197DD}" type="pres">
      <dgm:prSet presAssocID="{F6F05D0D-F8B8-4623-8075-CB1CBB7B0269}" presName="parentText" presStyleLbl="node1" presStyleIdx="1" presStyleCnt="2">
        <dgm:presLayoutVars>
          <dgm:chMax val="0"/>
          <dgm:bulletEnabled val="1"/>
        </dgm:presLayoutVars>
      </dgm:prSet>
      <dgm:spPr/>
    </dgm:pt>
    <dgm:pt modelId="{BF3855D6-31D3-4C86-9F68-F621A317DEC0}" type="pres">
      <dgm:prSet presAssocID="{F6F05D0D-F8B8-4623-8075-CB1CBB7B0269}" presName="negativeSpace" presStyleCnt="0"/>
      <dgm:spPr/>
    </dgm:pt>
    <dgm:pt modelId="{40124367-511F-4939-A9ED-1331F97362FF}" type="pres">
      <dgm:prSet presAssocID="{F6F05D0D-F8B8-4623-8075-CB1CBB7B0269}" presName="childText" presStyleLbl="conFgAcc1" presStyleIdx="1" presStyleCnt="2">
        <dgm:presLayoutVars>
          <dgm:bulletEnabled val="1"/>
        </dgm:presLayoutVars>
      </dgm:prSet>
      <dgm:spPr/>
    </dgm:pt>
  </dgm:ptLst>
  <dgm:cxnLst>
    <dgm:cxn modelId="{A1917008-1789-4FE3-A69A-93CDFD84EDD6}" type="presOf" srcId="{3190EF2E-298B-40F1-92B5-0166D7536763}" destId="{2B05C258-DC6F-42E2-94CE-096E598C154E}" srcOrd="0" destOrd="2" presId="urn:microsoft.com/office/officeart/2005/8/layout/list1"/>
    <dgm:cxn modelId="{DFF6F60B-1310-49CA-83A3-99AFF62FE439}" srcId="{E1AC7F49-F5A2-4D88-A37B-96FADD318D7C}" destId="{3615F794-52E0-4D98-AD0E-CD597C943FF9}" srcOrd="0" destOrd="0" parTransId="{CEA45CB3-1FEA-4E48-B4F4-F54F56396AF7}" sibTransId="{C8590EFB-AF7C-4AC0-8C94-0B9F1C0B4586}"/>
    <dgm:cxn modelId="{6965AE2E-4B17-44C3-B3ED-3A9EA30D68A0}" srcId="{3615F794-52E0-4D98-AD0E-CD597C943FF9}" destId="{3190EF2E-298B-40F1-92B5-0166D7536763}" srcOrd="2" destOrd="0" parTransId="{FD54F8B8-4108-47EA-9DBF-56B2F6389F7B}" sibTransId="{DB8239E3-6598-4EA2-B646-704ED21A0A99}"/>
    <dgm:cxn modelId="{57FC5332-F057-4BC2-997D-F76D3B1C7D31}" type="presOf" srcId="{AE233F1B-83BC-47B3-8418-0146451D046D}" destId="{2B05C258-DC6F-42E2-94CE-096E598C154E}" srcOrd="0" destOrd="0" presId="urn:microsoft.com/office/officeart/2005/8/layout/list1"/>
    <dgm:cxn modelId="{8612B134-4480-408D-90A6-460F605BC668}" type="presOf" srcId="{F6F05D0D-F8B8-4623-8075-CB1CBB7B0269}" destId="{8C8E9B7A-2524-4986-A61B-A16F228568E9}" srcOrd="0" destOrd="0" presId="urn:microsoft.com/office/officeart/2005/8/layout/list1"/>
    <dgm:cxn modelId="{F19CA737-6CE0-4001-B8CE-FEE2B0126C7D}" srcId="{3615F794-52E0-4D98-AD0E-CD597C943FF9}" destId="{A98F6EEE-ABBD-42F5-974C-4FA03D284B41}" srcOrd="3" destOrd="0" parTransId="{F6AC2739-AE80-403B-BF9F-ACEDDD09233A}" sibTransId="{A869B67C-7BAC-497E-9A4E-898DA10360AE}"/>
    <dgm:cxn modelId="{A00E0D5F-A383-4AE7-9A7E-9AB9980B7286}" srcId="{E1AC7F49-F5A2-4D88-A37B-96FADD318D7C}" destId="{F6F05D0D-F8B8-4623-8075-CB1CBB7B0269}" srcOrd="1" destOrd="0" parTransId="{91B36902-34D4-4681-B7EA-89AE760A1D6A}" sibTransId="{67EECB2D-5B8A-4333-8C74-5B9F7AD6B9D4}"/>
    <dgm:cxn modelId="{1C83A565-7E43-42A7-B168-AB2CD1D406A7}" type="presOf" srcId="{C348F260-C9F9-49EA-9562-9661591D9F5D}" destId="{2B05C258-DC6F-42E2-94CE-096E598C154E}" srcOrd="0" destOrd="1" presId="urn:microsoft.com/office/officeart/2005/8/layout/list1"/>
    <dgm:cxn modelId="{753D914A-9547-4CC6-91AD-2896B3A87DF5}" type="presOf" srcId="{3615F794-52E0-4D98-AD0E-CD597C943FF9}" destId="{251CE752-7DA5-4978-8597-490FED546D24}" srcOrd="0" destOrd="0" presId="urn:microsoft.com/office/officeart/2005/8/layout/list1"/>
    <dgm:cxn modelId="{5FA5059A-C431-4200-9CB4-04EAFECACED5}" type="presOf" srcId="{F6F05D0D-F8B8-4623-8075-CB1CBB7B0269}" destId="{F97B4B43-8ADB-46CA-A2FF-A6A9CE3197DD}" srcOrd="1" destOrd="0" presId="urn:microsoft.com/office/officeart/2005/8/layout/list1"/>
    <dgm:cxn modelId="{FDE3B7A2-666B-4632-A69F-E911AA3237D8}" type="presOf" srcId="{3615F794-52E0-4D98-AD0E-CD597C943FF9}" destId="{01ADC267-D052-4320-B4FC-A494821B366E}" srcOrd="1" destOrd="0" presId="urn:microsoft.com/office/officeart/2005/8/layout/list1"/>
    <dgm:cxn modelId="{7C2C64AE-2E89-4999-BA50-F356D9B43400}" type="presOf" srcId="{A98F6EEE-ABBD-42F5-974C-4FA03D284B41}" destId="{2B05C258-DC6F-42E2-94CE-096E598C154E}" srcOrd="0" destOrd="3" presId="urn:microsoft.com/office/officeart/2005/8/layout/list1"/>
    <dgm:cxn modelId="{F6CBD9CA-4E3E-448B-BD15-DAEF4E863EF5}" srcId="{3615F794-52E0-4D98-AD0E-CD597C943FF9}" destId="{AE233F1B-83BC-47B3-8418-0146451D046D}" srcOrd="0" destOrd="0" parTransId="{6EB17007-9184-4ABA-9836-EAC2C5532786}" sibTransId="{6230C50A-18A0-4024-9554-79D81AF91E72}"/>
    <dgm:cxn modelId="{9A8565D1-F070-447A-82CE-191B0D4F9D8C}" srcId="{3615F794-52E0-4D98-AD0E-CD597C943FF9}" destId="{C348F260-C9F9-49EA-9562-9661591D9F5D}" srcOrd="1" destOrd="0" parTransId="{B3407224-3B21-4F7D-92E8-E89B29215024}" sibTransId="{22FF3A4E-7AA4-471F-8357-0C0B84B06BB6}"/>
    <dgm:cxn modelId="{ECB5EED1-0AA2-4299-ACCC-E56B9D49C95D}" type="presOf" srcId="{E1AC7F49-F5A2-4D88-A37B-96FADD318D7C}" destId="{FE6C21A0-CF63-4883-9370-DB553F86904B}" srcOrd="0" destOrd="0" presId="urn:microsoft.com/office/officeart/2005/8/layout/list1"/>
    <dgm:cxn modelId="{1CDF8F54-4056-4EFA-9E77-0E1D92BAFEC6}" type="presParOf" srcId="{FE6C21A0-CF63-4883-9370-DB553F86904B}" destId="{D18A7882-7D15-460D-AB90-006C05F86444}" srcOrd="0" destOrd="0" presId="urn:microsoft.com/office/officeart/2005/8/layout/list1"/>
    <dgm:cxn modelId="{22057E50-B921-47D7-8B26-B9FED5EE830E}" type="presParOf" srcId="{D18A7882-7D15-460D-AB90-006C05F86444}" destId="{251CE752-7DA5-4978-8597-490FED546D24}" srcOrd="0" destOrd="0" presId="urn:microsoft.com/office/officeart/2005/8/layout/list1"/>
    <dgm:cxn modelId="{3D5813CA-AF23-4FB4-A6F4-5523D7810735}" type="presParOf" srcId="{D18A7882-7D15-460D-AB90-006C05F86444}" destId="{01ADC267-D052-4320-B4FC-A494821B366E}" srcOrd="1" destOrd="0" presId="urn:microsoft.com/office/officeart/2005/8/layout/list1"/>
    <dgm:cxn modelId="{464E5980-76F1-4A51-8E87-508AAAAA6C88}" type="presParOf" srcId="{FE6C21A0-CF63-4883-9370-DB553F86904B}" destId="{C3B2567C-5771-4FC2-BB07-70FA024F1EA8}" srcOrd="1" destOrd="0" presId="urn:microsoft.com/office/officeart/2005/8/layout/list1"/>
    <dgm:cxn modelId="{C126E700-EBDF-495A-8871-CF463A966EEC}" type="presParOf" srcId="{FE6C21A0-CF63-4883-9370-DB553F86904B}" destId="{2B05C258-DC6F-42E2-94CE-096E598C154E}" srcOrd="2" destOrd="0" presId="urn:microsoft.com/office/officeart/2005/8/layout/list1"/>
    <dgm:cxn modelId="{BEA72D41-4314-4372-92B3-7C31DF656DB1}" type="presParOf" srcId="{FE6C21A0-CF63-4883-9370-DB553F86904B}" destId="{659BE11D-9F3F-4D9D-8042-E4A3B94CD414}" srcOrd="3" destOrd="0" presId="urn:microsoft.com/office/officeart/2005/8/layout/list1"/>
    <dgm:cxn modelId="{E1627751-46A4-4933-B5B3-7889F5846501}" type="presParOf" srcId="{FE6C21A0-CF63-4883-9370-DB553F86904B}" destId="{89FBBBAF-F629-4BCE-8F40-D0A6B9F5FDBF}" srcOrd="4" destOrd="0" presId="urn:microsoft.com/office/officeart/2005/8/layout/list1"/>
    <dgm:cxn modelId="{6337230A-B50E-479E-8682-4A0824FD985B}" type="presParOf" srcId="{89FBBBAF-F629-4BCE-8F40-D0A6B9F5FDBF}" destId="{8C8E9B7A-2524-4986-A61B-A16F228568E9}" srcOrd="0" destOrd="0" presId="urn:microsoft.com/office/officeart/2005/8/layout/list1"/>
    <dgm:cxn modelId="{BCC29903-755D-4365-9B41-5796A63A6CE3}" type="presParOf" srcId="{89FBBBAF-F629-4BCE-8F40-D0A6B9F5FDBF}" destId="{F97B4B43-8ADB-46CA-A2FF-A6A9CE3197DD}" srcOrd="1" destOrd="0" presId="urn:microsoft.com/office/officeart/2005/8/layout/list1"/>
    <dgm:cxn modelId="{D8A0EB5B-8049-4838-91DC-81352AC5ED32}" type="presParOf" srcId="{FE6C21A0-CF63-4883-9370-DB553F86904B}" destId="{BF3855D6-31D3-4C86-9F68-F621A317DEC0}" srcOrd="5" destOrd="0" presId="urn:microsoft.com/office/officeart/2005/8/layout/list1"/>
    <dgm:cxn modelId="{C1D94CC1-C3A9-48D6-9950-0511050D16EB}" type="presParOf" srcId="{FE6C21A0-CF63-4883-9370-DB553F86904B}" destId="{40124367-511F-4939-A9ED-1331F97362F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AC7F49-F5A2-4D88-A37B-96FADD318D7C}"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3615F794-52E0-4D98-AD0E-CD597C943FF9}">
      <dgm:prSet/>
      <dgm:spPr/>
      <dgm:t>
        <a:bodyPr/>
        <a:lstStyle/>
        <a:p>
          <a:r>
            <a:rPr lang="en-US" dirty="0"/>
            <a:t>Research with a Faculty Member</a:t>
          </a:r>
        </a:p>
      </dgm:t>
    </dgm:pt>
    <dgm:pt modelId="{CEA45CB3-1FEA-4E48-B4F4-F54F56396AF7}" type="parTrans" cxnId="{DFF6F60B-1310-49CA-83A3-99AFF62FE439}">
      <dgm:prSet/>
      <dgm:spPr/>
      <dgm:t>
        <a:bodyPr/>
        <a:lstStyle/>
        <a:p>
          <a:endParaRPr lang="en-US"/>
        </a:p>
      </dgm:t>
    </dgm:pt>
    <dgm:pt modelId="{C8590EFB-AF7C-4AC0-8C94-0B9F1C0B4586}" type="sibTrans" cxnId="{DFF6F60B-1310-49CA-83A3-99AFF62FE439}">
      <dgm:prSet/>
      <dgm:spPr/>
      <dgm:t>
        <a:bodyPr/>
        <a:lstStyle/>
        <a:p>
          <a:endParaRPr lang="en-US"/>
        </a:p>
      </dgm:t>
    </dgm:pt>
    <dgm:pt modelId="{AE233F1B-83BC-47B3-8418-0146451D046D}">
      <dgm:prSet/>
      <dgm:spPr/>
      <dgm:t>
        <a:bodyPr/>
        <a:lstStyle/>
        <a:p>
          <a:r>
            <a:rPr lang="en-US" dirty="0"/>
            <a:t>Survey item measured High Impact Practice, research with faculty</a:t>
          </a:r>
        </a:p>
      </dgm:t>
    </dgm:pt>
    <dgm:pt modelId="{6EB17007-9184-4ABA-9836-EAC2C5532786}" type="parTrans" cxnId="{F6CBD9CA-4E3E-448B-BD15-DAEF4E863EF5}">
      <dgm:prSet/>
      <dgm:spPr/>
      <dgm:t>
        <a:bodyPr/>
        <a:lstStyle/>
        <a:p>
          <a:endParaRPr lang="en-US"/>
        </a:p>
      </dgm:t>
    </dgm:pt>
    <dgm:pt modelId="{6230C50A-18A0-4024-9554-79D81AF91E72}" type="sibTrans" cxnId="{F6CBD9CA-4E3E-448B-BD15-DAEF4E863EF5}">
      <dgm:prSet/>
      <dgm:spPr/>
      <dgm:t>
        <a:bodyPr/>
        <a:lstStyle/>
        <a:p>
          <a:endParaRPr lang="en-US"/>
        </a:p>
      </dgm:t>
    </dgm:pt>
    <dgm:pt modelId="{F6F05D0D-F8B8-4623-8075-CB1CBB7B0269}">
      <dgm:prSet/>
      <dgm:spPr/>
      <dgm:t>
        <a:bodyPr/>
        <a:lstStyle/>
        <a:p>
          <a:r>
            <a:rPr lang="en-US" dirty="0"/>
            <a:t>Diverse Perspectives (in class)</a:t>
          </a:r>
        </a:p>
        <a:p>
          <a:r>
            <a:rPr lang="en-US" dirty="0"/>
            <a:t>Encouraged Contact w/Diverse Others</a:t>
          </a:r>
        </a:p>
      </dgm:t>
    </dgm:pt>
    <dgm:pt modelId="{91B36902-34D4-4681-B7EA-89AE760A1D6A}" type="parTrans" cxnId="{A00E0D5F-A383-4AE7-9A7E-9AB9980B7286}">
      <dgm:prSet/>
      <dgm:spPr/>
      <dgm:t>
        <a:bodyPr/>
        <a:lstStyle/>
        <a:p>
          <a:endParaRPr lang="en-US"/>
        </a:p>
      </dgm:t>
    </dgm:pt>
    <dgm:pt modelId="{67EECB2D-5B8A-4333-8C74-5B9F7AD6B9D4}" type="sibTrans" cxnId="{A00E0D5F-A383-4AE7-9A7E-9AB9980B7286}">
      <dgm:prSet/>
      <dgm:spPr/>
      <dgm:t>
        <a:bodyPr/>
        <a:lstStyle/>
        <a:p>
          <a:endParaRPr lang="en-US"/>
        </a:p>
      </dgm:t>
    </dgm:pt>
    <dgm:pt modelId="{6AA0562D-451D-4E39-B3E2-7EDC93BA42F9}">
      <dgm:prSet/>
      <dgm:spPr/>
      <dgm:t>
        <a:bodyPr/>
        <a:lstStyle/>
        <a:p>
          <a:r>
            <a:rPr lang="en-US" dirty="0"/>
            <a:t>Graphs show students who have done or plan to do research with faculty (score of 3 or 4).</a:t>
          </a:r>
        </a:p>
      </dgm:t>
    </dgm:pt>
    <dgm:pt modelId="{DD0D552F-6214-4953-BDF8-8A190C110D09}" type="parTrans" cxnId="{CD8ACD88-44B9-4E95-A258-1A6B44CC0147}">
      <dgm:prSet/>
      <dgm:spPr/>
      <dgm:t>
        <a:bodyPr/>
        <a:lstStyle/>
        <a:p>
          <a:endParaRPr lang="en-US"/>
        </a:p>
      </dgm:t>
    </dgm:pt>
    <dgm:pt modelId="{B7E9DCA3-ABAD-4FB9-86B0-70F989EFF198}" type="sibTrans" cxnId="{CD8ACD88-44B9-4E95-A258-1A6B44CC0147}">
      <dgm:prSet/>
      <dgm:spPr/>
      <dgm:t>
        <a:bodyPr/>
        <a:lstStyle/>
        <a:p>
          <a:endParaRPr lang="en-US"/>
        </a:p>
      </dgm:t>
    </dgm:pt>
    <dgm:pt modelId="{E40B1CCA-E0E2-4B82-B804-F23C757E1D47}">
      <dgm:prSet/>
      <dgm:spPr/>
      <dgm:t>
        <a:bodyPr/>
        <a:lstStyle/>
        <a:p>
          <a:r>
            <a:rPr lang="en-US" dirty="0"/>
            <a:t>Graphs show students who scored 3 (often) or 4 (very often)</a:t>
          </a:r>
        </a:p>
      </dgm:t>
    </dgm:pt>
    <dgm:pt modelId="{0A90BD25-AFC6-4B14-933A-6ED230F82A32}" type="parTrans" cxnId="{ACF24028-DBA1-4D34-AF01-213AC4B32128}">
      <dgm:prSet/>
      <dgm:spPr/>
      <dgm:t>
        <a:bodyPr/>
        <a:lstStyle/>
        <a:p>
          <a:endParaRPr lang="en-US"/>
        </a:p>
      </dgm:t>
    </dgm:pt>
    <dgm:pt modelId="{BC92B3F2-759A-4202-B148-9F0E3B7FA6F2}" type="sibTrans" cxnId="{ACF24028-DBA1-4D34-AF01-213AC4B32128}">
      <dgm:prSet/>
      <dgm:spPr/>
      <dgm:t>
        <a:bodyPr/>
        <a:lstStyle/>
        <a:p>
          <a:endParaRPr lang="en-US"/>
        </a:p>
      </dgm:t>
    </dgm:pt>
    <dgm:pt modelId="{FE6C21A0-CF63-4883-9370-DB553F86904B}" type="pres">
      <dgm:prSet presAssocID="{E1AC7F49-F5A2-4D88-A37B-96FADD318D7C}" presName="linear" presStyleCnt="0">
        <dgm:presLayoutVars>
          <dgm:dir/>
          <dgm:animLvl val="lvl"/>
          <dgm:resizeHandles val="exact"/>
        </dgm:presLayoutVars>
      </dgm:prSet>
      <dgm:spPr/>
    </dgm:pt>
    <dgm:pt modelId="{D18A7882-7D15-460D-AB90-006C05F86444}" type="pres">
      <dgm:prSet presAssocID="{3615F794-52E0-4D98-AD0E-CD597C943FF9}" presName="parentLin" presStyleCnt="0"/>
      <dgm:spPr/>
    </dgm:pt>
    <dgm:pt modelId="{251CE752-7DA5-4978-8597-490FED546D24}" type="pres">
      <dgm:prSet presAssocID="{3615F794-52E0-4D98-AD0E-CD597C943FF9}" presName="parentLeftMargin" presStyleLbl="node1" presStyleIdx="0" presStyleCnt="2"/>
      <dgm:spPr/>
    </dgm:pt>
    <dgm:pt modelId="{01ADC267-D052-4320-B4FC-A494821B366E}" type="pres">
      <dgm:prSet presAssocID="{3615F794-52E0-4D98-AD0E-CD597C943FF9}" presName="parentText" presStyleLbl="node1" presStyleIdx="0" presStyleCnt="2">
        <dgm:presLayoutVars>
          <dgm:chMax val="0"/>
          <dgm:bulletEnabled val="1"/>
        </dgm:presLayoutVars>
      </dgm:prSet>
      <dgm:spPr/>
    </dgm:pt>
    <dgm:pt modelId="{C3B2567C-5771-4FC2-BB07-70FA024F1EA8}" type="pres">
      <dgm:prSet presAssocID="{3615F794-52E0-4D98-AD0E-CD597C943FF9}" presName="negativeSpace" presStyleCnt="0"/>
      <dgm:spPr/>
    </dgm:pt>
    <dgm:pt modelId="{2B05C258-DC6F-42E2-94CE-096E598C154E}" type="pres">
      <dgm:prSet presAssocID="{3615F794-52E0-4D98-AD0E-CD597C943FF9}" presName="childText" presStyleLbl="conFgAcc1" presStyleIdx="0" presStyleCnt="2">
        <dgm:presLayoutVars>
          <dgm:bulletEnabled val="1"/>
        </dgm:presLayoutVars>
      </dgm:prSet>
      <dgm:spPr/>
    </dgm:pt>
    <dgm:pt modelId="{659BE11D-9F3F-4D9D-8042-E4A3B94CD414}" type="pres">
      <dgm:prSet presAssocID="{C8590EFB-AF7C-4AC0-8C94-0B9F1C0B4586}" presName="spaceBetweenRectangles" presStyleCnt="0"/>
      <dgm:spPr/>
    </dgm:pt>
    <dgm:pt modelId="{89FBBBAF-F629-4BCE-8F40-D0A6B9F5FDBF}" type="pres">
      <dgm:prSet presAssocID="{F6F05D0D-F8B8-4623-8075-CB1CBB7B0269}" presName="parentLin" presStyleCnt="0"/>
      <dgm:spPr/>
    </dgm:pt>
    <dgm:pt modelId="{8C8E9B7A-2524-4986-A61B-A16F228568E9}" type="pres">
      <dgm:prSet presAssocID="{F6F05D0D-F8B8-4623-8075-CB1CBB7B0269}" presName="parentLeftMargin" presStyleLbl="node1" presStyleIdx="0" presStyleCnt="2"/>
      <dgm:spPr/>
    </dgm:pt>
    <dgm:pt modelId="{F97B4B43-8ADB-46CA-A2FF-A6A9CE3197DD}" type="pres">
      <dgm:prSet presAssocID="{F6F05D0D-F8B8-4623-8075-CB1CBB7B0269}" presName="parentText" presStyleLbl="node1" presStyleIdx="1" presStyleCnt="2" custScaleY="129379">
        <dgm:presLayoutVars>
          <dgm:chMax val="0"/>
          <dgm:bulletEnabled val="1"/>
        </dgm:presLayoutVars>
      </dgm:prSet>
      <dgm:spPr/>
    </dgm:pt>
    <dgm:pt modelId="{BF3855D6-31D3-4C86-9F68-F621A317DEC0}" type="pres">
      <dgm:prSet presAssocID="{F6F05D0D-F8B8-4623-8075-CB1CBB7B0269}" presName="negativeSpace" presStyleCnt="0"/>
      <dgm:spPr/>
    </dgm:pt>
    <dgm:pt modelId="{40124367-511F-4939-A9ED-1331F97362FF}" type="pres">
      <dgm:prSet presAssocID="{F6F05D0D-F8B8-4623-8075-CB1CBB7B0269}" presName="childText" presStyleLbl="conFgAcc1" presStyleIdx="1" presStyleCnt="2">
        <dgm:presLayoutVars>
          <dgm:bulletEnabled val="1"/>
        </dgm:presLayoutVars>
      </dgm:prSet>
      <dgm:spPr/>
    </dgm:pt>
  </dgm:ptLst>
  <dgm:cxnLst>
    <dgm:cxn modelId="{DFF6F60B-1310-49CA-83A3-99AFF62FE439}" srcId="{E1AC7F49-F5A2-4D88-A37B-96FADD318D7C}" destId="{3615F794-52E0-4D98-AD0E-CD597C943FF9}" srcOrd="0" destOrd="0" parTransId="{CEA45CB3-1FEA-4E48-B4F4-F54F56396AF7}" sibTransId="{C8590EFB-AF7C-4AC0-8C94-0B9F1C0B4586}"/>
    <dgm:cxn modelId="{ACF24028-DBA1-4D34-AF01-213AC4B32128}" srcId="{F6F05D0D-F8B8-4623-8075-CB1CBB7B0269}" destId="{E40B1CCA-E0E2-4B82-B804-F23C757E1D47}" srcOrd="0" destOrd="0" parTransId="{0A90BD25-AFC6-4B14-933A-6ED230F82A32}" sibTransId="{BC92B3F2-759A-4202-B148-9F0E3B7FA6F2}"/>
    <dgm:cxn modelId="{6A66E62F-62F5-4A83-8A8E-4CAB713F3520}" type="presOf" srcId="{6AA0562D-451D-4E39-B3E2-7EDC93BA42F9}" destId="{2B05C258-DC6F-42E2-94CE-096E598C154E}" srcOrd="0" destOrd="1" presId="urn:microsoft.com/office/officeart/2005/8/layout/list1"/>
    <dgm:cxn modelId="{57FC5332-F057-4BC2-997D-F76D3B1C7D31}" type="presOf" srcId="{AE233F1B-83BC-47B3-8418-0146451D046D}" destId="{2B05C258-DC6F-42E2-94CE-096E598C154E}" srcOrd="0" destOrd="0" presId="urn:microsoft.com/office/officeart/2005/8/layout/list1"/>
    <dgm:cxn modelId="{8612B134-4480-408D-90A6-460F605BC668}" type="presOf" srcId="{F6F05D0D-F8B8-4623-8075-CB1CBB7B0269}" destId="{8C8E9B7A-2524-4986-A61B-A16F228568E9}" srcOrd="0" destOrd="0" presId="urn:microsoft.com/office/officeart/2005/8/layout/list1"/>
    <dgm:cxn modelId="{A00E0D5F-A383-4AE7-9A7E-9AB9980B7286}" srcId="{E1AC7F49-F5A2-4D88-A37B-96FADD318D7C}" destId="{F6F05D0D-F8B8-4623-8075-CB1CBB7B0269}" srcOrd="1" destOrd="0" parTransId="{91B36902-34D4-4681-B7EA-89AE760A1D6A}" sibTransId="{67EECB2D-5B8A-4333-8C74-5B9F7AD6B9D4}"/>
    <dgm:cxn modelId="{753D914A-9547-4CC6-91AD-2896B3A87DF5}" type="presOf" srcId="{3615F794-52E0-4D98-AD0E-CD597C943FF9}" destId="{251CE752-7DA5-4978-8597-490FED546D24}" srcOrd="0" destOrd="0" presId="urn:microsoft.com/office/officeart/2005/8/layout/list1"/>
    <dgm:cxn modelId="{21ADF550-7EA5-4938-AEDE-DB23B7D489F1}" type="presOf" srcId="{E40B1CCA-E0E2-4B82-B804-F23C757E1D47}" destId="{40124367-511F-4939-A9ED-1331F97362FF}" srcOrd="0" destOrd="0" presId="urn:microsoft.com/office/officeart/2005/8/layout/list1"/>
    <dgm:cxn modelId="{CD8ACD88-44B9-4E95-A258-1A6B44CC0147}" srcId="{3615F794-52E0-4D98-AD0E-CD597C943FF9}" destId="{6AA0562D-451D-4E39-B3E2-7EDC93BA42F9}" srcOrd="1" destOrd="0" parTransId="{DD0D552F-6214-4953-BDF8-8A190C110D09}" sibTransId="{B7E9DCA3-ABAD-4FB9-86B0-70F989EFF198}"/>
    <dgm:cxn modelId="{5FA5059A-C431-4200-9CB4-04EAFECACED5}" type="presOf" srcId="{F6F05D0D-F8B8-4623-8075-CB1CBB7B0269}" destId="{F97B4B43-8ADB-46CA-A2FF-A6A9CE3197DD}" srcOrd="1" destOrd="0" presId="urn:microsoft.com/office/officeart/2005/8/layout/list1"/>
    <dgm:cxn modelId="{FDE3B7A2-666B-4632-A69F-E911AA3237D8}" type="presOf" srcId="{3615F794-52E0-4D98-AD0E-CD597C943FF9}" destId="{01ADC267-D052-4320-B4FC-A494821B366E}" srcOrd="1" destOrd="0" presId="urn:microsoft.com/office/officeart/2005/8/layout/list1"/>
    <dgm:cxn modelId="{F6CBD9CA-4E3E-448B-BD15-DAEF4E863EF5}" srcId="{3615F794-52E0-4D98-AD0E-CD597C943FF9}" destId="{AE233F1B-83BC-47B3-8418-0146451D046D}" srcOrd="0" destOrd="0" parTransId="{6EB17007-9184-4ABA-9836-EAC2C5532786}" sibTransId="{6230C50A-18A0-4024-9554-79D81AF91E72}"/>
    <dgm:cxn modelId="{ECB5EED1-0AA2-4299-ACCC-E56B9D49C95D}" type="presOf" srcId="{E1AC7F49-F5A2-4D88-A37B-96FADD318D7C}" destId="{FE6C21A0-CF63-4883-9370-DB553F86904B}" srcOrd="0" destOrd="0" presId="urn:microsoft.com/office/officeart/2005/8/layout/list1"/>
    <dgm:cxn modelId="{1CDF8F54-4056-4EFA-9E77-0E1D92BAFEC6}" type="presParOf" srcId="{FE6C21A0-CF63-4883-9370-DB553F86904B}" destId="{D18A7882-7D15-460D-AB90-006C05F86444}" srcOrd="0" destOrd="0" presId="urn:microsoft.com/office/officeart/2005/8/layout/list1"/>
    <dgm:cxn modelId="{22057E50-B921-47D7-8B26-B9FED5EE830E}" type="presParOf" srcId="{D18A7882-7D15-460D-AB90-006C05F86444}" destId="{251CE752-7DA5-4978-8597-490FED546D24}" srcOrd="0" destOrd="0" presId="urn:microsoft.com/office/officeart/2005/8/layout/list1"/>
    <dgm:cxn modelId="{3D5813CA-AF23-4FB4-A6F4-5523D7810735}" type="presParOf" srcId="{D18A7882-7D15-460D-AB90-006C05F86444}" destId="{01ADC267-D052-4320-B4FC-A494821B366E}" srcOrd="1" destOrd="0" presId="urn:microsoft.com/office/officeart/2005/8/layout/list1"/>
    <dgm:cxn modelId="{464E5980-76F1-4A51-8E87-508AAAAA6C88}" type="presParOf" srcId="{FE6C21A0-CF63-4883-9370-DB553F86904B}" destId="{C3B2567C-5771-4FC2-BB07-70FA024F1EA8}" srcOrd="1" destOrd="0" presId="urn:microsoft.com/office/officeart/2005/8/layout/list1"/>
    <dgm:cxn modelId="{C126E700-EBDF-495A-8871-CF463A966EEC}" type="presParOf" srcId="{FE6C21A0-CF63-4883-9370-DB553F86904B}" destId="{2B05C258-DC6F-42E2-94CE-096E598C154E}" srcOrd="2" destOrd="0" presId="urn:microsoft.com/office/officeart/2005/8/layout/list1"/>
    <dgm:cxn modelId="{BEA72D41-4314-4372-92B3-7C31DF656DB1}" type="presParOf" srcId="{FE6C21A0-CF63-4883-9370-DB553F86904B}" destId="{659BE11D-9F3F-4D9D-8042-E4A3B94CD414}" srcOrd="3" destOrd="0" presId="urn:microsoft.com/office/officeart/2005/8/layout/list1"/>
    <dgm:cxn modelId="{E1627751-46A4-4933-B5B3-7889F5846501}" type="presParOf" srcId="{FE6C21A0-CF63-4883-9370-DB553F86904B}" destId="{89FBBBAF-F629-4BCE-8F40-D0A6B9F5FDBF}" srcOrd="4" destOrd="0" presId="urn:microsoft.com/office/officeart/2005/8/layout/list1"/>
    <dgm:cxn modelId="{6337230A-B50E-479E-8682-4A0824FD985B}" type="presParOf" srcId="{89FBBBAF-F629-4BCE-8F40-D0A6B9F5FDBF}" destId="{8C8E9B7A-2524-4986-A61B-A16F228568E9}" srcOrd="0" destOrd="0" presId="urn:microsoft.com/office/officeart/2005/8/layout/list1"/>
    <dgm:cxn modelId="{BCC29903-755D-4365-9B41-5796A63A6CE3}" type="presParOf" srcId="{89FBBBAF-F629-4BCE-8F40-D0A6B9F5FDBF}" destId="{F97B4B43-8ADB-46CA-A2FF-A6A9CE3197DD}" srcOrd="1" destOrd="0" presId="urn:microsoft.com/office/officeart/2005/8/layout/list1"/>
    <dgm:cxn modelId="{D8A0EB5B-8049-4838-91DC-81352AC5ED32}" type="presParOf" srcId="{FE6C21A0-CF63-4883-9370-DB553F86904B}" destId="{BF3855D6-31D3-4C86-9F68-F621A317DEC0}" srcOrd="5" destOrd="0" presId="urn:microsoft.com/office/officeart/2005/8/layout/list1"/>
    <dgm:cxn modelId="{C1D94CC1-C3A9-48D6-9950-0511050D16EB}" type="presParOf" srcId="{FE6C21A0-CF63-4883-9370-DB553F86904B}" destId="{40124367-511F-4939-A9ED-1331F97362F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E1039D-FD6C-4E92-85AB-44397C365830}"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F0F696BB-2485-4D2C-9934-FE5C0C469F16}">
      <dgm:prSet/>
      <dgm:spPr>
        <a:solidFill>
          <a:schemeClr val="accent6">
            <a:lumMod val="75000"/>
          </a:schemeClr>
        </a:solidFill>
      </dgm:spPr>
      <dgm:t>
        <a:bodyPr/>
        <a:lstStyle/>
        <a:p>
          <a:pPr>
            <a:lnSpc>
              <a:spcPct val="100000"/>
            </a:lnSpc>
          </a:pPr>
          <a:r>
            <a:rPr lang="en-US" dirty="0"/>
            <a:t>Highest perceived gains</a:t>
          </a:r>
        </a:p>
      </dgm:t>
    </dgm:pt>
    <dgm:pt modelId="{C1A62DF1-D65B-40EE-B07D-7A0B26214780}" type="parTrans" cxnId="{B97036C3-6109-44D4-9EA9-9236556B5542}">
      <dgm:prSet/>
      <dgm:spPr/>
      <dgm:t>
        <a:bodyPr/>
        <a:lstStyle/>
        <a:p>
          <a:endParaRPr lang="en-US"/>
        </a:p>
      </dgm:t>
    </dgm:pt>
    <dgm:pt modelId="{02717245-AC6C-4543-A47B-FA70F37FC5FE}" type="sibTrans" cxnId="{B97036C3-6109-44D4-9EA9-9236556B5542}">
      <dgm:prSet/>
      <dgm:spPr/>
      <dgm:t>
        <a:bodyPr/>
        <a:lstStyle/>
        <a:p>
          <a:endParaRPr lang="en-US"/>
        </a:p>
      </dgm:t>
    </dgm:pt>
    <dgm:pt modelId="{5CFAF1BF-062B-4FCB-BE28-CE1AE29D8E55}">
      <dgm:prSet/>
      <dgm:spPr>
        <a:solidFill>
          <a:schemeClr val="accent6">
            <a:lumMod val="20000"/>
            <a:lumOff val="80000"/>
            <a:alpha val="90000"/>
          </a:schemeClr>
        </a:solidFill>
      </dgm:spPr>
      <dgm:t>
        <a:bodyPr/>
        <a:lstStyle/>
        <a:p>
          <a:pPr>
            <a:lnSpc>
              <a:spcPct val="100000"/>
            </a:lnSpc>
          </a:pPr>
          <a:endParaRPr lang="en-US" sz="1700" dirty="0"/>
        </a:p>
      </dgm:t>
    </dgm:pt>
    <dgm:pt modelId="{28BB45F7-1CB8-474F-95C8-7B390C2AFF04}" type="parTrans" cxnId="{4DCD7D7D-24BE-4CE7-8737-78F84C97042D}">
      <dgm:prSet/>
      <dgm:spPr/>
      <dgm:t>
        <a:bodyPr/>
        <a:lstStyle/>
        <a:p>
          <a:endParaRPr lang="en-US"/>
        </a:p>
      </dgm:t>
    </dgm:pt>
    <dgm:pt modelId="{860D2C2C-B9EE-4D38-A527-C4CFCDBBF944}" type="sibTrans" cxnId="{4DCD7D7D-24BE-4CE7-8737-78F84C97042D}">
      <dgm:prSet/>
      <dgm:spPr/>
      <dgm:t>
        <a:bodyPr/>
        <a:lstStyle/>
        <a:p>
          <a:endParaRPr lang="en-US"/>
        </a:p>
      </dgm:t>
    </dgm:pt>
    <dgm:pt modelId="{CE4B595E-5802-4E64-8025-C70E7489A24E}">
      <dgm:prSet custT="1"/>
      <dgm:spPr>
        <a:solidFill>
          <a:schemeClr val="accent6">
            <a:lumMod val="20000"/>
            <a:lumOff val="80000"/>
            <a:alpha val="90000"/>
          </a:schemeClr>
        </a:solidFill>
      </dgm:spPr>
      <dgm:t>
        <a:bodyPr/>
        <a:lstStyle/>
        <a:p>
          <a:pPr>
            <a:lnSpc>
              <a:spcPct val="100000"/>
            </a:lnSpc>
          </a:pPr>
          <a:r>
            <a:rPr lang="en-US" sz="2000" dirty="0"/>
            <a:t>Thinking critically and analytically</a:t>
          </a:r>
        </a:p>
      </dgm:t>
    </dgm:pt>
    <dgm:pt modelId="{DEA70BAA-CF85-4F6D-93FA-21062CBF5CAA}" type="parTrans" cxnId="{00F728DE-CA0A-4A6B-9BB8-486B1F8CF808}">
      <dgm:prSet/>
      <dgm:spPr/>
      <dgm:t>
        <a:bodyPr/>
        <a:lstStyle/>
        <a:p>
          <a:endParaRPr lang="en-US"/>
        </a:p>
      </dgm:t>
    </dgm:pt>
    <dgm:pt modelId="{625725D2-BBA5-4697-8AEE-3D1F95AB201A}" type="sibTrans" cxnId="{00F728DE-CA0A-4A6B-9BB8-486B1F8CF808}">
      <dgm:prSet/>
      <dgm:spPr/>
      <dgm:t>
        <a:bodyPr/>
        <a:lstStyle/>
        <a:p>
          <a:endParaRPr lang="en-US"/>
        </a:p>
      </dgm:t>
    </dgm:pt>
    <dgm:pt modelId="{0A6B2A98-9225-47C3-A40F-920796DE5F70}">
      <dgm:prSet custT="1"/>
      <dgm:spPr/>
      <dgm:t>
        <a:bodyPr/>
        <a:lstStyle/>
        <a:p>
          <a:pPr>
            <a:lnSpc>
              <a:spcPct val="100000"/>
            </a:lnSpc>
          </a:pPr>
          <a:r>
            <a:rPr lang="en-US" sz="2000" dirty="0"/>
            <a:t>Writing clearly and effectively</a:t>
          </a:r>
        </a:p>
      </dgm:t>
    </dgm:pt>
    <dgm:pt modelId="{C45AC0BD-24EB-449D-9CF9-D8532F98098D}" type="parTrans" cxnId="{3E6B86BF-963C-4480-AE9F-2B0F98D968F9}">
      <dgm:prSet/>
      <dgm:spPr/>
      <dgm:t>
        <a:bodyPr/>
        <a:lstStyle/>
        <a:p>
          <a:endParaRPr lang="en-US"/>
        </a:p>
      </dgm:t>
    </dgm:pt>
    <dgm:pt modelId="{C129E60A-5FFF-420B-872C-159535083836}" type="sibTrans" cxnId="{3E6B86BF-963C-4480-AE9F-2B0F98D968F9}">
      <dgm:prSet/>
      <dgm:spPr/>
      <dgm:t>
        <a:bodyPr/>
        <a:lstStyle/>
        <a:p>
          <a:endParaRPr lang="en-US"/>
        </a:p>
      </dgm:t>
    </dgm:pt>
    <dgm:pt modelId="{DC8137F4-86E2-4505-9A87-F3F2F7839929}">
      <dgm:prSet custT="1"/>
      <dgm:spPr/>
      <dgm:t>
        <a:bodyPr/>
        <a:lstStyle/>
        <a:p>
          <a:pPr>
            <a:lnSpc>
              <a:spcPct val="100000"/>
            </a:lnSpc>
          </a:pPr>
          <a:r>
            <a:rPr lang="en-US" sz="2000" dirty="0"/>
            <a:t>Analyzing numerical and statistical information</a:t>
          </a:r>
        </a:p>
      </dgm:t>
    </dgm:pt>
    <dgm:pt modelId="{3623EAD5-1C76-4810-9C19-07EE1AE9A2B2}" type="parTrans" cxnId="{8FE6E756-EAE1-47A2-803A-DB38C1AE32EF}">
      <dgm:prSet/>
      <dgm:spPr/>
      <dgm:t>
        <a:bodyPr/>
        <a:lstStyle/>
        <a:p>
          <a:endParaRPr lang="en-US"/>
        </a:p>
      </dgm:t>
    </dgm:pt>
    <dgm:pt modelId="{82F2DC07-5813-4EDE-8CEC-265E91A06AED}" type="sibTrans" cxnId="{8FE6E756-EAE1-47A2-803A-DB38C1AE32EF}">
      <dgm:prSet/>
      <dgm:spPr/>
      <dgm:t>
        <a:bodyPr/>
        <a:lstStyle/>
        <a:p>
          <a:endParaRPr lang="en-US"/>
        </a:p>
      </dgm:t>
    </dgm:pt>
    <dgm:pt modelId="{CA94F674-86A4-49BE-99CB-C894B42A494E}" type="pres">
      <dgm:prSet presAssocID="{49E1039D-FD6C-4E92-85AB-44397C365830}" presName="Name0" presStyleCnt="0">
        <dgm:presLayoutVars>
          <dgm:dir/>
          <dgm:animLvl val="lvl"/>
          <dgm:resizeHandles val="exact"/>
        </dgm:presLayoutVars>
      </dgm:prSet>
      <dgm:spPr/>
    </dgm:pt>
    <dgm:pt modelId="{DDED83B8-BC2E-47CD-A5E5-F820F639AD23}" type="pres">
      <dgm:prSet presAssocID="{F0F696BB-2485-4D2C-9934-FE5C0C469F16}" presName="linNode" presStyleCnt="0"/>
      <dgm:spPr/>
    </dgm:pt>
    <dgm:pt modelId="{07F12297-F5A7-4503-9A63-2FD026F6A466}" type="pres">
      <dgm:prSet presAssocID="{F0F696BB-2485-4D2C-9934-FE5C0C469F16}" presName="parentText" presStyleLbl="node1" presStyleIdx="0" presStyleCnt="1">
        <dgm:presLayoutVars>
          <dgm:chMax val="1"/>
          <dgm:bulletEnabled val="1"/>
        </dgm:presLayoutVars>
      </dgm:prSet>
      <dgm:spPr/>
    </dgm:pt>
    <dgm:pt modelId="{0E2575D0-EB0F-4EF7-AFC1-B4A3370D321E}" type="pres">
      <dgm:prSet presAssocID="{F0F696BB-2485-4D2C-9934-FE5C0C469F16}" presName="descendantText" presStyleLbl="alignAccFollowNode1" presStyleIdx="0" presStyleCnt="1" custScaleX="98163" custScaleY="125122">
        <dgm:presLayoutVars>
          <dgm:bulletEnabled val="1"/>
        </dgm:presLayoutVars>
      </dgm:prSet>
      <dgm:spPr/>
    </dgm:pt>
  </dgm:ptLst>
  <dgm:cxnLst>
    <dgm:cxn modelId="{0E861F27-C9AF-40D1-B2D7-A6DDF734CAB5}" type="presOf" srcId="{CE4B595E-5802-4E64-8025-C70E7489A24E}" destId="{0E2575D0-EB0F-4EF7-AFC1-B4A3370D321E}" srcOrd="0" destOrd="1" presId="urn:microsoft.com/office/officeart/2005/8/layout/vList5"/>
    <dgm:cxn modelId="{7E23DE50-90A6-4495-862C-73AFF54F4BCB}" type="presOf" srcId="{5CFAF1BF-062B-4FCB-BE28-CE1AE29D8E55}" destId="{0E2575D0-EB0F-4EF7-AFC1-B4A3370D321E}" srcOrd="0" destOrd="0" presId="urn:microsoft.com/office/officeart/2005/8/layout/vList5"/>
    <dgm:cxn modelId="{8FE6E756-EAE1-47A2-803A-DB38C1AE32EF}" srcId="{F0F696BB-2485-4D2C-9934-FE5C0C469F16}" destId="{DC8137F4-86E2-4505-9A87-F3F2F7839929}" srcOrd="3" destOrd="0" parTransId="{3623EAD5-1C76-4810-9C19-07EE1AE9A2B2}" sibTransId="{82F2DC07-5813-4EDE-8CEC-265E91A06AED}"/>
    <dgm:cxn modelId="{4DCD7D7D-24BE-4CE7-8737-78F84C97042D}" srcId="{F0F696BB-2485-4D2C-9934-FE5C0C469F16}" destId="{5CFAF1BF-062B-4FCB-BE28-CE1AE29D8E55}" srcOrd="0" destOrd="0" parTransId="{28BB45F7-1CB8-474F-95C8-7B390C2AFF04}" sibTransId="{860D2C2C-B9EE-4D38-A527-C4CFCDBBF944}"/>
    <dgm:cxn modelId="{02976E8F-28E3-4B1A-8581-7384B01B7F1B}" type="presOf" srcId="{0A6B2A98-9225-47C3-A40F-920796DE5F70}" destId="{0E2575D0-EB0F-4EF7-AFC1-B4A3370D321E}" srcOrd="0" destOrd="2" presId="urn:microsoft.com/office/officeart/2005/8/layout/vList5"/>
    <dgm:cxn modelId="{C28E6793-6884-44FB-B320-D7C28833DFA3}" type="presOf" srcId="{DC8137F4-86E2-4505-9A87-F3F2F7839929}" destId="{0E2575D0-EB0F-4EF7-AFC1-B4A3370D321E}" srcOrd="0" destOrd="3" presId="urn:microsoft.com/office/officeart/2005/8/layout/vList5"/>
    <dgm:cxn modelId="{08E20AA0-75C8-42E9-9C54-88EFFB9C6367}" type="presOf" srcId="{49E1039D-FD6C-4E92-85AB-44397C365830}" destId="{CA94F674-86A4-49BE-99CB-C894B42A494E}" srcOrd="0" destOrd="0" presId="urn:microsoft.com/office/officeart/2005/8/layout/vList5"/>
    <dgm:cxn modelId="{3E6B86BF-963C-4480-AE9F-2B0F98D968F9}" srcId="{F0F696BB-2485-4D2C-9934-FE5C0C469F16}" destId="{0A6B2A98-9225-47C3-A40F-920796DE5F70}" srcOrd="2" destOrd="0" parTransId="{C45AC0BD-24EB-449D-9CF9-D8532F98098D}" sibTransId="{C129E60A-5FFF-420B-872C-159535083836}"/>
    <dgm:cxn modelId="{B97036C3-6109-44D4-9EA9-9236556B5542}" srcId="{49E1039D-FD6C-4E92-85AB-44397C365830}" destId="{F0F696BB-2485-4D2C-9934-FE5C0C469F16}" srcOrd="0" destOrd="0" parTransId="{C1A62DF1-D65B-40EE-B07D-7A0B26214780}" sibTransId="{02717245-AC6C-4543-A47B-FA70F37FC5FE}"/>
    <dgm:cxn modelId="{00F728DE-CA0A-4A6B-9BB8-486B1F8CF808}" srcId="{F0F696BB-2485-4D2C-9934-FE5C0C469F16}" destId="{CE4B595E-5802-4E64-8025-C70E7489A24E}" srcOrd="1" destOrd="0" parTransId="{DEA70BAA-CF85-4F6D-93FA-21062CBF5CAA}" sibTransId="{625725D2-BBA5-4697-8AEE-3D1F95AB201A}"/>
    <dgm:cxn modelId="{10915DE7-B65E-4E31-BFED-C6FAA0D2A0D7}" type="presOf" srcId="{F0F696BB-2485-4D2C-9934-FE5C0C469F16}" destId="{07F12297-F5A7-4503-9A63-2FD026F6A466}" srcOrd="0" destOrd="0" presId="urn:microsoft.com/office/officeart/2005/8/layout/vList5"/>
    <dgm:cxn modelId="{33F45B81-459A-406C-BFC7-9744F1A0099B}" type="presParOf" srcId="{CA94F674-86A4-49BE-99CB-C894B42A494E}" destId="{DDED83B8-BC2E-47CD-A5E5-F820F639AD23}" srcOrd="0" destOrd="0" presId="urn:microsoft.com/office/officeart/2005/8/layout/vList5"/>
    <dgm:cxn modelId="{0BD2EAF9-1DAE-40AB-ADDC-87C4161EEAC7}" type="presParOf" srcId="{DDED83B8-BC2E-47CD-A5E5-F820F639AD23}" destId="{07F12297-F5A7-4503-9A63-2FD026F6A466}" srcOrd="0" destOrd="0" presId="urn:microsoft.com/office/officeart/2005/8/layout/vList5"/>
    <dgm:cxn modelId="{3420BBDA-9B50-4E16-9AB7-E00A4E294F45}" type="presParOf" srcId="{DDED83B8-BC2E-47CD-A5E5-F820F639AD23}" destId="{0E2575D0-EB0F-4EF7-AFC1-B4A3370D321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706EC0-939C-4D47-B21B-E4DA1F1C4A84}"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CBED0CE3-6166-449A-B6B5-7C02A646AC84}">
      <dgm:prSet phldrT="[Text]"/>
      <dgm:spPr/>
      <dgm:t>
        <a:bodyPr/>
        <a:lstStyle/>
        <a:p>
          <a:pPr algn="l"/>
          <a:r>
            <a:rPr lang="en-US" dirty="0"/>
            <a:t>FSU Strategic Priority 1 (Academic Excellence)</a:t>
          </a:r>
        </a:p>
        <a:p>
          <a:pPr algn="l"/>
          <a:r>
            <a:rPr lang="en-US" dirty="0"/>
            <a:t>Goal 6: Expand and increase student-faculty collaborative research, scholarship, and creative activities.</a:t>
          </a:r>
        </a:p>
      </dgm:t>
    </dgm:pt>
    <dgm:pt modelId="{8458DA7B-4351-4484-8635-BB9EF8D827A3}" type="parTrans" cxnId="{941AEEA7-D93B-4A69-85D6-3D85B4649AC4}">
      <dgm:prSet/>
      <dgm:spPr/>
      <dgm:t>
        <a:bodyPr/>
        <a:lstStyle/>
        <a:p>
          <a:endParaRPr lang="en-US"/>
        </a:p>
      </dgm:t>
    </dgm:pt>
    <dgm:pt modelId="{B0957A62-EE41-4A7F-BD8D-4031888F8EC4}" type="sibTrans" cxnId="{941AEEA7-D93B-4A69-85D6-3D85B4649AC4}">
      <dgm:prSet/>
      <dgm:spPr/>
      <dgm:t>
        <a:bodyPr/>
        <a:lstStyle/>
        <a:p>
          <a:endParaRPr lang="en-US"/>
        </a:p>
      </dgm:t>
    </dgm:pt>
    <dgm:pt modelId="{DF40AD80-238F-498F-A789-49A454526A36}">
      <dgm:prSet phldrT="[Text]"/>
      <dgm:spPr/>
      <dgm:t>
        <a:bodyPr/>
        <a:lstStyle/>
        <a:p>
          <a:r>
            <a:rPr lang="en-US" dirty="0"/>
            <a:t>1.6.1: Increase scores on NSSE that indicate student-faculty collaborations on research, scholarship, and creative activities.</a:t>
          </a:r>
        </a:p>
      </dgm:t>
    </dgm:pt>
    <dgm:pt modelId="{4CC54E47-4D75-4EDB-8093-6A61022C8B93}" type="parTrans" cxnId="{44013F5F-1497-49D3-9D89-868C644A6847}">
      <dgm:prSet/>
      <dgm:spPr/>
      <dgm:t>
        <a:bodyPr/>
        <a:lstStyle/>
        <a:p>
          <a:endParaRPr lang="en-US"/>
        </a:p>
      </dgm:t>
    </dgm:pt>
    <dgm:pt modelId="{9AF0BCC8-96B1-458B-816E-1CCFBF2F5ABE}" type="sibTrans" cxnId="{44013F5F-1497-49D3-9D89-868C644A6847}">
      <dgm:prSet/>
      <dgm:spPr/>
      <dgm:t>
        <a:bodyPr/>
        <a:lstStyle/>
        <a:p>
          <a:endParaRPr lang="en-US"/>
        </a:p>
      </dgm:t>
    </dgm:pt>
    <dgm:pt modelId="{6CC00E6C-0314-4D8C-B6ED-997DF48DE187}">
      <dgm:prSet phldrT="[Text]"/>
      <dgm:spPr/>
      <dgm:t>
        <a:bodyPr/>
        <a:lstStyle/>
        <a:p>
          <a:r>
            <a:rPr lang="en-US" dirty="0"/>
            <a:t>1.6.2: Increase the number of collaborations reflected in department OPARs and by campus programs.</a:t>
          </a:r>
        </a:p>
      </dgm:t>
    </dgm:pt>
    <dgm:pt modelId="{84FEB769-8F50-4095-A89F-16C88880094E}" type="parTrans" cxnId="{ACDD5605-CDCC-40A8-B5E5-56C9D64A7F2F}">
      <dgm:prSet/>
      <dgm:spPr/>
      <dgm:t>
        <a:bodyPr/>
        <a:lstStyle/>
        <a:p>
          <a:endParaRPr lang="en-US"/>
        </a:p>
      </dgm:t>
    </dgm:pt>
    <dgm:pt modelId="{92481F50-08E7-4878-BD02-AF7F5E5A705F}" type="sibTrans" cxnId="{ACDD5605-CDCC-40A8-B5E5-56C9D64A7F2F}">
      <dgm:prSet/>
      <dgm:spPr/>
      <dgm:t>
        <a:bodyPr/>
        <a:lstStyle/>
        <a:p>
          <a:endParaRPr lang="en-US"/>
        </a:p>
      </dgm:t>
    </dgm:pt>
    <dgm:pt modelId="{A6613CE9-CCC2-49AC-90B5-FB473A5B904C}" type="pres">
      <dgm:prSet presAssocID="{E6706EC0-939C-4D47-B21B-E4DA1F1C4A84}" presName="Name0" presStyleCnt="0">
        <dgm:presLayoutVars>
          <dgm:dir/>
          <dgm:animLvl val="lvl"/>
          <dgm:resizeHandles val="exact"/>
        </dgm:presLayoutVars>
      </dgm:prSet>
      <dgm:spPr/>
    </dgm:pt>
    <dgm:pt modelId="{F1220C4C-0C3A-4850-A570-78EC780D1CA0}" type="pres">
      <dgm:prSet presAssocID="{CBED0CE3-6166-449A-B6B5-7C02A646AC84}" presName="composite" presStyleCnt="0"/>
      <dgm:spPr/>
    </dgm:pt>
    <dgm:pt modelId="{5D6C00EC-EE54-4758-978A-8120B1B11E14}" type="pres">
      <dgm:prSet presAssocID="{CBED0CE3-6166-449A-B6B5-7C02A646AC84}" presName="parTx" presStyleLbl="alignNode1" presStyleIdx="0" presStyleCnt="1" custLinFactNeighborX="0" custLinFactNeighborY="-11748">
        <dgm:presLayoutVars>
          <dgm:chMax val="0"/>
          <dgm:chPref val="0"/>
          <dgm:bulletEnabled val="1"/>
        </dgm:presLayoutVars>
      </dgm:prSet>
      <dgm:spPr/>
    </dgm:pt>
    <dgm:pt modelId="{D19CB0A6-B98B-4DE6-8EC6-559F723B3202}" type="pres">
      <dgm:prSet presAssocID="{CBED0CE3-6166-449A-B6B5-7C02A646AC84}" presName="desTx" presStyleLbl="alignAccFollowNode1" presStyleIdx="0" presStyleCnt="1" custLinFactNeighborY="-994">
        <dgm:presLayoutVars>
          <dgm:bulletEnabled val="1"/>
        </dgm:presLayoutVars>
      </dgm:prSet>
      <dgm:spPr/>
    </dgm:pt>
  </dgm:ptLst>
  <dgm:cxnLst>
    <dgm:cxn modelId="{ACDD5605-CDCC-40A8-B5E5-56C9D64A7F2F}" srcId="{CBED0CE3-6166-449A-B6B5-7C02A646AC84}" destId="{6CC00E6C-0314-4D8C-B6ED-997DF48DE187}" srcOrd="1" destOrd="0" parTransId="{84FEB769-8F50-4095-A89F-16C88880094E}" sibTransId="{92481F50-08E7-4878-BD02-AF7F5E5A705F}"/>
    <dgm:cxn modelId="{76C42F20-E7E5-4513-BC93-720A133BC0C6}" type="presOf" srcId="{6CC00E6C-0314-4D8C-B6ED-997DF48DE187}" destId="{D19CB0A6-B98B-4DE6-8EC6-559F723B3202}" srcOrd="0" destOrd="1" presId="urn:microsoft.com/office/officeart/2005/8/layout/hList1"/>
    <dgm:cxn modelId="{44013F5F-1497-49D3-9D89-868C644A6847}" srcId="{CBED0CE3-6166-449A-B6B5-7C02A646AC84}" destId="{DF40AD80-238F-498F-A789-49A454526A36}" srcOrd="0" destOrd="0" parTransId="{4CC54E47-4D75-4EDB-8093-6A61022C8B93}" sibTransId="{9AF0BCC8-96B1-458B-816E-1CCFBF2F5ABE}"/>
    <dgm:cxn modelId="{FEC03D60-1260-4181-A7B2-3C27A0765C4A}" type="presOf" srcId="{CBED0CE3-6166-449A-B6B5-7C02A646AC84}" destId="{5D6C00EC-EE54-4758-978A-8120B1B11E14}" srcOrd="0" destOrd="0" presId="urn:microsoft.com/office/officeart/2005/8/layout/hList1"/>
    <dgm:cxn modelId="{68D26B48-8818-4383-8452-0C5B7969A55A}" type="presOf" srcId="{E6706EC0-939C-4D47-B21B-E4DA1F1C4A84}" destId="{A6613CE9-CCC2-49AC-90B5-FB473A5B904C}" srcOrd="0" destOrd="0" presId="urn:microsoft.com/office/officeart/2005/8/layout/hList1"/>
    <dgm:cxn modelId="{941AEEA7-D93B-4A69-85D6-3D85B4649AC4}" srcId="{E6706EC0-939C-4D47-B21B-E4DA1F1C4A84}" destId="{CBED0CE3-6166-449A-B6B5-7C02A646AC84}" srcOrd="0" destOrd="0" parTransId="{8458DA7B-4351-4484-8635-BB9EF8D827A3}" sibTransId="{B0957A62-EE41-4A7F-BD8D-4031888F8EC4}"/>
    <dgm:cxn modelId="{7ED5E3FB-4DB1-4C8C-8406-E13D1FA3893C}" type="presOf" srcId="{DF40AD80-238F-498F-A789-49A454526A36}" destId="{D19CB0A6-B98B-4DE6-8EC6-559F723B3202}" srcOrd="0" destOrd="0" presId="urn:microsoft.com/office/officeart/2005/8/layout/hList1"/>
    <dgm:cxn modelId="{B9B8EC80-B06F-425E-AA40-3604AE0881A2}" type="presParOf" srcId="{A6613CE9-CCC2-49AC-90B5-FB473A5B904C}" destId="{F1220C4C-0C3A-4850-A570-78EC780D1CA0}" srcOrd="0" destOrd="0" presId="urn:microsoft.com/office/officeart/2005/8/layout/hList1"/>
    <dgm:cxn modelId="{509162F7-17E9-4050-96E6-237F0FC408D5}" type="presParOf" srcId="{F1220C4C-0C3A-4850-A570-78EC780D1CA0}" destId="{5D6C00EC-EE54-4758-978A-8120B1B11E14}" srcOrd="0" destOrd="0" presId="urn:microsoft.com/office/officeart/2005/8/layout/hList1"/>
    <dgm:cxn modelId="{A9C6A701-3986-4C7C-9A1D-B2641C7B964B}" type="presParOf" srcId="{F1220C4C-0C3A-4850-A570-78EC780D1CA0}" destId="{D19CB0A6-B98B-4DE6-8EC6-559F723B32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4B33B-9FA1-4679-B05C-5906A8B5965D}">
      <dsp:nvSpPr>
        <dsp:cNvPr id="0" name=""/>
        <dsp:cNvSpPr/>
      </dsp:nvSpPr>
      <dsp:spPr>
        <a:xfrm rot="5400000">
          <a:off x="5709881" y="-2025213"/>
          <a:ext cx="1698041" cy="6173084"/>
        </a:xfrm>
        <a:prstGeom prst="round2SameRect">
          <a:avLst/>
        </a:prstGeom>
        <a:solidFill>
          <a:schemeClr val="accent1">
            <a:lumMod val="40000"/>
            <a:lumOff val="6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Surveys First-Year Students, including 18-24-year-olds, Transfer Students, and Adult Learners as they begin instruction at FSU.</a:t>
          </a:r>
        </a:p>
      </dsp:txBody>
      <dsp:txXfrm rot="-5400000">
        <a:off x="3472360" y="295200"/>
        <a:ext cx="6090192" cy="1532257"/>
      </dsp:txXfrm>
    </dsp:sp>
    <dsp:sp modelId="{4FF50367-2E22-484B-9D6A-BE7DF7C6D915}">
      <dsp:nvSpPr>
        <dsp:cNvPr id="0" name=""/>
        <dsp:cNvSpPr/>
      </dsp:nvSpPr>
      <dsp:spPr>
        <a:xfrm>
          <a:off x="0" y="53"/>
          <a:ext cx="3472360" cy="2122552"/>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Beginning College Survey of Student Engagement</a:t>
          </a:r>
        </a:p>
        <a:p>
          <a:pPr marL="0" lvl="0" indent="0" algn="ctr" defTabSz="1289050">
            <a:lnSpc>
              <a:spcPct val="90000"/>
            </a:lnSpc>
            <a:spcBef>
              <a:spcPct val="0"/>
            </a:spcBef>
            <a:spcAft>
              <a:spcPct val="35000"/>
            </a:spcAft>
            <a:buNone/>
          </a:pPr>
          <a:r>
            <a:rPr lang="en-US" sz="2900" kern="1200" dirty="0"/>
            <a:t> (BCSSE)</a:t>
          </a:r>
        </a:p>
      </dsp:txBody>
      <dsp:txXfrm>
        <a:off x="103614" y="103667"/>
        <a:ext cx="3265132" cy="1915324"/>
      </dsp:txXfrm>
    </dsp:sp>
    <dsp:sp modelId="{9A9B9084-F52F-4E4F-BE7B-4917E5F77E2F}">
      <dsp:nvSpPr>
        <dsp:cNvPr id="0" name=""/>
        <dsp:cNvSpPr/>
      </dsp:nvSpPr>
      <dsp:spPr>
        <a:xfrm rot="5400000">
          <a:off x="5709881" y="203466"/>
          <a:ext cx="1698041" cy="6173084"/>
        </a:xfrm>
        <a:prstGeom prst="round2SameRect">
          <a:avLst/>
        </a:prstGeom>
        <a:solidFill>
          <a:schemeClr val="accent6">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Surveys First-Year Students and Seniors about their instructional and campus experiences at FSU.</a:t>
          </a:r>
        </a:p>
      </dsp:txBody>
      <dsp:txXfrm rot="-5400000">
        <a:off x="3472360" y="2523879"/>
        <a:ext cx="6090192" cy="1532257"/>
      </dsp:txXfrm>
    </dsp:sp>
    <dsp:sp modelId="{C1680A4F-0092-49FF-8B57-51E2E1235727}">
      <dsp:nvSpPr>
        <dsp:cNvPr id="0" name=""/>
        <dsp:cNvSpPr/>
      </dsp:nvSpPr>
      <dsp:spPr>
        <a:xfrm>
          <a:off x="0" y="2228732"/>
          <a:ext cx="3472360" cy="2122552"/>
        </a:xfrm>
        <a:prstGeom prst="round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National Survey of Student Engagement</a:t>
          </a:r>
        </a:p>
        <a:p>
          <a:pPr marL="0" lvl="0" indent="0" algn="ctr" defTabSz="1289050">
            <a:lnSpc>
              <a:spcPct val="90000"/>
            </a:lnSpc>
            <a:spcBef>
              <a:spcPct val="0"/>
            </a:spcBef>
            <a:spcAft>
              <a:spcPct val="35000"/>
            </a:spcAft>
            <a:buNone/>
          </a:pPr>
          <a:r>
            <a:rPr lang="en-US" sz="2900" kern="1200" dirty="0"/>
            <a:t> (NSSE)</a:t>
          </a:r>
        </a:p>
      </dsp:txBody>
      <dsp:txXfrm>
        <a:off x="103614" y="2332346"/>
        <a:ext cx="3265132" cy="19153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C00EC-EE54-4758-978A-8120B1B11E14}">
      <dsp:nvSpPr>
        <dsp:cNvPr id="0" name=""/>
        <dsp:cNvSpPr/>
      </dsp:nvSpPr>
      <dsp:spPr>
        <a:xfrm>
          <a:off x="0" y="9281"/>
          <a:ext cx="5543269" cy="19221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lumMod val="95000"/>
                </a:schemeClr>
              </a:solidFill>
            </a:rPr>
            <a:t>FSU Strategic Priority 2 (Student Engagement, Career Development)</a:t>
          </a:r>
        </a:p>
        <a:p>
          <a:pPr marL="0" lvl="0" indent="0" algn="l" defTabSz="1066800">
            <a:lnSpc>
              <a:spcPct val="90000"/>
            </a:lnSpc>
            <a:spcBef>
              <a:spcPct val="0"/>
            </a:spcBef>
            <a:spcAft>
              <a:spcPct val="35000"/>
            </a:spcAft>
            <a:buNone/>
          </a:pPr>
          <a:r>
            <a:rPr lang="en-US" sz="2400" kern="1200" dirty="0">
              <a:solidFill>
                <a:schemeClr val="bg1">
                  <a:lumMod val="95000"/>
                </a:schemeClr>
              </a:solidFill>
            </a:rPr>
            <a:t> Goal 1: Infuse high-impact practices and professional skills into curricular and co-curricular activities</a:t>
          </a:r>
          <a:endParaRPr lang="en-US" sz="2400" kern="1200" dirty="0"/>
        </a:p>
      </dsp:txBody>
      <dsp:txXfrm>
        <a:off x="0" y="9281"/>
        <a:ext cx="5543269" cy="1922180"/>
      </dsp:txXfrm>
    </dsp:sp>
    <dsp:sp modelId="{D19CB0A6-B98B-4DE6-8EC6-559F723B3202}">
      <dsp:nvSpPr>
        <dsp:cNvPr id="0" name=""/>
        <dsp:cNvSpPr/>
      </dsp:nvSpPr>
      <dsp:spPr>
        <a:xfrm>
          <a:off x="0" y="1931462"/>
          <a:ext cx="5543269" cy="1581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latin typeface="Arial"/>
            </a:rPr>
            <a:t>2.1.1: 70% of students will indicate experiencing high-impact practices in curricular and co-curricular activities.</a:t>
          </a:r>
          <a:endParaRPr lang="en-US" sz="2400" kern="1200" dirty="0"/>
        </a:p>
      </dsp:txBody>
      <dsp:txXfrm>
        <a:off x="0" y="1931462"/>
        <a:ext cx="5543269" cy="1581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C00EC-EE54-4758-978A-8120B1B11E14}">
      <dsp:nvSpPr>
        <dsp:cNvPr id="0" name=""/>
        <dsp:cNvSpPr/>
      </dsp:nvSpPr>
      <dsp:spPr>
        <a:xfrm>
          <a:off x="0" y="0"/>
          <a:ext cx="5601191" cy="224047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lumMod val="95000"/>
                </a:schemeClr>
              </a:solidFill>
            </a:rPr>
            <a:t>FSU Strategic Priority 2 (Student Engagement, Career Development)</a:t>
          </a:r>
        </a:p>
        <a:p>
          <a:pPr marL="0" lvl="0" indent="0" algn="l" defTabSz="1022350">
            <a:lnSpc>
              <a:spcPct val="90000"/>
            </a:lnSpc>
            <a:spcBef>
              <a:spcPct val="0"/>
            </a:spcBef>
            <a:spcAft>
              <a:spcPct val="35000"/>
            </a:spcAft>
            <a:buNone/>
          </a:pPr>
          <a:r>
            <a:rPr lang="en-US" sz="2300" kern="1200" dirty="0">
              <a:solidFill>
                <a:schemeClr val="bg1">
                  <a:lumMod val="95000"/>
                </a:schemeClr>
              </a:solidFill>
            </a:rPr>
            <a:t>Goal 3: Develop innovative culture and global learning opportunities and programming.</a:t>
          </a:r>
          <a:endParaRPr lang="en-US" sz="2300" kern="1200" dirty="0"/>
        </a:p>
      </dsp:txBody>
      <dsp:txXfrm>
        <a:off x="0" y="0"/>
        <a:ext cx="5601191" cy="2240476"/>
      </dsp:txXfrm>
    </dsp:sp>
    <dsp:sp modelId="{D19CB0A6-B98B-4DE6-8EC6-559F723B3202}">
      <dsp:nvSpPr>
        <dsp:cNvPr id="0" name=""/>
        <dsp:cNvSpPr/>
      </dsp:nvSpPr>
      <dsp:spPr>
        <a:xfrm>
          <a:off x="0" y="2239930"/>
          <a:ext cx="5601191" cy="12311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kern="1200" dirty="0">
              <a:latin typeface="Arial"/>
            </a:rPr>
            <a:t>2.3.1: 80% of students will indicate involvement or exposure in cultural opportunities.</a:t>
          </a:r>
          <a:endParaRPr lang="en-US" sz="2300" kern="1200" dirty="0"/>
        </a:p>
      </dsp:txBody>
      <dsp:txXfrm>
        <a:off x="0" y="2239930"/>
        <a:ext cx="5601191" cy="1231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5C258-DC6F-42E2-94CE-096E598C154E}">
      <dsp:nvSpPr>
        <dsp:cNvPr id="0" name=""/>
        <dsp:cNvSpPr/>
      </dsp:nvSpPr>
      <dsp:spPr>
        <a:xfrm>
          <a:off x="0" y="424626"/>
          <a:ext cx="9603734" cy="309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5356" tIns="499872" rIns="74535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Overall Well Being (Mental and Physical Health)</a:t>
          </a:r>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Managing Nonacademic Responsibilities (Work, Family, Military Deployment, etc.)</a:t>
          </a:r>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Items rated from 1 – 4 (Very little, Some, Quite a bit, Very much)</a:t>
          </a:r>
        </a:p>
      </dsp:txBody>
      <dsp:txXfrm>
        <a:off x="0" y="424626"/>
        <a:ext cx="9603734" cy="3099600"/>
      </dsp:txXfrm>
    </dsp:sp>
    <dsp:sp modelId="{01ADC267-D052-4320-B4FC-A494821B366E}">
      <dsp:nvSpPr>
        <dsp:cNvPr id="0" name=""/>
        <dsp:cNvSpPr/>
      </dsp:nvSpPr>
      <dsp:spPr>
        <a:xfrm>
          <a:off x="480186" y="70386"/>
          <a:ext cx="6722613" cy="708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99" tIns="0" rIns="254099" bIns="0" numCol="1" spcCol="1270" anchor="ctr" anchorCtr="0">
          <a:noAutofit/>
        </a:bodyPr>
        <a:lstStyle/>
        <a:p>
          <a:pPr marL="0" lvl="0" indent="0" algn="l" defTabSz="1066800">
            <a:lnSpc>
              <a:spcPct val="90000"/>
            </a:lnSpc>
            <a:spcBef>
              <a:spcPct val="0"/>
            </a:spcBef>
            <a:spcAft>
              <a:spcPct val="35000"/>
            </a:spcAft>
            <a:buNone/>
          </a:pPr>
          <a:r>
            <a:rPr lang="en-US" sz="2400" kern="1200" dirty="0"/>
            <a:t>Two Survey Items:</a:t>
          </a:r>
        </a:p>
      </dsp:txBody>
      <dsp:txXfrm>
        <a:off x="514771" y="104971"/>
        <a:ext cx="6653443" cy="639310"/>
      </dsp:txXfrm>
    </dsp:sp>
    <dsp:sp modelId="{40124367-511F-4939-A9ED-1331F97362FF}">
      <dsp:nvSpPr>
        <dsp:cNvPr id="0" name=""/>
        <dsp:cNvSpPr/>
      </dsp:nvSpPr>
      <dsp:spPr>
        <a:xfrm>
          <a:off x="0" y="4008067"/>
          <a:ext cx="9603734"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B4B43-8ADB-46CA-A2FF-A6A9CE3197DD}">
      <dsp:nvSpPr>
        <dsp:cNvPr id="0" name=""/>
        <dsp:cNvSpPr/>
      </dsp:nvSpPr>
      <dsp:spPr>
        <a:xfrm>
          <a:off x="480186" y="3653827"/>
          <a:ext cx="6722613" cy="708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99" tIns="0" rIns="254099" bIns="0" numCol="1" spcCol="1270" anchor="ctr" anchorCtr="0">
          <a:noAutofit/>
        </a:bodyPr>
        <a:lstStyle/>
        <a:p>
          <a:pPr marL="0" lvl="0" indent="0" algn="l" defTabSz="1066800">
            <a:lnSpc>
              <a:spcPct val="90000"/>
            </a:lnSpc>
            <a:spcBef>
              <a:spcPct val="0"/>
            </a:spcBef>
            <a:spcAft>
              <a:spcPct val="35000"/>
            </a:spcAft>
            <a:buNone/>
          </a:pPr>
          <a:r>
            <a:rPr lang="en-US" sz="2400" kern="1200" dirty="0"/>
            <a:t>Graphs display percent of students giving ratings of 3 or 4.</a:t>
          </a:r>
        </a:p>
      </dsp:txBody>
      <dsp:txXfrm>
        <a:off x="514771" y="3688412"/>
        <a:ext cx="6653443"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5C258-DC6F-42E2-94CE-096E598C154E}">
      <dsp:nvSpPr>
        <dsp:cNvPr id="0" name=""/>
        <dsp:cNvSpPr/>
      </dsp:nvSpPr>
      <dsp:spPr>
        <a:xfrm>
          <a:off x="0" y="469627"/>
          <a:ext cx="9603734" cy="294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5356" tIns="541528" rIns="74535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Overall well being, academic and nonacademic</a:t>
          </a:r>
          <a:r>
            <a:rPr lang="en-US" sz="2600" kern="1200" baseline="0" dirty="0"/>
            <a:t> support, socialization, diverse contacts, activities, and events</a:t>
          </a:r>
          <a:endParaRPr lang="en-US" sz="2600" kern="1200" dirty="0"/>
        </a:p>
        <a:p>
          <a:pPr marL="228600" lvl="1" indent="-228600" algn="l" defTabSz="1155700">
            <a:lnSpc>
              <a:spcPct val="90000"/>
            </a:lnSpc>
            <a:spcBef>
              <a:spcPct val="0"/>
            </a:spcBef>
            <a:spcAft>
              <a:spcPct val="15000"/>
            </a:spcAft>
            <a:buChar char="•"/>
          </a:pPr>
          <a:endParaRPr lang="en-US" sz="2600" kern="1200" dirty="0"/>
        </a:p>
        <a:p>
          <a:pPr marL="228600" lvl="1" indent="-228600" algn="l" defTabSz="1155700">
            <a:lnSpc>
              <a:spcPct val="90000"/>
            </a:lnSpc>
            <a:spcBef>
              <a:spcPct val="0"/>
            </a:spcBef>
            <a:spcAft>
              <a:spcPct val="15000"/>
            </a:spcAft>
            <a:buChar char="•"/>
          </a:pPr>
          <a:r>
            <a:rPr lang="en-US" sz="2600" kern="1200" dirty="0"/>
            <a:t>Items rated from 1 – 4 (Very little, Some, Quite a bit, Very much)</a:t>
          </a:r>
        </a:p>
      </dsp:txBody>
      <dsp:txXfrm>
        <a:off x="0" y="469627"/>
        <a:ext cx="9603734" cy="2948400"/>
      </dsp:txXfrm>
    </dsp:sp>
    <dsp:sp modelId="{01ADC267-D052-4320-B4FC-A494821B366E}">
      <dsp:nvSpPr>
        <dsp:cNvPr id="0" name=""/>
        <dsp:cNvSpPr/>
      </dsp:nvSpPr>
      <dsp:spPr>
        <a:xfrm>
          <a:off x="480186" y="85866"/>
          <a:ext cx="6983921" cy="7675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99" tIns="0" rIns="254099" bIns="0" numCol="1" spcCol="1270" anchor="ctr" anchorCtr="0">
          <a:noAutofit/>
        </a:bodyPr>
        <a:lstStyle/>
        <a:p>
          <a:pPr marL="0" lvl="0" indent="0" algn="l" defTabSz="1155700">
            <a:lnSpc>
              <a:spcPct val="90000"/>
            </a:lnSpc>
            <a:spcBef>
              <a:spcPct val="0"/>
            </a:spcBef>
            <a:spcAft>
              <a:spcPct val="35000"/>
            </a:spcAft>
            <a:buNone/>
          </a:pPr>
          <a:r>
            <a:rPr lang="en-US" sz="2600" kern="1200" dirty="0"/>
            <a:t>Eight Survey Items:</a:t>
          </a:r>
        </a:p>
      </dsp:txBody>
      <dsp:txXfrm>
        <a:off x="517653" y="123333"/>
        <a:ext cx="6908987" cy="692586"/>
      </dsp:txXfrm>
    </dsp:sp>
    <dsp:sp modelId="{40124367-511F-4939-A9ED-1331F97362FF}">
      <dsp:nvSpPr>
        <dsp:cNvPr id="0" name=""/>
        <dsp:cNvSpPr/>
      </dsp:nvSpPr>
      <dsp:spPr>
        <a:xfrm>
          <a:off x="0" y="3942187"/>
          <a:ext cx="9603734"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B4B43-8ADB-46CA-A2FF-A6A9CE3197DD}">
      <dsp:nvSpPr>
        <dsp:cNvPr id="0" name=""/>
        <dsp:cNvSpPr/>
      </dsp:nvSpPr>
      <dsp:spPr>
        <a:xfrm>
          <a:off x="480186" y="3558427"/>
          <a:ext cx="6935451" cy="7675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99" tIns="0" rIns="254099" bIns="0" numCol="1" spcCol="1270" anchor="ctr" anchorCtr="0">
          <a:noAutofit/>
        </a:bodyPr>
        <a:lstStyle/>
        <a:p>
          <a:pPr marL="0" lvl="0" indent="0" algn="l" defTabSz="1155700">
            <a:lnSpc>
              <a:spcPct val="90000"/>
            </a:lnSpc>
            <a:spcBef>
              <a:spcPct val="0"/>
            </a:spcBef>
            <a:spcAft>
              <a:spcPct val="35000"/>
            </a:spcAft>
            <a:buNone/>
          </a:pPr>
          <a:r>
            <a:rPr lang="en-US" sz="2600" kern="1200" dirty="0"/>
            <a:t>Graphs display average ratings from 0-60.</a:t>
          </a:r>
        </a:p>
      </dsp:txBody>
      <dsp:txXfrm>
        <a:off x="517653" y="3595894"/>
        <a:ext cx="6860517"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5C258-DC6F-42E2-94CE-096E598C154E}">
      <dsp:nvSpPr>
        <dsp:cNvPr id="0" name=""/>
        <dsp:cNvSpPr/>
      </dsp:nvSpPr>
      <dsp:spPr>
        <a:xfrm>
          <a:off x="0" y="538026"/>
          <a:ext cx="9603734" cy="287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5356" tIns="499872" rIns="74535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Administration (Admissions, Financial Aid, Registrar, etc.)</a:t>
          </a:r>
        </a:p>
        <a:p>
          <a:pPr marL="228600" lvl="1" indent="-228600" algn="l" defTabSz="1066800">
            <a:lnSpc>
              <a:spcPct val="90000"/>
            </a:lnSpc>
            <a:spcBef>
              <a:spcPct val="0"/>
            </a:spcBef>
            <a:spcAft>
              <a:spcPct val="15000"/>
            </a:spcAft>
            <a:buChar char="•"/>
          </a:pPr>
          <a:r>
            <a:rPr lang="en-US" sz="2400" kern="1200" dirty="0"/>
            <a:t>Faculty</a:t>
          </a:r>
        </a:p>
        <a:p>
          <a:pPr marL="228600" lvl="1" indent="-228600" algn="l" defTabSz="1066800">
            <a:lnSpc>
              <a:spcPct val="90000"/>
            </a:lnSpc>
            <a:spcBef>
              <a:spcPct val="0"/>
            </a:spcBef>
            <a:spcAft>
              <a:spcPct val="15000"/>
            </a:spcAft>
            <a:buChar char="•"/>
          </a:pPr>
          <a:r>
            <a:rPr lang="en-US" sz="2400" kern="1200" dirty="0"/>
            <a:t>Advisors</a:t>
          </a:r>
        </a:p>
        <a:p>
          <a:pPr marL="228600" lvl="1" indent="-228600" algn="l" defTabSz="1066800">
            <a:lnSpc>
              <a:spcPct val="90000"/>
            </a:lnSpc>
            <a:spcBef>
              <a:spcPct val="0"/>
            </a:spcBef>
            <a:spcAft>
              <a:spcPct val="15000"/>
            </a:spcAft>
            <a:buChar char="•"/>
          </a:pPr>
          <a:r>
            <a:rPr lang="en-US" sz="2400" kern="1200" dirty="0"/>
            <a:t>Student Affairs Staff (Career Services, Housing, etc.)</a:t>
          </a:r>
        </a:p>
        <a:p>
          <a:pPr marL="228600" lvl="1" indent="-228600" algn="l" defTabSz="1066800">
            <a:lnSpc>
              <a:spcPct val="90000"/>
            </a:lnSpc>
            <a:spcBef>
              <a:spcPct val="0"/>
            </a:spcBef>
            <a:spcAft>
              <a:spcPct val="15000"/>
            </a:spcAft>
            <a:buChar char="•"/>
          </a:pPr>
          <a:r>
            <a:rPr lang="en-US" sz="2400" kern="1200" dirty="0"/>
            <a:t>Other Students</a:t>
          </a:r>
        </a:p>
        <a:p>
          <a:pPr marL="228600" lvl="1" indent="-228600" algn="l" defTabSz="1066800">
            <a:lnSpc>
              <a:spcPct val="90000"/>
            </a:lnSpc>
            <a:spcBef>
              <a:spcPct val="0"/>
            </a:spcBef>
            <a:spcAft>
              <a:spcPct val="15000"/>
            </a:spcAft>
            <a:buChar char="•"/>
          </a:pPr>
          <a:r>
            <a:rPr lang="en-US" sz="2400" kern="1200" dirty="0"/>
            <a:t>Items scored from 1 (poor) – 7 (excellent)</a:t>
          </a:r>
        </a:p>
      </dsp:txBody>
      <dsp:txXfrm>
        <a:off x="0" y="538026"/>
        <a:ext cx="9603734" cy="2872800"/>
      </dsp:txXfrm>
    </dsp:sp>
    <dsp:sp modelId="{01ADC267-D052-4320-B4FC-A494821B366E}">
      <dsp:nvSpPr>
        <dsp:cNvPr id="0" name=""/>
        <dsp:cNvSpPr/>
      </dsp:nvSpPr>
      <dsp:spPr>
        <a:xfrm>
          <a:off x="480186" y="183786"/>
          <a:ext cx="6722613" cy="708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99" tIns="0" rIns="254099" bIns="0" numCol="1" spcCol="1270" anchor="ctr" anchorCtr="0">
          <a:noAutofit/>
        </a:bodyPr>
        <a:lstStyle/>
        <a:p>
          <a:pPr marL="0" lvl="0" indent="0" algn="l" defTabSz="1066800">
            <a:lnSpc>
              <a:spcPct val="90000"/>
            </a:lnSpc>
            <a:spcBef>
              <a:spcPct val="0"/>
            </a:spcBef>
            <a:spcAft>
              <a:spcPct val="35000"/>
            </a:spcAft>
            <a:buNone/>
          </a:pPr>
          <a:r>
            <a:rPr lang="en-US" sz="2400" kern="1200" dirty="0"/>
            <a:t>Items measured interactions with:</a:t>
          </a:r>
        </a:p>
      </dsp:txBody>
      <dsp:txXfrm>
        <a:off x="514771" y="218371"/>
        <a:ext cx="6653443" cy="639310"/>
      </dsp:txXfrm>
    </dsp:sp>
    <dsp:sp modelId="{40124367-511F-4939-A9ED-1331F97362FF}">
      <dsp:nvSpPr>
        <dsp:cNvPr id="0" name=""/>
        <dsp:cNvSpPr/>
      </dsp:nvSpPr>
      <dsp:spPr>
        <a:xfrm>
          <a:off x="0" y="3894667"/>
          <a:ext cx="9603734"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B4B43-8ADB-46CA-A2FF-A6A9CE3197DD}">
      <dsp:nvSpPr>
        <dsp:cNvPr id="0" name=""/>
        <dsp:cNvSpPr/>
      </dsp:nvSpPr>
      <dsp:spPr>
        <a:xfrm>
          <a:off x="480186" y="3540427"/>
          <a:ext cx="6722613" cy="708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99" tIns="0" rIns="254099" bIns="0" numCol="1" spcCol="1270" anchor="ctr" anchorCtr="0">
          <a:noAutofit/>
        </a:bodyPr>
        <a:lstStyle/>
        <a:p>
          <a:pPr marL="0" lvl="0" indent="0" algn="l" defTabSz="1066800">
            <a:lnSpc>
              <a:spcPct val="90000"/>
            </a:lnSpc>
            <a:spcBef>
              <a:spcPct val="0"/>
            </a:spcBef>
            <a:spcAft>
              <a:spcPct val="35000"/>
            </a:spcAft>
            <a:buNone/>
          </a:pPr>
          <a:r>
            <a:rPr lang="en-US" sz="2400" kern="1200" dirty="0"/>
            <a:t>Graphs display percent of students giving ratings of 4 or above.</a:t>
          </a:r>
        </a:p>
      </dsp:txBody>
      <dsp:txXfrm>
        <a:off x="514771" y="3575012"/>
        <a:ext cx="6653443"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5C258-DC6F-42E2-94CE-096E598C154E}">
      <dsp:nvSpPr>
        <dsp:cNvPr id="0" name=""/>
        <dsp:cNvSpPr/>
      </dsp:nvSpPr>
      <dsp:spPr>
        <a:xfrm>
          <a:off x="0" y="426518"/>
          <a:ext cx="9645445" cy="2702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594" tIns="541528" rIns="748594"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Clearly explained course goals</a:t>
          </a:r>
        </a:p>
        <a:p>
          <a:pPr marL="228600" lvl="1" indent="-228600" algn="l" defTabSz="1155700">
            <a:lnSpc>
              <a:spcPct val="90000"/>
            </a:lnSpc>
            <a:spcBef>
              <a:spcPct val="0"/>
            </a:spcBef>
            <a:spcAft>
              <a:spcPct val="15000"/>
            </a:spcAft>
            <a:buChar char="•"/>
          </a:pPr>
          <a:r>
            <a:rPr lang="en-US" sz="2600" kern="1200"/>
            <a:t>Taught course sessions in an organized way</a:t>
          </a:r>
        </a:p>
        <a:p>
          <a:pPr marL="228600" lvl="1" indent="-228600" algn="l" defTabSz="1155700">
            <a:lnSpc>
              <a:spcPct val="90000"/>
            </a:lnSpc>
            <a:spcBef>
              <a:spcPct val="0"/>
            </a:spcBef>
            <a:spcAft>
              <a:spcPct val="15000"/>
            </a:spcAft>
            <a:buChar char="•"/>
          </a:pPr>
          <a:r>
            <a:rPr lang="en-US" sz="2600" kern="1200"/>
            <a:t>Used examples or illustrations</a:t>
          </a:r>
        </a:p>
        <a:p>
          <a:pPr marL="228600" lvl="1" indent="-228600" algn="l" defTabSz="1155700">
            <a:lnSpc>
              <a:spcPct val="90000"/>
            </a:lnSpc>
            <a:spcBef>
              <a:spcPct val="0"/>
            </a:spcBef>
            <a:spcAft>
              <a:spcPct val="15000"/>
            </a:spcAft>
            <a:buChar char="•"/>
          </a:pPr>
          <a:r>
            <a:rPr lang="en-US" sz="2600" kern="1200"/>
            <a:t>Provided feedback on draft or work in progress</a:t>
          </a:r>
        </a:p>
        <a:p>
          <a:pPr marL="228600" lvl="1" indent="-228600" algn="l" defTabSz="1155700">
            <a:lnSpc>
              <a:spcPct val="90000"/>
            </a:lnSpc>
            <a:spcBef>
              <a:spcPct val="0"/>
            </a:spcBef>
            <a:spcAft>
              <a:spcPct val="15000"/>
            </a:spcAft>
            <a:buChar char="•"/>
          </a:pPr>
          <a:r>
            <a:rPr lang="en-US" sz="2600" kern="1200"/>
            <a:t>Provided prompt feedback</a:t>
          </a:r>
        </a:p>
      </dsp:txBody>
      <dsp:txXfrm>
        <a:off x="0" y="426518"/>
        <a:ext cx="9645445" cy="2702700"/>
      </dsp:txXfrm>
    </dsp:sp>
    <dsp:sp modelId="{01ADC267-D052-4320-B4FC-A494821B366E}">
      <dsp:nvSpPr>
        <dsp:cNvPr id="0" name=""/>
        <dsp:cNvSpPr/>
      </dsp:nvSpPr>
      <dsp:spPr>
        <a:xfrm>
          <a:off x="482272" y="42758"/>
          <a:ext cx="6751811" cy="7675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5202" tIns="0" rIns="255202" bIns="0" numCol="1" spcCol="1270" anchor="ctr" anchorCtr="0">
          <a:noAutofit/>
        </a:bodyPr>
        <a:lstStyle/>
        <a:p>
          <a:pPr marL="0" lvl="0" indent="0" algn="l" defTabSz="1155700">
            <a:lnSpc>
              <a:spcPct val="90000"/>
            </a:lnSpc>
            <a:spcBef>
              <a:spcPct val="0"/>
            </a:spcBef>
            <a:spcAft>
              <a:spcPct val="35000"/>
            </a:spcAft>
            <a:buNone/>
          </a:pPr>
          <a:r>
            <a:rPr lang="en-US" sz="2600" kern="1200"/>
            <a:t>Items measured whether instructors:</a:t>
          </a:r>
        </a:p>
      </dsp:txBody>
      <dsp:txXfrm>
        <a:off x="519739" y="80225"/>
        <a:ext cx="6676877" cy="692586"/>
      </dsp:txXfrm>
    </dsp:sp>
    <dsp:sp modelId="{40124367-511F-4939-A9ED-1331F97362FF}">
      <dsp:nvSpPr>
        <dsp:cNvPr id="0" name=""/>
        <dsp:cNvSpPr/>
      </dsp:nvSpPr>
      <dsp:spPr>
        <a:xfrm>
          <a:off x="0" y="3653379"/>
          <a:ext cx="9645445"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B4B43-8ADB-46CA-A2FF-A6A9CE3197DD}">
      <dsp:nvSpPr>
        <dsp:cNvPr id="0" name=""/>
        <dsp:cNvSpPr/>
      </dsp:nvSpPr>
      <dsp:spPr>
        <a:xfrm>
          <a:off x="482272" y="3269619"/>
          <a:ext cx="6751811" cy="7675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5202" tIns="0" rIns="255202" bIns="0" numCol="1" spcCol="1270" anchor="ctr" anchorCtr="0">
          <a:noAutofit/>
        </a:bodyPr>
        <a:lstStyle/>
        <a:p>
          <a:pPr marL="0" lvl="0" indent="0" algn="l" defTabSz="1155700">
            <a:lnSpc>
              <a:spcPct val="90000"/>
            </a:lnSpc>
            <a:spcBef>
              <a:spcPct val="0"/>
            </a:spcBef>
            <a:spcAft>
              <a:spcPct val="35000"/>
            </a:spcAft>
            <a:buNone/>
          </a:pPr>
          <a:r>
            <a:rPr lang="en-US" sz="2600" kern="1200" dirty="0"/>
            <a:t>Graphs display average scores given by </a:t>
          </a:r>
          <a:r>
            <a:rPr lang="en-US" sz="2600" kern="1200"/>
            <a:t>each group, from 0-60.</a:t>
          </a:r>
          <a:endParaRPr lang="en-US" sz="2600" kern="1200" dirty="0"/>
        </a:p>
      </dsp:txBody>
      <dsp:txXfrm>
        <a:off x="519739" y="3307086"/>
        <a:ext cx="6676877" cy="6925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5C258-DC6F-42E2-94CE-096E598C154E}">
      <dsp:nvSpPr>
        <dsp:cNvPr id="0" name=""/>
        <dsp:cNvSpPr/>
      </dsp:nvSpPr>
      <dsp:spPr>
        <a:xfrm>
          <a:off x="0" y="467468"/>
          <a:ext cx="9645445" cy="2620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594" tIns="541528" rIns="748594"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Spoke with faculty about career</a:t>
          </a:r>
        </a:p>
        <a:p>
          <a:pPr marL="228600" lvl="1" indent="-228600" algn="l" defTabSz="1155700">
            <a:lnSpc>
              <a:spcPct val="90000"/>
            </a:lnSpc>
            <a:spcBef>
              <a:spcPct val="0"/>
            </a:spcBef>
            <a:spcAft>
              <a:spcPct val="15000"/>
            </a:spcAft>
            <a:buChar char="•"/>
          </a:pPr>
          <a:r>
            <a:rPr lang="en-US" sz="2600" kern="1200"/>
            <a:t>Worked with faculty on activities other than coursework</a:t>
          </a:r>
          <a:endParaRPr lang="en-US" sz="2600" kern="1200" dirty="0"/>
        </a:p>
        <a:p>
          <a:pPr marL="228600" lvl="1" indent="-228600" algn="l" defTabSz="1155700">
            <a:lnSpc>
              <a:spcPct val="90000"/>
            </a:lnSpc>
            <a:spcBef>
              <a:spcPct val="0"/>
            </a:spcBef>
            <a:spcAft>
              <a:spcPct val="15000"/>
            </a:spcAft>
            <a:buChar char="•"/>
          </a:pPr>
          <a:r>
            <a:rPr lang="en-US" sz="2600" kern="1200"/>
            <a:t>Discussed topics with faculty outside of class</a:t>
          </a:r>
          <a:endParaRPr lang="en-US" sz="2600" kern="1200" dirty="0"/>
        </a:p>
        <a:p>
          <a:pPr marL="228600" lvl="1" indent="-228600" algn="l" defTabSz="1155700">
            <a:lnSpc>
              <a:spcPct val="90000"/>
            </a:lnSpc>
            <a:spcBef>
              <a:spcPct val="0"/>
            </a:spcBef>
            <a:spcAft>
              <a:spcPct val="15000"/>
            </a:spcAft>
            <a:buChar char="•"/>
          </a:pPr>
          <a:r>
            <a:rPr lang="en-US" sz="2600" kern="1200" dirty="0"/>
            <a:t>Discussed academic performance with faculty</a:t>
          </a:r>
        </a:p>
      </dsp:txBody>
      <dsp:txXfrm>
        <a:off x="0" y="467468"/>
        <a:ext cx="9645445" cy="2620800"/>
      </dsp:txXfrm>
    </dsp:sp>
    <dsp:sp modelId="{01ADC267-D052-4320-B4FC-A494821B366E}">
      <dsp:nvSpPr>
        <dsp:cNvPr id="0" name=""/>
        <dsp:cNvSpPr/>
      </dsp:nvSpPr>
      <dsp:spPr>
        <a:xfrm>
          <a:off x="482272" y="83708"/>
          <a:ext cx="6751811" cy="7675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5202" tIns="0" rIns="255202" bIns="0" numCol="1" spcCol="1270" anchor="ctr" anchorCtr="0">
          <a:noAutofit/>
        </a:bodyPr>
        <a:lstStyle/>
        <a:p>
          <a:pPr marL="0" lvl="0" indent="0" algn="l" defTabSz="1155700">
            <a:lnSpc>
              <a:spcPct val="90000"/>
            </a:lnSpc>
            <a:spcBef>
              <a:spcPct val="0"/>
            </a:spcBef>
            <a:spcAft>
              <a:spcPct val="35000"/>
            </a:spcAft>
            <a:buNone/>
          </a:pPr>
          <a:r>
            <a:rPr lang="en-US" sz="2600" kern="1200" dirty="0"/>
            <a:t>Four items measured faculty mentoring:</a:t>
          </a:r>
        </a:p>
      </dsp:txBody>
      <dsp:txXfrm>
        <a:off x="519739" y="121175"/>
        <a:ext cx="6676877" cy="692586"/>
      </dsp:txXfrm>
    </dsp:sp>
    <dsp:sp modelId="{40124367-511F-4939-A9ED-1331F97362FF}">
      <dsp:nvSpPr>
        <dsp:cNvPr id="0" name=""/>
        <dsp:cNvSpPr/>
      </dsp:nvSpPr>
      <dsp:spPr>
        <a:xfrm>
          <a:off x="0" y="3612429"/>
          <a:ext cx="9645445"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B4B43-8ADB-46CA-A2FF-A6A9CE3197DD}">
      <dsp:nvSpPr>
        <dsp:cNvPr id="0" name=""/>
        <dsp:cNvSpPr/>
      </dsp:nvSpPr>
      <dsp:spPr>
        <a:xfrm>
          <a:off x="482272" y="3228669"/>
          <a:ext cx="6751811" cy="7675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5202" tIns="0" rIns="255202" bIns="0" numCol="1" spcCol="1270" anchor="ctr" anchorCtr="0">
          <a:noAutofit/>
        </a:bodyPr>
        <a:lstStyle/>
        <a:p>
          <a:pPr marL="0" lvl="0" indent="0" algn="l" defTabSz="1155700">
            <a:lnSpc>
              <a:spcPct val="90000"/>
            </a:lnSpc>
            <a:spcBef>
              <a:spcPct val="0"/>
            </a:spcBef>
            <a:spcAft>
              <a:spcPct val="35000"/>
            </a:spcAft>
            <a:buNone/>
          </a:pPr>
          <a:r>
            <a:rPr lang="en-US" sz="2600" kern="1200" dirty="0"/>
            <a:t>Questions scored from 1-4, (1) Never, (2) Sometimes, (3) Often, or (4) Very Often</a:t>
          </a:r>
        </a:p>
      </dsp:txBody>
      <dsp:txXfrm>
        <a:off x="519739" y="3266136"/>
        <a:ext cx="6676877"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5C258-DC6F-42E2-94CE-096E598C154E}">
      <dsp:nvSpPr>
        <dsp:cNvPr id="0" name=""/>
        <dsp:cNvSpPr/>
      </dsp:nvSpPr>
      <dsp:spPr>
        <a:xfrm>
          <a:off x="0" y="458691"/>
          <a:ext cx="9645445" cy="20868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594" tIns="520700" rIns="748594"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Survey item measured High Impact Practice, research with faculty</a:t>
          </a:r>
        </a:p>
        <a:p>
          <a:pPr marL="228600" lvl="1" indent="-228600" algn="l" defTabSz="1111250">
            <a:lnSpc>
              <a:spcPct val="90000"/>
            </a:lnSpc>
            <a:spcBef>
              <a:spcPct val="0"/>
            </a:spcBef>
            <a:spcAft>
              <a:spcPct val="15000"/>
            </a:spcAft>
            <a:buChar char="•"/>
          </a:pPr>
          <a:r>
            <a:rPr lang="en-US" sz="2500" kern="1200" dirty="0"/>
            <a:t>Graphs show students who have done or plan to do research with faculty (score of 3 or 4).</a:t>
          </a:r>
        </a:p>
      </dsp:txBody>
      <dsp:txXfrm>
        <a:off x="0" y="458691"/>
        <a:ext cx="9645445" cy="2086875"/>
      </dsp:txXfrm>
    </dsp:sp>
    <dsp:sp modelId="{01ADC267-D052-4320-B4FC-A494821B366E}">
      <dsp:nvSpPr>
        <dsp:cNvPr id="0" name=""/>
        <dsp:cNvSpPr/>
      </dsp:nvSpPr>
      <dsp:spPr>
        <a:xfrm>
          <a:off x="482272" y="89691"/>
          <a:ext cx="6751811" cy="738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5202" tIns="0" rIns="255202" bIns="0" numCol="1" spcCol="1270" anchor="ctr" anchorCtr="0">
          <a:noAutofit/>
        </a:bodyPr>
        <a:lstStyle/>
        <a:p>
          <a:pPr marL="0" lvl="0" indent="0" algn="l" defTabSz="1111250">
            <a:lnSpc>
              <a:spcPct val="90000"/>
            </a:lnSpc>
            <a:spcBef>
              <a:spcPct val="0"/>
            </a:spcBef>
            <a:spcAft>
              <a:spcPct val="35000"/>
            </a:spcAft>
            <a:buNone/>
          </a:pPr>
          <a:r>
            <a:rPr lang="en-US" sz="2500" kern="1200" dirty="0"/>
            <a:t>Research with a Faculty Member</a:t>
          </a:r>
        </a:p>
      </dsp:txBody>
      <dsp:txXfrm>
        <a:off x="518298" y="125717"/>
        <a:ext cx="6679759" cy="665948"/>
      </dsp:txXfrm>
    </dsp:sp>
    <dsp:sp modelId="{40124367-511F-4939-A9ED-1331F97362FF}">
      <dsp:nvSpPr>
        <dsp:cNvPr id="0" name=""/>
        <dsp:cNvSpPr/>
      </dsp:nvSpPr>
      <dsp:spPr>
        <a:xfrm>
          <a:off x="0" y="3266384"/>
          <a:ext cx="9645445" cy="1378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8594" tIns="520700" rIns="748594"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Graphs show students who scored 3 (often) or 4 (very often)</a:t>
          </a:r>
        </a:p>
      </dsp:txBody>
      <dsp:txXfrm>
        <a:off x="0" y="3266384"/>
        <a:ext cx="9645445" cy="1378125"/>
      </dsp:txXfrm>
    </dsp:sp>
    <dsp:sp modelId="{F97B4B43-8ADB-46CA-A2FF-A6A9CE3197DD}">
      <dsp:nvSpPr>
        <dsp:cNvPr id="0" name=""/>
        <dsp:cNvSpPr/>
      </dsp:nvSpPr>
      <dsp:spPr>
        <a:xfrm>
          <a:off x="482272" y="2680566"/>
          <a:ext cx="6751811" cy="95481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5202" tIns="0" rIns="255202" bIns="0" numCol="1" spcCol="1270" anchor="ctr" anchorCtr="0">
          <a:noAutofit/>
        </a:bodyPr>
        <a:lstStyle/>
        <a:p>
          <a:pPr marL="0" lvl="0" indent="0" algn="l" defTabSz="1111250">
            <a:lnSpc>
              <a:spcPct val="90000"/>
            </a:lnSpc>
            <a:spcBef>
              <a:spcPct val="0"/>
            </a:spcBef>
            <a:spcAft>
              <a:spcPct val="35000"/>
            </a:spcAft>
            <a:buNone/>
          </a:pPr>
          <a:r>
            <a:rPr lang="en-US" sz="2500" kern="1200" dirty="0"/>
            <a:t>Diverse Perspectives (in class)</a:t>
          </a:r>
        </a:p>
        <a:p>
          <a:pPr marL="0" lvl="0" indent="0" algn="l" defTabSz="1111250">
            <a:lnSpc>
              <a:spcPct val="90000"/>
            </a:lnSpc>
            <a:spcBef>
              <a:spcPct val="0"/>
            </a:spcBef>
            <a:spcAft>
              <a:spcPct val="35000"/>
            </a:spcAft>
            <a:buNone/>
          </a:pPr>
          <a:r>
            <a:rPr lang="en-US" sz="2500" kern="1200" dirty="0"/>
            <a:t>Encouraged Contact w/Diverse Others</a:t>
          </a:r>
        </a:p>
      </dsp:txBody>
      <dsp:txXfrm>
        <a:off x="528882" y="2727176"/>
        <a:ext cx="6658591" cy="8615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575D0-EB0F-4EF7-AFC1-B4A3370D321E}">
      <dsp:nvSpPr>
        <dsp:cNvPr id="0" name=""/>
        <dsp:cNvSpPr/>
      </dsp:nvSpPr>
      <dsp:spPr>
        <a:xfrm rot="5400000">
          <a:off x="5716663" y="-2200864"/>
          <a:ext cx="1627127" cy="6028858"/>
        </a:xfrm>
        <a:prstGeom prst="round2SameRect">
          <a:avLst/>
        </a:prstGeom>
        <a:solidFill>
          <a:schemeClr val="accent6">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100000"/>
            </a:lnSpc>
            <a:spcBef>
              <a:spcPct val="0"/>
            </a:spcBef>
            <a:spcAft>
              <a:spcPct val="15000"/>
            </a:spcAft>
            <a:buChar char="•"/>
          </a:pPr>
          <a:endParaRPr lang="en-US" sz="1700" kern="1200" dirty="0"/>
        </a:p>
        <a:p>
          <a:pPr marL="228600" lvl="1" indent="-228600" algn="l" defTabSz="889000">
            <a:lnSpc>
              <a:spcPct val="100000"/>
            </a:lnSpc>
            <a:spcBef>
              <a:spcPct val="0"/>
            </a:spcBef>
            <a:spcAft>
              <a:spcPct val="15000"/>
            </a:spcAft>
            <a:buChar char="•"/>
          </a:pPr>
          <a:r>
            <a:rPr lang="en-US" sz="2000" kern="1200" dirty="0"/>
            <a:t>Thinking critically and analytically</a:t>
          </a:r>
        </a:p>
        <a:p>
          <a:pPr marL="228600" lvl="1" indent="-228600" algn="l" defTabSz="889000">
            <a:lnSpc>
              <a:spcPct val="100000"/>
            </a:lnSpc>
            <a:spcBef>
              <a:spcPct val="0"/>
            </a:spcBef>
            <a:spcAft>
              <a:spcPct val="15000"/>
            </a:spcAft>
            <a:buChar char="•"/>
          </a:pPr>
          <a:r>
            <a:rPr lang="en-US" sz="2000" kern="1200" dirty="0"/>
            <a:t>Writing clearly and effectively</a:t>
          </a:r>
        </a:p>
        <a:p>
          <a:pPr marL="228600" lvl="1" indent="-228600" algn="l" defTabSz="889000">
            <a:lnSpc>
              <a:spcPct val="100000"/>
            </a:lnSpc>
            <a:spcBef>
              <a:spcPct val="0"/>
            </a:spcBef>
            <a:spcAft>
              <a:spcPct val="15000"/>
            </a:spcAft>
            <a:buChar char="•"/>
          </a:pPr>
          <a:r>
            <a:rPr lang="en-US" sz="2000" kern="1200" dirty="0"/>
            <a:t>Analyzing numerical and statistical information</a:t>
          </a:r>
        </a:p>
      </dsp:txBody>
      <dsp:txXfrm rot="-5400000">
        <a:off x="3515798" y="79431"/>
        <a:ext cx="5949428" cy="1468267"/>
      </dsp:txXfrm>
    </dsp:sp>
    <dsp:sp modelId="{07F12297-F5A7-4503-9A63-2FD026F6A466}">
      <dsp:nvSpPr>
        <dsp:cNvPr id="0" name=""/>
        <dsp:cNvSpPr/>
      </dsp:nvSpPr>
      <dsp:spPr>
        <a:xfrm>
          <a:off x="61101" y="794"/>
          <a:ext cx="3454695" cy="1625541"/>
        </a:xfrm>
        <a:prstGeom prst="round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100000"/>
            </a:lnSpc>
            <a:spcBef>
              <a:spcPct val="0"/>
            </a:spcBef>
            <a:spcAft>
              <a:spcPct val="35000"/>
            </a:spcAft>
            <a:buNone/>
          </a:pPr>
          <a:r>
            <a:rPr lang="en-US" sz="3400" kern="1200" dirty="0"/>
            <a:t>Highest perceived gains</a:t>
          </a:r>
        </a:p>
      </dsp:txBody>
      <dsp:txXfrm>
        <a:off x="140453" y="80146"/>
        <a:ext cx="3295991" cy="14668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C00EC-EE54-4758-978A-8120B1B11E14}">
      <dsp:nvSpPr>
        <dsp:cNvPr id="0" name=""/>
        <dsp:cNvSpPr/>
      </dsp:nvSpPr>
      <dsp:spPr>
        <a:xfrm>
          <a:off x="0" y="0"/>
          <a:ext cx="6099953" cy="20700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l" defTabSz="1155700">
            <a:lnSpc>
              <a:spcPct val="90000"/>
            </a:lnSpc>
            <a:spcBef>
              <a:spcPct val="0"/>
            </a:spcBef>
            <a:spcAft>
              <a:spcPct val="35000"/>
            </a:spcAft>
            <a:buNone/>
          </a:pPr>
          <a:r>
            <a:rPr lang="en-US" sz="2600" kern="1200" dirty="0"/>
            <a:t>FSU Strategic Priority 1 (Academic Excellence)</a:t>
          </a:r>
        </a:p>
        <a:p>
          <a:pPr marL="0" lvl="0" indent="0" algn="l" defTabSz="1155700">
            <a:lnSpc>
              <a:spcPct val="90000"/>
            </a:lnSpc>
            <a:spcBef>
              <a:spcPct val="0"/>
            </a:spcBef>
            <a:spcAft>
              <a:spcPct val="35000"/>
            </a:spcAft>
            <a:buNone/>
          </a:pPr>
          <a:r>
            <a:rPr lang="en-US" sz="2600" kern="1200" dirty="0"/>
            <a:t>Goal 6: Expand and increase student-faculty collaborative research, scholarship, and creative activities.</a:t>
          </a:r>
        </a:p>
      </dsp:txBody>
      <dsp:txXfrm>
        <a:off x="0" y="0"/>
        <a:ext cx="6099953" cy="2070035"/>
      </dsp:txXfrm>
    </dsp:sp>
    <dsp:sp modelId="{D19CB0A6-B98B-4DE6-8EC6-559F723B3202}">
      <dsp:nvSpPr>
        <dsp:cNvPr id="0" name=""/>
        <dsp:cNvSpPr/>
      </dsp:nvSpPr>
      <dsp:spPr>
        <a:xfrm>
          <a:off x="0" y="2051994"/>
          <a:ext cx="6099953"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1.6.1: Increase scores on NSSE that indicate student-faculty collaborations on research, scholarship, and creative activities.</a:t>
          </a:r>
        </a:p>
        <a:p>
          <a:pPr marL="228600" lvl="1" indent="-228600" algn="l" defTabSz="1155700">
            <a:lnSpc>
              <a:spcPct val="90000"/>
            </a:lnSpc>
            <a:spcBef>
              <a:spcPct val="0"/>
            </a:spcBef>
            <a:spcAft>
              <a:spcPct val="15000"/>
            </a:spcAft>
            <a:buChar char="•"/>
          </a:pPr>
          <a:r>
            <a:rPr lang="en-US" sz="2600" kern="1200" dirty="0"/>
            <a:t>1.6.2: Increase the number of collaborations reflected in department OPARs and by campus programs.</a:t>
          </a:r>
        </a:p>
      </dsp:txBody>
      <dsp:txXfrm>
        <a:off x="0" y="2051994"/>
        <a:ext cx="6099953"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9E4F-6CB4-DC4D-9034-BFF342F4F23F}"/>
              </a:ext>
            </a:extLst>
          </p:cNvPr>
          <p:cNvSpPr>
            <a:spLocks noGrp="1"/>
          </p:cNvSpPr>
          <p:nvPr>
            <p:ph type="ctrTitle" hasCustomPrompt="1"/>
          </p:nvPr>
        </p:nvSpPr>
        <p:spPr>
          <a:xfrm>
            <a:off x="629266" y="1122363"/>
            <a:ext cx="9144000" cy="2387600"/>
          </a:xfrm>
        </p:spPr>
        <p:txBody>
          <a:bodyPr anchor="b"/>
          <a:lstStyle>
            <a:lvl1pPr algn="ctr">
              <a:defRPr sz="6000"/>
            </a:lvl1pPr>
          </a:lstStyle>
          <a:p>
            <a:r>
              <a:rPr lang="en-US" dirty="0"/>
              <a:t>Title of Presentation</a:t>
            </a:r>
          </a:p>
        </p:txBody>
      </p:sp>
      <p:sp>
        <p:nvSpPr>
          <p:cNvPr id="3" name="Subtitle 2">
            <a:extLst>
              <a:ext uri="{FF2B5EF4-FFF2-40B4-BE49-F238E27FC236}">
                <a16:creationId xmlns:a16="http://schemas.microsoft.com/office/drawing/2014/main" id="{6B5DC1DE-4162-F641-AD84-E9B4A624F7A7}"/>
              </a:ext>
            </a:extLst>
          </p:cNvPr>
          <p:cNvSpPr>
            <a:spLocks noGrp="1"/>
          </p:cNvSpPr>
          <p:nvPr>
            <p:ph type="subTitle" idx="1" hasCustomPrompt="1"/>
          </p:nvPr>
        </p:nvSpPr>
        <p:spPr>
          <a:xfrm>
            <a:off x="629266"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Description</a:t>
            </a:r>
          </a:p>
        </p:txBody>
      </p:sp>
    </p:spTree>
    <p:extLst>
      <p:ext uri="{BB962C8B-B14F-4D97-AF65-F5344CB8AC3E}">
        <p14:creationId xmlns:p14="http://schemas.microsoft.com/office/powerpoint/2010/main" val="155991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7B29-5C6C-E640-ADD1-A30C84C709ED}"/>
              </a:ext>
            </a:extLst>
          </p:cNvPr>
          <p:cNvSpPr>
            <a:spLocks noGrp="1"/>
          </p:cNvSpPr>
          <p:nvPr>
            <p:ph type="ctrTitle"/>
          </p:nvPr>
        </p:nvSpPr>
        <p:spPr>
          <a:xfrm>
            <a:off x="3212755" y="469557"/>
            <a:ext cx="8662088" cy="1322173"/>
          </a:xfrm>
        </p:spPr>
        <p:txBody>
          <a:bodyPr anchor="t" anchorCtr="0">
            <a:normAutofit/>
          </a:bodyPr>
          <a:lstStyle>
            <a:lvl1pPr algn="l">
              <a:defRPr sz="5000" baseline="0"/>
            </a:lvl1pPr>
          </a:lstStyle>
          <a:p>
            <a:r>
              <a:rPr lang="en-US" dirty="0"/>
              <a:t>Click to edit Master title style</a:t>
            </a:r>
          </a:p>
        </p:txBody>
      </p:sp>
      <p:sp>
        <p:nvSpPr>
          <p:cNvPr id="3" name="Subtitle 2">
            <a:extLst>
              <a:ext uri="{FF2B5EF4-FFF2-40B4-BE49-F238E27FC236}">
                <a16:creationId xmlns:a16="http://schemas.microsoft.com/office/drawing/2014/main" id="{18C89E45-6426-7B4E-BFD7-BDC5CE90FCEB}"/>
              </a:ext>
            </a:extLst>
          </p:cNvPr>
          <p:cNvSpPr>
            <a:spLocks noGrp="1"/>
          </p:cNvSpPr>
          <p:nvPr>
            <p:ph type="subTitle" idx="1"/>
          </p:nvPr>
        </p:nvSpPr>
        <p:spPr>
          <a:xfrm>
            <a:off x="3212755" y="2866767"/>
            <a:ext cx="8662087" cy="23292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492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493E-B6D9-0745-A8FF-F21CAF4530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95EF4-4895-7547-8F46-B41C3A065D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125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7175D-E51C-E64F-81A6-150B1CF6537A}"/>
              </a:ext>
            </a:extLst>
          </p:cNvPr>
          <p:cNvSpPr>
            <a:spLocks noGrp="1"/>
          </p:cNvSpPr>
          <p:nvPr>
            <p:ph type="title"/>
          </p:nvPr>
        </p:nvSpPr>
        <p:spPr>
          <a:xfrm>
            <a:off x="3212756" y="593124"/>
            <a:ext cx="8134693" cy="1248033"/>
          </a:xfrm>
        </p:spPr>
        <p:txBody>
          <a:bodyPr anchor="t" anchorCtr="0">
            <a:normAutofit/>
          </a:bodyPr>
          <a:lstStyle>
            <a:lvl1pPr>
              <a:defRPr sz="5000" baseline="0"/>
            </a:lvl1pPr>
          </a:lstStyle>
          <a:p>
            <a:r>
              <a:rPr lang="en-US" dirty="0"/>
              <a:t>Click to edit Master title style</a:t>
            </a:r>
          </a:p>
        </p:txBody>
      </p:sp>
      <p:sp>
        <p:nvSpPr>
          <p:cNvPr id="3" name="Text Placeholder 2">
            <a:extLst>
              <a:ext uri="{FF2B5EF4-FFF2-40B4-BE49-F238E27FC236}">
                <a16:creationId xmlns:a16="http://schemas.microsoft.com/office/drawing/2014/main" id="{039E07B5-8E69-EE4E-A192-C8715DD6FF2D}"/>
              </a:ext>
            </a:extLst>
          </p:cNvPr>
          <p:cNvSpPr>
            <a:spLocks noGrp="1"/>
          </p:cNvSpPr>
          <p:nvPr>
            <p:ph type="body" idx="1"/>
          </p:nvPr>
        </p:nvSpPr>
        <p:spPr>
          <a:xfrm>
            <a:off x="3212756" y="3336325"/>
            <a:ext cx="8134694" cy="27533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72595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4644A-BA54-8041-A60A-00759BF016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0AB96B-2606-B447-9A13-E39E19760E93}"/>
              </a:ext>
            </a:extLst>
          </p:cNvPr>
          <p:cNvSpPr>
            <a:spLocks noGrp="1"/>
          </p:cNvSpPr>
          <p:nvPr>
            <p:ph sz="half" idx="1"/>
          </p:nvPr>
        </p:nvSpPr>
        <p:spPr>
          <a:xfrm>
            <a:off x="3284841" y="3138616"/>
            <a:ext cx="8066903" cy="33542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289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0F865-DDBA-8A41-BE4B-0489DE513ADF}"/>
              </a:ext>
            </a:extLst>
          </p:cNvPr>
          <p:cNvSpPr>
            <a:spLocks noGrp="1"/>
          </p:cNvSpPr>
          <p:nvPr>
            <p:ph type="title"/>
          </p:nvPr>
        </p:nvSpPr>
        <p:spPr>
          <a:xfrm>
            <a:off x="3150972" y="365125"/>
            <a:ext cx="8204415"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C08DE92-0B40-444C-8513-2B312F355717}"/>
              </a:ext>
            </a:extLst>
          </p:cNvPr>
          <p:cNvSpPr>
            <a:spLocks noGrp="1"/>
          </p:cNvSpPr>
          <p:nvPr>
            <p:ph type="body" idx="1"/>
          </p:nvPr>
        </p:nvSpPr>
        <p:spPr>
          <a:xfrm>
            <a:off x="3175222" y="2855060"/>
            <a:ext cx="81801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8C0D61-4DD9-A545-A5FD-8B94E59B9837}"/>
              </a:ext>
            </a:extLst>
          </p:cNvPr>
          <p:cNvSpPr>
            <a:spLocks noGrp="1"/>
          </p:cNvSpPr>
          <p:nvPr>
            <p:ph sz="half" idx="2"/>
          </p:nvPr>
        </p:nvSpPr>
        <p:spPr>
          <a:xfrm>
            <a:off x="3175222" y="3678972"/>
            <a:ext cx="8180165" cy="28139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487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AADC-67C0-444F-A24B-590AE42459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3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435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0620-97B1-384A-B595-20F79CF6BAA4}"/>
              </a:ext>
            </a:extLst>
          </p:cNvPr>
          <p:cNvSpPr>
            <a:spLocks noGrp="1"/>
          </p:cNvSpPr>
          <p:nvPr>
            <p:ph type="title"/>
          </p:nvPr>
        </p:nvSpPr>
        <p:spPr>
          <a:xfrm>
            <a:off x="3027404" y="457200"/>
            <a:ext cx="8327983" cy="1600200"/>
          </a:xfrm>
        </p:spPr>
        <p:txBody>
          <a:bodyPr anchor="t" anchorCtr="0"/>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9E816DA-129A-8C4F-9541-8C3C109FCF18}"/>
              </a:ext>
            </a:extLst>
          </p:cNvPr>
          <p:cNvSpPr>
            <a:spLocks noGrp="1"/>
          </p:cNvSpPr>
          <p:nvPr>
            <p:ph idx="1"/>
          </p:nvPr>
        </p:nvSpPr>
        <p:spPr>
          <a:xfrm>
            <a:off x="5183188" y="2965622"/>
            <a:ext cx="6172200" cy="28954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852EA9-6253-7843-B09C-8A6692538C57}"/>
              </a:ext>
            </a:extLst>
          </p:cNvPr>
          <p:cNvSpPr>
            <a:spLocks noGrp="1"/>
          </p:cNvSpPr>
          <p:nvPr>
            <p:ph type="body" sz="half" idx="2"/>
          </p:nvPr>
        </p:nvSpPr>
        <p:spPr>
          <a:xfrm>
            <a:off x="2792627" y="3818238"/>
            <a:ext cx="1979398" cy="2050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66901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99ED-5EFF-A841-9815-70D63AA2AAB0}"/>
              </a:ext>
            </a:extLst>
          </p:cNvPr>
          <p:cNvSpPr>
            <a:spLocks noGrp="1"/>
          </p:cNvSpPr>
          <p:nvPr>
            <p:ph type="title"/>
          </p:nvPr>
        </p:nvSpPr>
        <p:spPr>
          <a:xfrm>
            <a:off x="3225114" y="457200"/>
            <a:ext cx="8130273" cy="1600200"/>
          </a:xfrm>
        </p:spPr>
        <p:txBody>
          <a:bodyPr anchor="t" anchorCtr="0"/>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45C71C2-D59B-584F-8315-3F9D3B6A67FE}"/>
              </a:ext>
            </a:extLst>
          </p:cNvPr>
          <p:cNvSpPr>
            <a:spLocks noGrp="1"/>
          </p:cNvSpPr>
          <p:nvPr>
            <p:ph type="pic" idx="1"/>
          </p:nvPr>
        </p:nvSpPr>
        <p:spPr>
          <a:xfrm>
            <a:off x="5128054" y="2730843"/>
            <a:ext cx="6227333" cy="31302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D97E79A-DA41-7F46-92AE-5DFB4D07329D}"/>
              </a:ext>
            </a:extLst>
          </p:cNvPr>
          <p:cNvSpPr>
            <a:spLocks noGrp="1"/>
          </p:cNvSpPr>
          <p:nvPr>
            <p:ph type="body" sz="half" idx="2"/>
          </p:nvPr>
        </p:nvSpPr>
        <p:spPr>
          <a:xfrm>
            <a:off x="3225114" y="3744096"/>
            <a:ext cx="1546911" cy="21248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273149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ECFD-25DC-BB47-8DB9-CE0F8795EA3F}"/>
              </a:ext>
            </a:extLst>
          </p:cNvPr>
          <p:cNvSpPr>
            <a:spLocks noGrp="1"/>
          </p:cNvSpPr>
          <p:nvPr>
            <p:ph type="ctrTitle"/>
          </p:nvPr>
        </p:nvSpPr>
        <p:spPr>
          <a:xfrm>
            <a:off x="494270" y="1122363"/>
            <a:ext cx="9823622" cy="2387600"/>
          </a:xfrm>
        </p:spPr>
        <p:txBody>
          <a:bodyPr anchor="t" anchorCtr="0"/>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81402E9-55F2-F649-85C3-DDF4AACFF7DF}"/>
              </a:ext>
            </a:extLst>
          </p:cNvPr>
          <p:cNvSpPr>
            <a:spLocks noGrp="1"/>
          </p:cNvSpPr>
          <p:nvPr>
            <p:ph type="subTitle" idx="1"/>
          </p:nvPr>
        </p:nvSpPr>
        <p:spPr>
          <a:xfrm>
            <a:off x="494270" y="3602038"/>
            <a:ext cx="982362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9418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2484-73E1-0246-93BB-E139DADF5A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172B7-E9B5-9D4E-8DA1-6240E49005A5}"/>
              </a:ext>
            </a:extLst>
          </p:cNvPr>
          <p:cNvSpPr>
            <a:spLocks noGrp="1"/>
          </p:cNvSpPr>
          <p:nvPr>
            <p:ph idx="1"/>
          </p:nvPr>
        </p:nvSpPr>
        <p:spPr>
          <a:xfrm>
            <a:off x="363794" y="1825625"/>
            <a:ext cx="964544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40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1496-0CD4-224D-8ABB-B1E0DE5E6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BB86E1-0C04-5849-8557-B6349B664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240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FC52-A8BD-A144-9D9E-C4B5B7ED1B87}"/>
              </a:ext>
            </a:extLst>
          </p:cNvPr>
          <p:cNvSpPr>
            <a:spLocks noGrp="1"/>
          </p:cNvSpPr>
          <p:nvPr>
            <p:ph type="title"/>
          </p:nvPr>
        </p:nvSpPr>
        <p:spPr>
          <a:xfrm>
            <a:off x="831850" y="1173892"/>
            <a:ext cx="9757891" cy="2255109"/>
          </a:xfrm>
        </p:spPr>
        <p:txBody>
          <a:bodyPr anchor="t" anchorCtr="0"/>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A1B8127-9B04-D747-A4AC-84B05615D5F5}"/>
              </a:ext>
            </a:extLst>
          </p:cNvPr>
          <p:cNvSpPr>
            <a:spLocks noGrp="1"/>
          </p:cNvSpPr>
          <p:nvPr>
            <p:ph type="body" idx="1"/>
          </p:nvPr>
        </p:nvSpPr>
        <p:spPr>
          <a:xfrm>
            <a:off x="831850" y="3429001"/>
            <a:ext cx="9757891" cy="26606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04558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91E2-C6D4-5F4D-B639-5559D22EF1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07E9E-E874-2146-8F14-40992761C6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81DD5D-1BBC-BD40-93A9-CCA6D1BD79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444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8490-39B5-094D-B688-0353530AD5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C2EB5-4486-CE47-A9A4-903BF177B9AE}"/>
              </a:ext>
            </a:extLst>
          </p:cNvPr>
          <p:cNvSpPr>
            <a:spLocks noGrp="1"/>
          </p:cNvSpPr>
          <p:nvPr>
            <p:ph type="body" idx="1"/>
          </p:nvPr>
        </p:nvSpPr>
        <p:spPr>
          <a:xfrm>
            <a:off x="839788" y="1681163"/>
            <a:ext cx="8464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8822F31-FD52-0049-AAD2-4ED0A742A137}"/>
              </a:ext>
            </a:extLst>
          </p:cNvPr>
          <p:cNvSpPr>
            <a:spLocks noGrp="1"/>
          </p:cNvSpPr>
          <p:nvPr>
            <p:ph sz="half" idx="2"/>
          </p:nvPr>
        </p:nvSpPr>
        <p:spPr>
          <a:xfrm>
            <a:off x="839788" y="2505075"/>
            <a:ext cx="846485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350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9EAC-7D7D-B646-BE53-673A4B8B3A9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7138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941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D7EA-0946-264A-9E4F-63C3D835B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F86790-2EED-4741-A950-F31F031858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B3B729-DD31-7344-88FB-C3542485C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48024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09E5-F09F-C04B-AC52-32B310ED5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AAB2FD-BD63-E94F-A53A-0CE6D5EBA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3E4DFC-E781-3B40-9DF6-04CE91075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7678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3264-49E2-9B43-99F7-C88A28DCFFCC}"/>
              </a:ext>
            </a:extLst>
          </p:cNvPr>
          <p:cNvSpPr>
            <a:spLocks noGrp="1"/>
          </p:cNvSpPr>
          <p:nvPr>
            <p:ph type="title" hasCustomPrompt="1"/>
          </p:nvPr>
        </p:nvSpPr>
        <p:spPr>
          <a:xfrm>
            <a:off x="580104" y="540774"/>
            <a:ext cx="9193162" cy="910339"/>
          </a:xfrm>
        </p:spPr>
        <p:txBody>
          <a:bodyPr anchor="t" anchorCtr="0">
            <a:normAutofit/>
          </a:bodyPr>
          <a:lstStyle>
            <a:lvl1pPr>
              <a:defRPr sz="4000"/>
            </a:lvl1pPr>
          </a:lstStyle>
          <a:p>
            <a:r>
              <a:rPr lang="en-US" dirty="0"/>
              <a:t>Title of Slide</a:t>
            </a:r>
          </a:p>
        </p:txBody>
      </p:sp>
      <p:sp>
        <p:nvSpPr>
          <p:cNvPr id="3" name="Text Placeholder 2">
            <a:extLst>
              <a:ext uri="{FF2B5EF4-FFF2-40B4-BE49-F238E27FC236}">
                <a16:creationId xmlns:a16="http://schemas.microsoft.com/office/drawing/2014/main" id="{E0ABAE30-397C-F549-A5BC-FF519BAF1688}"/>
              </a:ext>
            </a:extLst>
          </p:cNvPr>
          <p:cNvSpPr>
            <a:spLocks noGrp="1"/>
          </p:cNvSpPr>
          <p:nvPr>
            <p:ph type="body" idx="1"/>
          </p:nvPr>
        </p:nvSpPr>
        <p:spPr>
          <a:xfrm>
            <a:off x="580104" y="1630018"/>
            <a:ext cx="9193162" cy="4459634"/>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722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CB65-A121-1146-AF57-69F9B29A36A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52A6C9-FA24-874D-9226-BEB0142E3C0E}"/>
              </a:ext>
            </a:extLst>
          </p:cNvPr>
          <p:cNvSpPr>
            <a:spLocks noGrp="1"/>
          </p:cNvSpPr>
          <p:nvPr>
            <p:ph sz="half" idx="1"/>
          </p:nvPr>
        </p:nvSpPr>
        <p:spPr>
          <a:xfrm>
            <a:off x="385918" y="1825625"/>
            <a:ext cx="46334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A51AC12-7042-8542-AF56-0F370F5EB01B}"/>
              </a:ext>
            </a:extLst>
          </p:cNvPr>
          <p:cNvSpPr>
            <a:spLocks noGrp="1"/>
          </p:cNvSpPr>
          <p:nvPr>
            <p:ph sz="half" idx="2"/>
          </p:nvPr>
        </p:nvSpPr>
        <p:spPr>
          <a:xfrm>
            <a:off x="5193892" y="1848005"/>
            <a:ext cx="46334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80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D908-6A55-514B-883B-AF174C1DD1AC}"/>
              </a:ext>
            </a:extLst>
          </p:cNvPr>
          <p:cNvSpPr>
            <a:spLocks noGrp="1"/>
          </p:cNvSpPr>
          <p:nvPr>
            <p:ph type="title"/>
          </p:nvPr>
        </p:nvSpPr>
        <p:spPr>
          <a:xfrm>
            <a:off x="377673"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1ACE9-AFEA-9349-9AB8-48C9AEEEC99C}"/>
              </a:ext>
            </a:extLst>
          </p:cNvPr>
          <p:cNvSpPr>
            <a:spLocks noGrp="1"/>
          </p:cNvSpPr>
          <p:nvPr>
            <p:ph type="body" idx="1"/>
          </p:nvPr>
        </p:nvSpPr>
        <p:spPr>
          <a:xfrm>
            <a:off x="377673"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6810E5-D9F3-7946-9B08-07EC351AF94D}"/>
              </a:ext>
            </a:extLst>
          </p:cNvPr>
          <p:cNvSpPr>
            <a:spLocks noGrp="1"/>
          </p:cNvSpPr>
          <p:nvPr>
            <p:ph sz="half" idx="2"/>
          </p:nvPr>
        </p:nvSpPr>
        <p:spPr>
          <a:xfrm>
            <a:off x="377673"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957D5-C66E-CC4B-85FC-FB63D0763CEE}"/>
              </a:ext>
            </a:extLst>
          </p:cNvPr>
          <p:cNvSpPr>
            <a:spLocks noGrp="1"/>
          </p:cNvSpPr>
          <p:nvPr>
            <p:ph type="body" sz="quarter" idx="3"/>
          </p:nvPr>
        </p:nvSpPr>
        <p:spPr>
          <a:xfrm>
            <a:off x="5710085"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7B0EB4-9E7B-9049-90AA-39B3FF095F49}"/>
              </a:ext>
            </a:extLst>
          </p:cNvPr>
          <p:cNvSpPr>
            <a:spLocks noGrp="1"/>
          </p:cNvSpPr>
          <p:nvPr>
            <p:ph sz="quarter" idx="4"/>
          </p:nvPr>
        </p:nvSpPr>
        <p:spPr>
          <a:xfrm>
            <a:off x="5710085"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73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EB04-5450-E341-9007-B5DEE516543C}"/>
              </a:ext>
            </a:extLst>
          </p:cNvPr>
          <p:cNvSpPr>
            <a:spLocks noGrp="1"/>
          </p:cNvSpPr>
          <p:nvPr>
            <p:ph type="title" hasCustomPrompt="1"/>
          </p:nvPr>
        </p:nvSpPr>
        <p:spPr>
          <a:xfrm>
            <a:off x="363794" y="580768"/>
            <a:ext cx="9645445" cy="982417"/>
          </a:xfrm>
        </p:spPr>
        <p:txBody>
          <a:bodyPr anchor="t" anchorCtr="0"/>
          <a:lstStyle/>
          <a:p>
            <a:r>
              <a:rPr lang="en-US" dirty="0"/>
              <a:t>Title of Section</a:t>
            </a:r>
          </a:p>
        </p:txBody>
      </p:sp>
      <p:sp>
        <p:nvSpPr>
          <p:cNvPr id="3" name="Rectangle 2">
            <a:extLst>
              <a:ext uri="{FF2B5EF4-FFF2-40B4-BE49-F238E27FC236}">
                <a16:creationId xmlns:a16="http://schemas.microsoft.com/office/drawing/2014/main" id="{6F66064D-A060-454C-91C1-ADCA01FCB1BC}"/>
              </a:ext>
            </a:extLst>
          </p:cNvPr>
          <p:cNvSpPr/>
          <p:nvPr userDrawn="1"/>
        </p:nvSpPr>
        <p:spPr>
          <a:xfrm>
            <a:off x="363794" y="1878495"/>
            <a:ext cx="9645444" cy="4247317"/>
          </a:xfrm>
          <a:prstGeom prst="rect">
            <a:avLst/>
          </a:prstGeom>
        </p:spPr>
        <p:txBody>
          <a:bodyPr wrap="square">
            <a:spAutoFit/>
          </a:bodyPr>
          <a:lstStyle/>
          <a:p>
            <a:pPr lvl="0"/>
            <a:r>
              <a:rPr lang="en-US" dirty="0"/>
              <a:t>Click to edit Master text styles</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97177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13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6599-CA80-B546-BDBC-3D3640AEC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162668-4B83-D94B-80C6-722029979A93}"/>
              </a:ext>
            </a:extLst>
          </p:cNvPr>
          <p:cNvSpPr>
            <a:spLocks noGrp="1"/>
          </p:cNvSpPr>
          <p:nvPr>
            <p:ph idx="1"/>
          </p:nvPr>
        </p:nvSpPr>
        <p:spPr>
          <a:xfrm>
            <a:off x="5183188" y="987425"/>
            <a:ext cx="465890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F0C0A-6EA7-D74A-A3CF-8E45D23EE07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0986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71C3-DEA5-A24A-A7B3-16E4A861D2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19D0B1-459C-344C-B4E1-D14AE8B4D3D5}"/>
              </a:ext>
            </a:extLst>
          </p:cNvPr>
          <p:cNvSpPr>
            <a:spLocks noGrp="1"/>
          </p:cNvSpPr>
          <p:nvPr>
            <p:ph type="pic" idx="1"/>
          </p:nvPr>
        </p:nvSpPr>
        <p:spPr>
          <a:xfrm>
            <a:off x="5183188" y="987425"/>
            <a:ext cx="474739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11ED07-ADC0-B84B-8EA0-2F48CB23AD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444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9A896D84-759F-5842-9813-836F8FFC0D24}"/>
              </a:ext>
            </a:extLst>
          </p:cNvPr>
          <p:cNvPicPr>
            <a:picLocks noChangeAspect="1"/>
          </p:cNvPicPr>
          <p:nvPr userDrawn="1"/>
        </p:nvPicPr>
        <p:blipFill>
          <a:blip r:embed="rId11"/>
          <a:stretch>
            <a:fillRect/>
          </a:stretch>
        </p:blipFill>
        <p:spPr>
          <a:xfrm>
            <a:off x="4367" y="0"/>
            <a:ext cx="12183266" cy="6858000"/>
          </a:xfrm>
          <a:prstGeom prst="rect">
            <a:avLst/>
          </a:prstGeom>
        </p:spPr>
      </p:pic>
      <p:sp>
        <p:nvSpPr>
          <p:cNvPr id="2" name="Title Placeholder 1">
            <a:extLst>
              <a:ext uri="{FF2B5EF4-FFF2-40B4-BE49-F238E27FC236}">
                <a16:creationId xmlns:a16="http://schemas.microsoft.com/office/drawing/2014/main" id="{CD35048C-FC7C-5246-BDCE-84A7FDEBFC13}"/>
              </a:ext>
            </a:extLst>
          </p:cNvPr>
          <p:cNvSpPr>
            <a:spLocks noGrp="1"/>
          </p:cNvSpPr>
          <p:nvPr>
            <p:ph type="title"/>
          </p:nvPr>
        </p:nvSpPr>
        <p:spPr>
          <a:xfrm>
            <a:off x="363794" y="365125"/>
            <a:ext cx="964544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2D46E47E-F685-B243-94AE-F3268C42B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846603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circle&#10;&#10;Description automatically generated">
            <a:extLst>
              <a:ext uri="{FF2B5EF4-FFF2-40B4-BE49-F238E27FC236}">
                <a16:creationId xmlns:a16="http://schemas.microsoft.com/office/drawing/2014/main" id="{DC6530D2-F90D-2044-A7C4-BF11F685F0CA}"/>
              </a:ext>
            </a:extLst>
          </p:cNvPr>
          <p:cNvPicPr>
            <a:picLocks noChangeAspect="1"/>
          </p:cNvPicPr>
          <p:nvPr userDrawn="1"/>
        </p:nvPicPr>
        <p:blipFill>
          <a:blip r:embed="rId11"/>
          <a:stretch>
            <a:fillRect/>
          </a:stretch>
        </p:blipFill>
        <p:spPr>
          <a:xfrm>
            <a:off x="4367" y="0"/>
            <a:ext cx="12183266" cy="6858000"/>
          </a:xfrm>
          <a:prstGeom prst="rect">
            <a:avLst/>
          </a:prstGeom>
        </p:spPr>
      </p:pic>
      <p:sp>
        <p:nvSpPr>
          <p:cNvPr id="2" name="Title Placeholder 1">
            <a:extLst>
              <a:ext uri="{FF2B5EF4-FFF2-40B4-BE49-F238E27FC236}">
                <a16:creationId xmlns:a16="http://schemas.microsoft.com/office/drawing/2014/main" id="{875BA4F4-FC1D-E245-820C-821DAE7685FB}"/>
              </a:ext>
            </a:extLst>
          </p:cNvPr>
          <p:cNvSpPr>
            <a:spLocks noGrp="1"/>
          </p:cNvSpPr>
          <p:nvPr>
            <p:ph type="title"/>
          </p:nvPr>
        </p:nvSpPr>
        <p:spPr>
          <a:xfrm>
            <a:off x="3286896" y="365125"/>
            <a:ext cx="806690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3A8CF31-4ED6-9E40-BEE4-284C7F6A3B26}"/>
              </a:ext>
            </a:extLst>
          </p:cNvPr>
          <p:cNvSpPr>
            <a:spLocks noGrp="1"/>
          </p:cNvSpPr>
          <p:nvPr>
            <p:ph type="body" idx="1"/>
          </p:nvPr>
        </p:nvSpPr>
        <p:spPr>
          <a:xfrm>
            <a:off x="3876260" y="3160643"/>
            <a:ext cx="7477539" cy="3016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59787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209D5C-78D1-144F-A7C6-BF14DC3E1569}"/>
              </a:ext>
            </a:extLst>
          </p:cNvPr>
          <p:cNvPicPr>
            <a:picLocks noChangeAspect="1"/>
          </p:cNvPicPr>
          <p:nvPr userDrawn="1"/>
        </p:nvPicPr>
        <p:blipFill>
          <a:blip r:embed="rId11"/>
          <a:srcRect/>
          <a:stretch/>
        </p:blipFill>
        <p:spPr>
          <a:xfrm>
            <a:off x="4367" y="0"/>
            <a:ext cx="12183266" cy="6857999"/>
          </a:xfrm>
          <a:prstGeom prst="rect">
            <a:avLst/>
          </a:prstGeom>
        </p:spPr>
      </p:pic>
      <p:sp>
        <p:nvSpPr>
          <p:cNvPr id="2" name="Title Placeholder 1">
            <a:extLst>
              <a:ext uri="{FF2B5EF4-FFF2-40B4-BE49-F238E27FC236}">
                <a16:creationId xmlns:a16="http://schemas.microsoft.com/office/drawing/2014/main" id="{C0D7D9F2-691D-7743-AFDA-579C5A069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FD801-100A-CF41-814A-7F36F6856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83933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718D8F-3ECF-494C-8A99-669901BCDC59}"/>
              </a:ext>
            </a:extLst>
          </p:cNvPr>
          <p:cNvSpPr>
            <a:spLocks noGrp="1"/>
          </p:cNvSpPr>
          <p:nvPr>
            <p:ph type="title"/>
          </p:nvPr>
        </p:nvSpPr>
        <p:spPr>
          <a:xfrm>
            <a:off x="3150972" y="365125"/>
            <a:ext cx="8204415" cy="1325563"/>
          </a:xfrm>
        </p:spPr>
        <p:txBody>
          <a:bodyPr anchor="ctr">
            <a:normAutofit/>
          </a:bodyPr>
          <a:lstStyle/>
          <a:p>
            <a:r>
              <a:rPr lang="en-US" dirty="0"/>
              <a:t>BCSSE and NSSE Reports 2023</a:t>
            </a:r>
          </a:p>
        </p:txBody>
      </p:sp>
      <p:sp>
        <p:nvSpPr>
          <p:cNvPr id="5" name="Subtitle 4">
            <a:extLst>
              <a:ext uri="{FF2B5EF4-FFF2-40B4-BE49-F238E27FC236}">
                <a16:creationId xmlns:a16="http://schemas.microsoft.com/office/drawing/2014/main" id="{DC6C9B72-BFCE-D34E-972A-5542BDD99563}"/>
              </a:ext>
            </a:extLst>
          </p:cNvPr>
          <p:cNvSpPr>
            <a:spLocks noGrp="1"/>
          </p:cNvSpPr>
          <p:nvPr>
            <p:ph type="body" idx="1"/>
          </p:nvPr>
        </p:nvSpPr>
        <p:spPr>
          <a:xfrm>
            <a:off x="3175222" y="2855060"/>
            <a:ext cx="8180165" cy="823912"/>
          </a:xfrm>
        </p:spPr>
        <p:txBody>
          <a:bodyPr anchor="b">
            <a:normAutofit/>
          </a:bodyPr>
          <a:lstStyle/>
          <a:p>
            <a:pPr algn="ctr"/>
            <a:r>
              <a:rPr lang="en-US" sz="2200" dirty="0"/>
              <a:t>Office of Institutional Effectiveness, Research, and Planning</a:t>
            </a:r>
          </a:p>
          <a:p>
            <a:pPr algn="ctr"/>
            <a:r>
              <a:rPr lang="en-US" sz="2200" dirty="0"/>
              <a:t>April 2024</a:t>
            </a:r>
          </a:p>
        </p:txBody>
      </p:sp>
      <p:pic>
        <p:nvPicPr>
          <p:cNvPr id="3" name="Picture 2" descr="A brick building with a lawn&#10;&#10;Description automatically generated">
            <a:extLst>
              <a:ext uri="{FF2B5EF4-FFF2-40B4-BE49-F238E27FC236}">
                <a16:creationId xmlns:a16="http://schemas.microsoft.com/office/drawing/2014/main" id="{A193C157-945E-72A0-6B00-3619EA0DC0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3578731" y="3810947"/>
            <a:ext cx="7348896" cy="2681928"/>
          </a:xfrm>
          <a:prstGeom prst="rect">
            <a:avLst/>
          </a:prstGeom>
          <a:noFill/>
        </p:spPr>
      </p:pic>
    </p:spTree>
    <p:extLst>
      <p:ext uri="{BB962C8B-B14F-4D97-AF65-F5344CB8AC3E}">
        <p14:creationId xmlns:p14="http://schemas.microsoft.com/office/powerpoint/2010/main" val="1271259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4C63-EB44-3BE1-D64C-4395ECB359C0}"/>
              </a:ext>
            </a:extLst>
          </p:cNvPr>
          <p:cNvSpPr>
            <a:spLocks noGrp="1"/>
          </p:cNvSpPr>
          <p:nvPr>
            <p:ph type="title"/>
          </p:nvPr>
        </p:nvSpPr>
        <p:spPr>
          <a:xfrm>
            <a:off x="363794" y="365125"/>
            <a:ext cx="9645445" cy="1325563"/>
          </a:xfrm>
        </p:spPr>
        <p:txBody>
          <a:bodyPr anchor="ctr">
            <a:normAutofit/>
          </a:bodyPr>
          <a:lstStyle/>
          <a:p>
            <a:r>
              <a:rPr lang="en-US" sz="3300" dirty="0"/>
              <a:t>NSSE: Learning, Engagement, and Campus Experience: How Are We Doing?</a:t>
            </a:r>
          </a:p>
        </p:txBody>
      </p:sp>
      <p:sp>
        <p:nvSpPr>
          <p:cNvPr id="12" name="Content Placeholder 2">
            <a:extLst>
              <a:ext uri="{FF2B5EF4-FFF2-40B4-BE49-F238E27FC236}">
                <a16:creationId xmlns:a16="http://schemas.microsoft.com/office/drawing/2014/main" id="{662CB3B9-ADC7-2D88-26A3-92B8F07EB709}"/>
              </a:ext>
            </a:extLst>
          </p:cNvPr>
          <p:cNvSpPr>
            <a:spLocks noGrp="1"/>
          </p:cNvSpPr>
          <p:nvPr>
            <p:ph sz="half" idx="1"/>
          </p:nvPr>
        </p:nvSpPr>
        <p:spPr>
          <a:xfrm>
            <a:off x="385917" y="2021903"/>
            <a:ext cx="4322391" cy="4836096"/>
          </a:xfrm>
        </p:spPr>
        <p:txBody>
          <a:bodyPr>
            <a:normAutofit/>
          </a:bodyPr>
          <a:lstStyle/>
          <a:p>
            <a:r>
              <a:rPr lang="en-US" dirty="0"/>
              <a:t>Outcomes by Group</a:t>
            </a:r>
          </a:p>
          <a:p>
            <a:endParaRPr lang="en-US" dirty="0"/>
          </a:p>
          <a:p>
            <a:r>
              <a:rPr lang="en-US" dirty="0"/>
              <a:t>Outcomes by College</a:t>
            </a:r>
          </a:p>
          <a:p>
            <a:endParaRPr lang="en-US" dirty="0"/>
          </a:p>
          <a:p>
            <a:r>
              <a:rPr lang="en-US" dirty="0"/>
              <a:t>Opportunities for Growth</a:t>
            </a:r>
          </a:p>
          <a:p>
            <a:endParaRPr lang="en-US" dirty="0"/>
          </a:p>
          <a:p>
            <a:endParaRPr lang="en-US" dirty="0"/>
          </a:p>
        </p:txBody>
      </p:sp>
      <p:pic>
        <p:nvPicPr>
          <p:cNvPr id="5" name="Picture 4" descr="A building with trees in front of it&#10;&#10;Description automatically generated">
            <a:extLst>
              <a:ext uri="{FF2B5EF4-FFF2-40B4-BE49-F238E27FC236}">
                <a16:creationId xmlns:a16="http://schemas.microsoft.com/office/drawing/2014/main" id="{280838BE-04C5-2453-D2F7-2E9AA81B36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1979" y="2008508"/>
            <a:ext cx="5157260" cy="3867945"/>
          </a:xfrm>
          <a:prstGeom prst="rect">
            <a:avLst/>
          </a:prstGeom>
        </p:spPr>
      </p:pic>
      <p:sp>
        <p:nvSpPr>
          <p:cNvPr id="6" name="TextBox 5">
            <a:extLst>
              <a:ext uri="{FF2B5EF4-FFF2-40B4-BE49-F238E27FC236}">
                <a16:creationId xmlns:a16="http://schemas.microsoft.com/office/drawing/2014/main" id="{2914B985-30A3-02DD-1E1D-5FDFAEDF6590}"/>
              </a:ext>
            </a:extLst>
          </p:cNvPr>
          <p:cNvSpPr txBox="1"/>
          <p:nvPr/>
        </p:nvSpPr>
        <p:spPr>
          <a:xfrm>
            <a:off x="363794" y="6483125"/>
            <a:ext cx="10160119" cy="369332"/>
          </a:xfrm>
          <a:prstGeom prst="rect">
            <a:avLst/>
          </a:prstGeom>
          <a:noFill/>
        </p:spPr>
        <p:txBody>
          <a:bodyPr wrap="square" rtlCol="0">
            <a:spAutoFit/>
          </a:bodyPr>
          <a:lstStyle/>
          <a:p>
            <a:r>
              <a:rPr lang="en-US" dirty="0"/>
              <a:t>NSSE Survey responses</a:t>
            </a:r>
          </a:p>
        </p:txBody>
      </p:sp>
    </p:spTree>
    <p:extLst>
      <p:ext uri="{BB962C8B-B14F-4D97-AF65-F5344CB8AC3E}">
        <p14:creationId xmlns:p14="http://schemas.microsoft.com/office/powerpoint/2010/main" val="36353780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20DB-8B39-CCA4-ACC8-DF90ED66EE88}"/>
              </a:ext>
            </a:extLst>
          </p:cNvPr>
          <p:cNvSpPr>
            <a:spLocks noGrp="1"/>
          </p:cNvSpPr>
          <p:nvPr>
            <p:ph type="title"/>
          </p:nvPr>
        </p:nvSpPr>
        <p:spPr/>
        <p:txBody>
          <a:bodyPr/>
          <a:lstStyle/>
          <a:p>
            <a:r>
              <a:rPr lang="en-US" dirty="0"/>
              <a:t>Opportunities – Quality of Interactions</a:t>
            </a:r>
          </a:p>
        </p:txBody>
      </p:sp>
      <p:sp>
        <p:nvSpPr>
          <p:cNvPr id="3" name="Content Placeholder 2">
            <a:extLst>
              <a:ext uri="{FF2B5EF4-FFF2-40B4-BE49-F238E27FC236}">
                <a16:creationId xmlns:a16="http://schemas.microsoft.com/office/drawing/2014/main" id="{671E16F7-5731-728A-858F-60A1FAC8CE9E}"/>
              </a:ext>
            </a:extLst>
          </p:cNvPr>
          <p:cNvSpPr>
            <a:spLocks noGrp="1"/>
          </p:cNvSpPr>
          <p:nvPr>
            <p:ph idx="1"/>
          </p:nvPr>
        </p:nvSpPr>
        <p:spPr>
          <a:xfrm>
            <a:off x="363794" y="1713836"/>
            <a:ext cx="9645445" cy="4351338"/>
          </a:xfrm>
        </p:spPr>
        <p:txBody>
          <a:bodyPr>
            <a:normAutofit fontScale="92500"/>
          </a:bodyPr>
          <a:lstStyle/>
          <a:p>
            <a:r>
              <a:rPr lang="en-US" dirty="0"/>
              <a:t>Most students reported high quality interactions with administration, faculty, Student Services staff, advisors, and other students.</a:t>
            </a:r>
          </a:p>
          <a:p>
            <a:endParaRPr lang="en-US" dirty="0"/>
          </a:p>
          <a:p>
            <a:r>
              <a:rPr lang="en-US" dirty="0"/>
              <a:t>Most groups reported higher scores for effective teaching practices. They want more interactions (mentoring) with faculty.</a:t>
            </a:r>
          </a:p>
          <a:p>
            <a:endParaRPr lang="en-US" dirty="0"/>
          </a:p>
          <a:p>
            <a:r>
              <a:rPr lang="en-US" dirty="0"/>
              <a:t>Increasing or improving faculty mentoring could benefit students. Expressions of interest in faculty mentoring are a nationwide phenomenon, as measured by the NSSE.</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D6A2CA1E-955E-9ED5-E21D-58BA006C47F0}"/>
              </a:ext>
            </a:extLst>
          </p:cNvPr>
          <p:cNvSpPr txBox="1"/>
          <p:nvPr/>
        </p:nvSpPr>
        <p:spPr>
          <a:xfrm>
            <a:off x="323732" y="6088322"/>
            <a:ext cx="10245823" cy="646331"/>
          </a:xfrm>
          <a:prstGeom prst="rect">
            <a:avLst/>
          </a:prstGeom>
          <a:noFill/>
        </p:spPr>
        <p:txBody>
          <a:bodyPr wrap="square" rtlCol="0">
            <a:spAutoFit/>
          </a:bodyPr>
          <a:lstStyle/>
          <a:p>
            <a:pPr algn="l"/>
            <a:r>
              <a:rPr lang="en-US" dirty="0"/>
              <a:t>FSU Strategic Plan 2.1: </a:t>
            </a:r>
            <a:r>
              <a:rPr lang="en-US" sz="1800" b="0" i="0" u="none" strike="noStrike" baseline="0" dirty="0">
                <a:solidFill>
                  <a:srgbClr val="000000"/>
                </a:solidFill>
                <a:latin typeface="Lato" panose="020F0502020204030203" pitchFamily="34" charset="0"/>
              </a:rPr>
              <a:t>Infuse high-impact practices and professional skills into curricular and co-curricular activities</a:t>
            </a:r>
            <a:endParaRPr lang="en-US" dirty="0"/>
          </a:p>
        </p:txBody>
      </p:sp>
    </p:spTree>
    <p:extLst>
      <p:ext uri="{BB962C8B-B14F-4D97-AF65-F5344CB8AC3E}">
        <p14:creationId xmlns:p14="http://schemas.microsoft.com/office/powerpoint/2010/main" val="31517895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8707-BB1C-7BCB-B3BD-A877F5F9F253}"/>
              </a:ext>
            </a:extLst>
          </p:cNvPr>
          <p:cNvSpPr>
            <a:spLocks noGrp="1"/>
          </p:cNvSpPr>
          <p:nvPr>
            <p:ph type="title"/>
          </p:nvPr>
        </p:nvSpPr>
        <p:spPr/>
        <p:txBody>
          <a:bodyPr/>
          <a:lstStyle/>
          <a:p>
            <a:r>
              <a:rPr lang="en-US" dirty="0"/>
              <a:t>Opportunities – Quality of Interactions</a:t>
            </a:r>
          </a:p>
        </p:txBody>
      </p:sp>
      <p:sp>
        <p:nvSpPr>
          <p:cNvPr id="3" name="Content Placeholder 2">
            <a:extLst>
              <a:ext uri="{FF2B5EF4-FFF2-40B4-BE49-F238E27FC236}">
                <a16:creationId xmlns:a16="http://schemas.microsoft.com/office/drawing/2014/main" id="{2666E0F5-5C6C-2712-D5F2-77549961C02B}"/>
              </a:ext>
            </a:extLst>
          </p:cNvPr>
          <p:cNvSpPr>
            <a:spLocks noGrp="1"/>
          </p:cNvSpPr>
          <p:nvPr>
            <p:ph idx="1"/>
          </p:nvPr>
        </p:nvSpPr>
        <p:spPr>
          <a:xfrm>
            <a:off x="363794" y="1607299"/>
            <a:ext cx="9645445" cy="5037720"/>
          </a:xfrm>
        </p:spPr>
        <p:txBody>
          <a:bodyPr>
            <a:normAutofit/>
          </a:bodyPr>
          <a:lstStyle/>
          <a:p>
            <a:r>
              <a:rPr lang="en-US" dirty="0"/>
              <a:t>Most groups gave high ratings for the quality of interactions with advisors.</a:t>
            </a:r>
          </a:p>
          <a:p>
            <a:pPr lvl="1"/>
            <a:r>
              <a:rPr lang="en-US" dirty="0"/>
              <a:t>53% of first-year students gave high ratings of advisors.</a:t>
            </a:r>
          </a:p>
          <a:p>
            <a:pPr lvl="1"/>
            <a:r>
              <a:rPr lang="en-US" dirty="0"/>
              <a:t>60% of seniors gave high ratings of advisors.</a:t>
            </a:r>
          </a:p>
          <a:p>
            <a:endParaRPr lang="en-US" dirty="0"/>
          </a:p>
          <a:p>
            <a:r>
              <a:rPr lang="en-US" dirty="0"/>
              <a:t>Student Affairs staff and FSU students received the highest ratings for quality of interactions. Activities that leverage engagement with Student Affairs staff and students may increase satisfaction, particularly among adult learners and military students.</a:t>
            </a:r>
          </a:p>
          <a:p>
            <a:pPr marL="457200" lvl="1" indent="0">
              <a:buNone/>
            </a:pPr>
            <a:endParaRPr lang="en-US" dirty="0"/>
          </a:p>
          <a:p>
            <a:endParaRPr lang="en-US" dirty="0"/>
          </a:p>
        </p:txBody>
      </p:sp>
      <p:sp>
        <p:nvSpPr>
          <p:cNvPr id="4" name="TextBox 3">
            <a:extLst>
              <a:ext uri="{FF2B5EF4-FFF2-40B4-BE49-F238E27FC236}">
                <a16:creationId xmlns:a16="http://schemas.microsoft.com/office/drawing/2014/main" id="{6B4A310E-10FA-C4CD-B4AC-DCB5BB969717}"/>
              </a:ext>
            </a:extLst>
          </p:cNvPr>
          <p:cNvSpPr txBox="1"/>
          <p:nvPr/>
        </p:nvSpPr>
        <p:spPr>
          <a:xfrm>
            <a:off x="323732" y="6071955"/>
            <a:ext cx="10245823" cy="646331"/>
          </a:xfrm>
          <a:prstGeom prst="rect">
            <a:avLst/>
          </a:prstGeom>
          <a:noFill/>
        </p:spPr>
        <p:txBody>
          <a:bodyPr wrap="square" rtlCol="0">
            <a:spAutoFit/>
          </a:bodyPr>
          <a:lstStyle/>
          <a:p>
            <a:r>
              <a:rPr lang="en-US" dirty="0"/>
              <a:t>FSU Strategic Plan 3.2: Implement a customer care strategy that promotes the highest standards of service and increases campus engagement</a:t>
            </a:r>
          </a:p>
        </p:txBody>
      </p:sp>
    </p:spTree>
    <p:extLst>
      <p:ext uri="{BB962C8B-B14F-4D97-AF65-F5344CB8AC3E}">
        <p14:creationId xmlns:p14="http://schemas.microsoft.com/office/powerpoint/2010/main" val="19593565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F73A-BEF9-DF62-83F7-E83A9A579C76}"/>
              </a:ext>
            </a:extLst>
          </p:cNvPr>
          <p:cNvSpPr>
            <a:spLocks noGrp="1"/>
          </p:cNvSpPr>
          <p:nvPr>
            <p:ph type="title"/>
          </p:nvPr>
        </p:nvSpPr>
        <p:spPr/>
        <p:txBody>
          <a:bodyPr/>
          <a:lstStyle/>
          <a:p>
            <a:r>
              <a:rPr lang="en-US" dirty="0"/>
              <a:t>Opportunities – Quality of Interactions</a:t>
            </a:r>
          </a:p>
        </p:txBody>
      </p:sp>
      <p:sp>
        <p:nvSpPr>
          <p:cNvPr id="3" name="Content Placeholder 2">
            <a:extLst>
              <a:ext uri="{FF2B5EF4-FFF2-40B4-BE49-F238E27FC236}">
                <a16:creationId xmlns:a16="http://schemas.microsoft.com/office/drawing/2014/main" id="{22D5F534-BE80-7780-064C-E98F2A19A178}"/>
              </a:ext>
            </a:extLst>
          </p:cNvPr>
          <p:cNvSpPr>
            <a:spLocks noGrp="1"/>
          </p:cNvSpPr>
          <p:nvPr>
            <p:ph idx="1"/>
          </p:nvPr>
        </p:nvSpPr>
        <p:spPr>
          <a:xfrm>
            <a:off x="363793" y="1592887"/>
            <a:ext cx="9645445" cy="4351338"/>
          </a:xfrm>
        </p:spPr>
        <p:txBody>
          <a:bodyPr>
            <a:normAutofit fontScale="92500" lnSpcReduction="10000"/>
          </a:bodyPr>
          <a:lstStyle/>
          <a:p>
            <a:r>
              <a:rPr lang="en-US" sz="2800" dirty="0"/>
              <a:t>First-year students may be encountering diverse perspectives in class but not engaging with diverse others as much as they would like.</a:t>
            </a:r>
          </a:p>
          <a:p>
            <a:endParaRPr lang="en-US" dirty="0"/>
          </a:p>
          <a:p>
            <a:r>
              <a:rPr lang="en-US" dirty="0"/>
              <a:t>Increase outreach to students who are minorities among the FSU population (global education, cultural events, Spanish Club, etc.).</a:t>
            </a:r>
          </a:p>
          <a:p>
            <a:endParaRPr lang="en-US" dirty="0"/>
          </a:p>
          <a:p>
            <a:r>
              <a:rPr lang="en-US" sz="2800" dirty="0"/>
              <a:t>Seniors appear to have a positive view of their learning experiences, while believing that collaborative learning and student-faculty (mentoring) interaction could improve.</a:t>
            </a:r>
          </a:p>
          <a:p>
            <a:endParaRPr lang="en-US" dirty="0"/>
          </a:p>
        </p:txBody>
      </p:sp>
      <p:sp>
        <p:nvSpPr>
          <p:cNvPr id="4" name="TextBox 3">
            <a:extLst>
              <a:ext uri="{FF2B5EF4-FFF2-40B4-BE49-F238E27FC236}">
                <a16:creationId xmlns:a16="http://schemas.microsoft.com/office/drawing/2014/main" id="{2F7293FA-61B0-914A-888E-8908921F517C}"/>
              </a:ext>
            </a:extLst>
          </p:cNvPr>
          <p:cNvSpPr txBox="1"/>
          <p:nvPr/>
        </p:nvSpPr>
        <p:spPr>
          <a:xfrm>
            <a:off x="323732" y="5934670"/>
            <a:ext cx="10586593" cy="923330"/>
          </a:xfrm>
          <a:prstGeom prst="rect">
            <a:avLst/>
          </a:prstGeom>
          <a:noFill/>
        </p:spPr>
        <p:txBody>
          <a:bodyPr wrap="square" rtlCol="0">
            <a:spAutoFit/>
          </a:bodyPr>
          <a:lstStyle/>
          <a:p>
            <a:pPr algn="l"/>
            <a:r>
              <a:rPr lang="en-US" dirty="0"/>
              <a:t>FSU Strategic Plan </a:t>
            </a:r>
            <a:r>
              <a:rPr lang="en-US" dirty="0">
                <a:solidFill>
                  <a:srgbClr val="000000"/>
                </a:solidFill>
                <a:latin typeface="Lato" panose="020F0502020204030203" pitchFamily="34" charset="0"/>
              </a:rPr>
              <a:t>1.6: Expand and increase student-faculty collaborative research, scholarship, and creative activities</a:t>
            </a:r>
          </a:p>
          <a:p>
            <a:pPr algn="l"/>
            <a:r>
              <a:rPr lang="en-US" dirty="0"/>
              <a:t>2.3: </a:t>
            </a:r>
            <a:r>
              <a:rPr lang="en-US" sz="1800" b="0" i="0" u="none" strike="noStrike" baseline="0" dirty="0">
                <a:solidFill>
                  <a:srgbClr val="000000"/>
                </a:solidFill>
                <a:latin typeface="Lato" panose="020F0502020204030203" pitchFamily="34" charset="0"/>
              </a:rPr>
              <a:t>Develop innovative cultural and global learning opportunities and programming</a:t>
            </a:r>
            <a:endParaRPr lang="en-US" dirty="0"/>
          </a:p>
        </p:txBody>
      </p:sp>
    </p:spTree>
    <p:extLst>
      <p:ext uri="{BB962C8B-B14F-4D97-AF65-F5344CB8AC3E}">
        <p14:creationId xmlns:p14="http://schemas.microsoft.com/office/powerpoint/2010/main" val="8701354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B6411-7386-3AA5-B594-09AFB4466F87}"/>
              </a:ext>
            </a:extLst>
          </p:cNvPr>
          <p:cNvSpPr>
            <a:spLocks noGrp="1"/>
          </p:cNvSpPr>
          <p:nvPr>
            <p:ph type="title"/>
          </p:nvPr>
        </p:nvSpPr>
        <p:spPr/>
        <p:txBody>
          <a:bodyPr>
            <a:normAutofit/>
          </a:bodyPr>
          <a:lstStyle/>
          <a:p>
            <a:r>
              <a:rPr lang="en-US" dirty="0"/>
              <a:t>Opportunities – High Impact Practices</a:t>
            </a:r>
          </a:p>
        </p:txBody>
      </p:sp>
      <p:sp>
        <p:nvSpPr>
          <p:cNvPr id="3" name="Text Placeholder 2">
            <a:extLst>
              <a:ext uri="{FF2B5EF4-FFF2-40B4-BE49-F238E27FC236}">
                <a16:creationId xmlns:a16="http://schemas.microsoft.com/office/drawing/2014/main" id="{4192F365-AF69-5670-7739-0BAC4B2BC55E}"/>
              </a:ext>
            </a:extLst>
          </p:cNvPr>
          <p:cNvSpPr>
            <a:spLocks noGrp="1"/>
          </p:cNvSpPr>
          <p:nvPr>
            <p:ph type="body" idx="1"/>
          </p:nvPr>
        </p:nvSpPr>
        <p:spPr>
          <a:xfrm>
            <a:off x="580104" y="1485191"/>
            <a:ext cx="9364706" cy="4952526"/>
          </a:xfrm>
        </p:spPr>
        <p:txBody>
          <a:bodyPr>
            <a:normAutofit/>
          </a:bodyPr>
          <a:lstStyle/>
          <a:p>
            <a:r>
              <a:rPr lang="en-US" dirty="0"/>
              <a:t>First-year students’ responses about their plans to participate suggest a demand for HIPs. Their plans to participate in Internship or Field Experience, Study Abroad, and Culminating Senior Experience exceeded the responses of first-year students from comparison institutions.</a:t>
            </a:r>
          </a:p>
          <a:p>
            <a:endParaRPr lang="en-US" dirty="0"/>
          </a:p>
          <a:p>
            <a:r>
              <a:rPr lang="en-US" dirty="0"/>
              <a:t>Expand service-learning, which was the most common HIP reported, followed by Senior Culminating Experiences (theses, research projects, etc.).</a:t>
            </a:r>
          </a:p>
          <a:p>
            <a:endParaRPr lang="en-US" dirty="0"/>
          </a:p>
          <a:p>
            <a:r>
              <a:rPr lang="en-US" dirty="0"/>
              <a:t>Expand research or projects with faculty members.</a:t>
            </a:r>
          </a:p>
          <a:p>
            <a:endParaRPr lang="en-US" dirty="0"/>
          </a:p>
        </p:txBody>
      </p:sp>
      <p:sp>
        <p:nvSpPr>
          <p:cNvPr id="4" name="TextBox 3">
            <a:extLst>
              <a:ext uri="{FF2B5EF4-FFF2-40B4-BE49-F238E27FC236}">
                <a16:creationId xmlns:a16="http://schemas.microsoft.com/office/drawing/2014/main" id="{84F1BA8C-BF1A-594B-D634-CD76978EF7D6}"/>
              </a:ext>
            </a:extLst>
          </p:cNvPr>
          <p:cNvSpPr txBox="1"/>
          <p:nvPr/>
        </p:nvSpPr>
        <p:spPr>
          <a:xfrm>
            <a:off x="323732" y="6071956"/>
            <a:ext cx="10382131" cy="646331"/>
          </a:xfrm>
          <a:prstGeom prst="rect">
            <a:avLst/>
          </a:prstGeom>
          <a:noFill/>
        </p:spPr>
        <p:txBody>
          <a:bodyPr wrap="square" rtlCol="0">
            <a:spAutoFit/>
          </a:bodyPr>
          <a:lstStyle/>
          <a:p>
            <a:pPr algn="l"/>
            <a:r>
              <a:rPr lang="en-US" dirty="0"/>
              <a:t>FSU Strategic Plan 2.1: </a:t>
            </a:r>
            <a:r>
              <a:rPr lang="en-US" sz="1800" b="0" i="0" u="none" strike="noStrike" baseline="0" dirty="0">
                <a:solidFill>
                  <a:srgbClr val="000000"/>
                </a:solidFill>
                <a:latin typeface="Lato" panose="020F0502020204030203" pitchFamily="34" charset="0"/>
              </a:rPr>
              <a:t>Infuse high-impact practices and professional skills into curricular and co-curricular activities</a:t>
            </a:r>
            <a:endParaRPr lang="en-US" dirty="0"/>
          </a:p>
        </p:txBody>
      </p:sp>
    </p:spTree>
    <p:extLst>
      <p:ext uri="{BB962C8B-B14F-4D97-AF65-F5344CB8AC3E}">
        <p14:creationId xmlns:p14="http://schemas.microsoft.com/office/powerpoint/2010/main" val="16302599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6BB3B-F43E-7B35-CDC7-8147B6071539}"/>
              </a:ext>
            </a:extLst>
          </p:cNvPr>
          <p:cNvSpPr>
            <a:spLocks noGrp="1"/>
          </p:cNvSpPr>
          <p:nvPr>
            <p:ph type="title"/>
          </p:nvPr>
        </p:nvSpPr>
        <p:spPr>
          <a:xfrm>
            <a:off x="363794" y="103868"/>
            <a:ext cx="9645445" cy="1325563"/>
          </a:xfrm>
        </p:spPr>
        <p:txBody>
          <a:bodyPr/>
          <a:lstStyle/>
          <a:p>
            <a:r>
              <a:rPr lang="en-US" dirty="0"/>
              <a:t>Opportunities – Undeclared Majors</a:t>
            </a:r>
          </a:p>
        </p:txBody>
      </p:sp>
      <p:sp>
        <p:nvSpPr>
          <p:cNvPr id="3" name="Content Placeholder 2">
            <a:extLst>
              <a:ext uri="{FF2B5EF4-FFF2-40B4-BE49-F238E27FC236}">
                <a16:creationId xmlns:a16="http://schemas.microsoft.com/office/drawing/2014/main" id="{862B92DA-5E6B-C1D2-4659-5E91022DBC60}"/>
              </a:ext>
            </a:extLst>
          </p:cNvPr>
          <p:cNvSpPr>
            <a:spLocks noGrp="1"/>
          </p:cNvSpPr>
          <p:nvPr>
            <p:ph idx="1"/>
          </p:nvPr>
        </p:nvSpPr>
        <p:spPr>
          <a:xfrm>
            <a:off x="363793" y="1260851"/>
            <a:ext cx="9645445" cy="5185386"/>
          </a:xfrm>
        </p:spPr>
        <p:txBody>
          <a:bodyPr>
            <a:normAutofit lnSpcReduction="10000"/>
          </a:bodyPr>
          <a:lstStyle/>
          <a:p>
            <a:r>
              <a:rPr lang="en-US" sz="2400" dirty="0"/>
              <a:t>Undeclared majors (classified as unknown in the graphs) reported lower levels of engagement in most questions, except quality of interaction with Student Affairs staff.</a:t>
            </a:r>
          </a:p>
          <a:p>
            <a:endParaRPr lang="en-US" sz="2400" dirty="0"/>
          </a:p>
          <a:p>
            <a:r>
              <a:rPr lang="en-US" sz="2400" dirty="0"/>
              <a:t>During meetings to evaluate Operational Plans and Assessment Reports (OPARs), multiple Department Chairs noted lower retention rates among students who waited longer to declare a major.</a:t>
            </a:r>
          </a:p>
          <a:p>
            <a:endParaRPr lang="en-US" sz="2400" dirty="0"/>
          </a:p>
          <a:p>
            <a:r>
              <a:rPr lang="en-US" sz="2400" dirty="0"/>
              <a:t>Undeclared majors appear to be having a different campus experience than declared majors.</a:t>
            </a:r>
          </a:p>
          <a:p>
            <a:endParaRPr lang="en-US" sz="2400" dirty="0"/>
          </a:p>
          <a:p>
            <a:r>
              <a:rPr lang="en-US" sz="2400" dirty="0"/>
              <a:t>Encouraging students to declare a major sooner could increase retention and engagement with faculty, advisors, and students in their programs.</a:t>
            </a:r>
          </a:p>
        </p:txBody>
      </p:sp>
      <p:sp>
        <p:nvSpPr>
          <p:cNvPr id="4" name="TextBox 3">
            <a:extLst>
              <a:ext uri="{FF2B5EF4-FFF2-40B4-BE49-F238E27FC236}">
                <a16:creationId xmlns:a16="http://schemas.microsoft.com/office/drawing/2014/main" id="{871698F9-3E1A-1257-2AC3-66D2734630E5}"/>
              </a:ext>
            </a:extLst>
          </p:cNvPr>
          <p:cNvSpPr txBox="1"/>
          <p:nvPr/>
        </p:nvSpPr>
        <p:spPr>
          <a:xfrm>
            <a:off x="323732" y="6384800"/>
            <a:ext cx="10245823" cy="369332"/>
          </a:xfrm>
          <a:prstGeom prst="rect">
            <a:avLst/>
          </a:prstGeom>
          <a:noFill/>
        </p:spPr>
        <p:txBody>
          <a:bodyPr wrap="square" rtlCol="0">
            <a:spAutoFit/>
          </a:bodyPr>
          <a:lstStyle/>
          <a:p>
            <a:pPr algn="l"/>
            <a:r>
              <a:rPr lang="en-US" dirty="0"/>
              <a:t>FSU Strategic Plan 1.2: </a:t>
            </a:r>
            <a:r>
              <a:rPr lang="en-US" sz="1800" b="0" i="0" u="none" strike="noStrike" baseline="0" dirty="0">
                <a:solidFill>
                  <a:srgbClr val="000000"/>
                </a:solidFill>
                <a:latin typeface="Lato" panose="020F0502020204030203" pitchFamily="34" charset="0"/>
              </a:rPr>
              <a:t>Increase retention rates</a:t>
            </a:r>
            <a:endParaRPr lang="en-US" dirty="0"/>
          </a:p>
        </p:txBody>
      </p:sp>
    </p:spTree>
    <p:extLst>
      <p:ext uri="{BB962C8B-B14F-4D97-AF65-F5344CB8AC3E}">
        <p14:creationId xmlns:p14="http://schemas.microsoft.com/office/powerpoint/2010/main" val="19737204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CDBC-CE52-AA0F-5BDC-F7DB4978AB10}"/>
              </a:ext>
            </a:extLst>
          </p:cNvPr>
          <p:cNvSpPr>
            <a:spLocks noGrp="1"/>
          </p:cNvSpPr>
          <p:nvPr>
            <p:ph type="title"/>
          </p:nvPr>
        </p:nvSpPr>
        <p:spPr>
          <a:xfrm>
            <a:off x="363794" y="365125"/>
            <a:ext cx="9847953" cy="1325563"/>
          </a:xfrm>
        </p:spPr>
        <p:txBody>
          <a:bodyPr/>
          <a:lstStyle/>
          <a:p>
            <a:r>
              <a:rPr lang="en-US" dirty="0"/>
              <a:t>Opportunities – Student Suggestions (Campus)</a:t>
            </a:r>
          </a:p>
        </p:txBody>
      </p:sp>
      <p:sp>
        <p:nvSpPr>
          <p:cNvPr id="3" name="Content Placeholder 2">
            <a:extLst>
              <a:ext uri="{FF2B5EF4-FFF2-40B4-BE49-F238E27FC236}">
                <a16:creationId xmlns:a16="http://schemas.microsoft.com/office/drawing/2014/main" id="{9FC331F7-C176-BDE0-0B9A-43A88B00B81C}"/>
              </a:ext>
            </a:extLst>
          </p:cNvPr>
          <p:cNvSpPr>
            <a:spLocks noGrp="1"/>
          </p:cNvSpPr>
          <p:nvPr>
            <p:ph idx="1"/>
          </p:nvPr>
        </p:nvSpPr>
        <p:spPr>
          <a:xfrm>
            <a:off x="363794" y="1715910"/>
            <a:ext cx="9847953" cy="4870509"/>
          </a:xfrm>
        </p:spPr>
        <p:txBody>
          <a:bodyPr>
            <a:normAutofit/>
          </a:bodyPr>
          <a:lstStyle/>
          <a:p>
            <a:r>
              <a:rPr lang="en-US" sz="2400" dirty="0"/>
              <a:t>More connections/activities with alumni working in professions (Career days meeting w/ professional community members)</a:t>
            </a:r>
          </a:p>
          <a:p>
            <a:endParaRPr lang="en-US" sz="2400" dirty="0"/>
          </a:p>
          <a:p>
            <a:r>
              <a:rPr lang="en-US" sz="2400" dirty="0"/>
              <a:t>More programs to engage online learners (mentoring, online job fairs, etc.).</a:t>
            </a:r>
          </a:p>
          <a:p>
            <a:endParaRPr lang="en-US" sz="2400" dirty="0"/>
          </a:p>
          <a:p>
            <a:r>
              <a:rPr lang="en-US" sz="2400" dirty="0"/>
              <a:t>24/7 online tutoring option (Upswing) was very helpful.</a:t>
            </a:r>
          </a:p>
          <a:p>
            <a:endParaRPr lang="en-US" sz="2400" dirty="0"/>
          </a:p>
          <a:p>
            <a:r>
              <a:rPr lang="en-US" sz="2400" dirty="0"/>
              <a:t>Please provide digital textbook options instead of physical books. (New Follett plan may meet this request.)</a:t>
            </a:r>
          </a:p>
          <a:p>
            <a:endParaRPr lang="en-US" dirty="0"/>
          </a:p>
          <a:p>
            <a:endParaRPr lang="en-US" dirty="0"/>
          </a:p>
          <a:p>
            <a:endParaRPr lang="en-US" dirty="0"/>
          </a:p>
        </p:txBody>
      </p:sp>
      <p:sp>
        <p:nvSpPr>
          <p:cNvPr id="4" name="TextBox 3">
            <a:extLst>
              <a:ext uri="{FF2B5EF4-FFF2-40B4-BE49-F238E27FC236}">
                <a16:creationId xmlns:a16="http://schemas.microsoft.com/office/drawing/2014/main" id="{C9C904E6-FF61-6F59-EE0F-916E290B552D}"/>
              </a:ext>
            </a:extLst>
          </p:cNvPr>
          <p:cNvSpPr txBox="1"/>
          <p:nvPr/>
        </p:nvSpPr>
        <p:spPr>
          <a:xfrm>
            <a:off x="323732" y="6384800"/>
            <a:ext cx="10245823" cy="369332"/>
          </a:xfrm>
          <a:prstGeom prst="rect">
            <a:avLst/>
          </a:prstGeom>
          <a:noFill/>
        </p:spPr>
        <p:txBody>
          <a:bodyPr wrap="square" rtlCol="0">
            <a:spAutoFit/>
          </a:bodyPr>
          <a:lstStyle/>
          <a:p>
            <a:pPr algn="l"/>
            <a:r>
              <a:rPr lang="en-US" dirty="0"/>
              <a:t>FSU Strategic Plan 1.2: </a:t>
            </a:r>
            <a:r>
              <a:rPr lang="en-US" sz="1800" b="0" i="0" u="none" strike="noStrike" baseline="0" dirty="0">
                <a:solidFill>
                  <a:srgbClr val="000000"/>
                </a:solidFill>
                <a:latin typeface="Lato" panose="020F0502020204030203" pitchFamily="34" charset="0"/>
              </a:rPr>
              <a:t>Increase retention rates</a:t>
            </a:r>
            <a:endParaRPr lang="en-US" dirty="0"/>
          </a:p>
        </p:txBody>
      </p:sp>
    </p:spTree>
    <p:extLst>
      <p:ext uri="{BB962C8B-B14F-4D97-AF65-F5344CB8AC3E}">
        <p14:creationId xmlns:p14="http://schemas.microsoft.com/office/powerpoint/2010/main" val="27064670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CDBC-CE52-AA0F-5BDC-F7DB4978AB10}"/>
              </a:ext>
            </a:extLst>
          </p:cNvPr>
          <p:cNvSpPr>
            <a:spLocks noGrp="1"/>
          </p:cNvSpPr>
          <p:nvPr>
            <p:ph type="title"/>
          </p:nvPr>
        </p:nvSpPr>
        <p:spPr>
          <a:xfrm>
            <a:off x="363794" y="365125"/>
            <a:ext cx="9847953" cy="1325563"/>
          </a:xfrm>
        </p:spPr>
        <p:txBody>
          <a:bodyPr/>
          <a:lstStyle/>
          <a:p>
            <a:r>
              <a:rPr lang="en-US" dirty="0"/>
              <a:t>Opportunities – Student Suggestions (Colleges)</a:t>
            </a:r>
          </a:p>
        </p:txBody>
      </p:sp>
      <p:sp>
        <p:nvSpPr>
          <p:cNvPr id="3" name="Content Placeholder 2">
            <a:extLst>
              <a:ext uri="{FF2B5EF4-FFF2-40B4-BE49-F238E27FC236}">
                <a16:creationId xmlns:a16="http://schemas.microsoft.com/office/drawing/2014/main" id="{9FC331F7-C176-BDE0-0B9A-43A88B00B81C}"/>
              </a:ext>
            </a:extLst>
          </p:cNvPr>
          <p:cNvSpPr>
            <a:spLocks noGrp="1"/>
          </p:cNvSpPr>
          <p:nvPr>
            <p:ph idx="1"/>
          </p:nvPr>
        </p:nvSpPr>
        <p:spPr>
          <a:xfrm>
            <a:off x="363794" y="1690688"/>
            <a:ext cx="9847953" cy="4870509"/>
          </a:xfrm>
        </p:spPr>
        <p:txBody>
          <a:bodyPr>
            <a:normAutofit/>
          </a:bodyPr>
          <a:lstStyle/>
          <a:p>
            <a:r>
              <a:rPr lang="en-US" sz="2400" dirty="0"/>
              <a:t>Check up on students about their mental health, just as faculty would check up on assignments. – Counseling and Personal Development Center</a:t>
            </a:r>
          </a:p>
          <a:p>
            <a:endParaRPr lang="en-US" sz="2400" dirty="0"/>
          </a:p>
          <a:p>
            <a:r>
              <a:rPr lang="en-US" sz="2400" dirty="0"/>
              <a:t>Positive, supportive attitudes from professors can go a long way toward alleviating student stress and improving learning.</a:t>
            </a:r>
          </a:p>
          <a:p>
            <a:endParaRPr lang="en-US" sz="2400" dirty="0"/>
          </a:p>
          <a:p>
            <a:r>
              <a:rPr lang="en-US" sz="2400" dirty="0"/>
              <a:t>More out-of-campus involvement (service-learning, field trips related to major – like Museum of Art, etc.). More campus activities may relieve stress.</a:t>
            </a:r>
          </a:p>
          <a:p>
            <a:endParaRPr lang="en-US" dirty="0"/>
          </a:p>
          <a:p>
            <a:endParaRPr lang="en-US" dirty="0"/>
          </a:p>
        </p:txBody>
      </p:sp>
      <p:sp>
        <p:nvSpPr>
          <p:cNvPr id="4" name="TextBox 3">
            <a:extLst>
              <a:ext uri="{FF2B5EF4-FFF2-40B4-BE49-F238E27FC236}">
                <a16:creationId xmlns:a16="http://schemas.microsoft.com/office/drawing/2014/main" id="{F7ECAA6E-558F-BB8C-53FE-D2F02CD2A461}"/>
              </a:ext>
            </a:extLst>
          </p:cNvPr>
          <p:cNvSpPr txBox="1"/>
          <p:nvPr/>
        </p:nvSpPr>
        <p:spPr>
          <a:xfrm>
            <a:off x="323732" y="5934670"/>
            <a:ext cx="10245823" cy="923330"/>
          </a:xfrm>
          <a:prstGeom prst="rect">
            <a:avLst/>
          </a:prstGeom>
          <a:noFill/>
        </p:spPr>
        <p:txBody>
          <a:bodyPr wrap="square" rtlCol="0">
            <a:spAutoFit/>
          </a:bodyPr>
          <a:lstStyle/>
          <a:p>
            <a:pPr algn="l"/>
            <a:r>
              <a:rPr lang="en-US" dirty="0"/>
              <a:t>FSU Strategic Plan 1.2: </a:t>
            </a:r>
            <a:r>
              <a:rPr lang="en-US" sz="1800" b="0" i="0" u="none" strike="noStrike" baseline="0" dirty="0">
                <a:solidFill>
                  <a:srgbClr val="000000"/>
                </a:solidFill>
                <a:latin typeface="Lato" panose="020F0502020204030203" pitchFamily="34" charset="0"/>
              </a:rPr>
              <a:t>Increase retention rates</a:t>
            </a:r>
          </a:p>
          <a:p>
            <a:pPr algn="l"/>
            <a:r>
              <a:rPr lang="en-US" dirty="0">
                <a:solidFill>
                  <a:srgbClr val="000000"/>
                </a:solidFill>
                <a:latin typeface="Lato" panose="020F0502020204030203" pitchFamily="34" charset="0"/>
              </a:rPr>
              <a:t>2.6: </a:t>
            </a:r>
            <a:r>
              <a:rPr lang="en-US" sz="1800" b="0" i="0" u="none" strike="noStrike" baseline="0" dirty="0">
                <a:solidFill>
                  <a:srgbClr val="000000"/>
                </a:solidFill>
                <a:latin typeface="Lato" panose="020F0502020204030203" pitchFamily="34" charset="0"/>
              </a:rPr>
              <a:t>Enhance the educational experiences and support for military connected students, adult learners, and transfer students.</a:t>
            </a:r>
            <a:endParaRPr lang="en-US" dirty="0"/>
          </a:p>
        </p:txBody>
      </p:sp>
    </p:spTree>
    <p:extLst>
      <p:ext uri="{BB962C8B-B14F-4D97-AF65-F5344CB8AC3E}">
        <p14:creationId xmlns:p14="http://schemas.microsoft.com/office/powerpoint/2010/main" val="24891594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00D1-53AC-FB02-2752-67FBE890FC4F}"/>
              </a:ext>
            </a:extLst>
          </p:cNvPr>
          <p:cNvSpPr>
            <a:spLocks noGrp="1"/>
          </p:cNvSpPr>
          <p:nvPr>
            <p:ph type="title"/>
          </p:nvPr>
        </p:nvSpPr>
        <p:spPr>
          <a:xfrm>
            <a:off x="363794" y="365125"/>
            <a:ext cx="9847953" cy="1325563"/>
          </a:xfrm>
        </p:spPr>
        <p:txBody>
          <a:bodyPr/>
          <a:lstStyle/>
          <a:p>
            <a:r>
              <a:rPr lang="en-US" dirty="0"/>
              <a:t>Opportunities – Student Suggestions (Colleges)</a:t>
            </a:r>
          </a:p>
        </p:txBody>
      </p:sp>
      <p:sp>
        <p:nvSpPr>
          <p:cNvPr id="3" name="Content Placeholder 2">
            <a:extLst>
              <a:ext uri="{FF2B5EF4-FFF2-40B4-BE49-F238E27FC236}">
                <a16:creationId xmlns:a16="http://schemas.microsoft.com/office/drawing/2014/main" id="{AA3D04F3-E899-E9C0-2F72-85BC574CABB2}"/>
              </a:ext>
            </a:extLst>
          </p:cNvPr>
          <p:cNvSpPr>
            <a:spLocks noGrp="1"/>
          </p:cNvSpPr>
          <p:nvPr>
            <p:ph idx="1"/>
          </p:nvPr>
        </p:nvSpPr>
        <p:spPr>
          <a:xfrm>
            <a:off x="363794" y="1825624"/>
            <a:ext cx="9645445" cy="4785317"/>
          </a:xfrm>
        </p:spPr>
        <p:txBody>
          <a:bodyPr>
            <a:normAutofit/>
          </a:bodyPr>
          <a:lstStyle/>
          <a:p>
            <a:r>
              <a:rPr lang="en-US" sz="2400" dirty="0"/>
              <a:t>Provide instruction on writing academic papers (APA, MLA, etc.) – Direct students to FSU Writing and Communication Center</a:t>
            </a:r>
          </a:p>
          <a:p>
            <a:endParaRPr lang="en-US" sz="2400" dirty="0"/>
          </a:p>
          <a:p>
            <a:r>
              <a:rPr lang="en-US" sz="2400" dirty="0"/>
              <a:t>More profession-related clubs and organizations.</a:t>
            </a:r>
          </a:p>
          <a:p>
            <a:endParaRPr lang="en-US" sz="2400" dirty="0"/>
          </a:p>
          <a:p>
            <a:r>
              <a:rPr lang="en-US" sz="2400" dirty="0"/>
              <a:t>Programs for life skills that connect students with mentors. “Teach me about life.”</a:t>
            </a:r>
          </a:p>
          <a:p>
            <a:endParaRPr lang="en-US" sz="2400" dirty="0"/>
          </a:p>
          <a:p>
            <a:r>
              <a:rPr lang="en-US" sz="2400" dirty="0"/>
              <a:t>Students expressed deep appreciation for advisors and faculty mentors.</a:t>
            </a:r>
          </a:p>
          <a:p>
            <a:endParaRPr lang="en-US" dirty="0"/>
          </a:p>
        </p:txBody>
      </p:sp>
      <p:sp>
        <p:nvSpPr>
          <p:cNvPr id="4" name="TextBox 3">
            <a:extLst>
              <a:ext uri="{FF2B5EF4-FFF2-40B4-BE49-F238E27FC236}">
                <a16:creationId xmlns:a16="http://schemas.microsoft.com/office/drawing/2014/main" id="{42D96AE3-6307-93A3-3822-C626567E9B5F}"/>
              </a:ext>
            </a:extLst>
          </p:cNvPr>
          <p:cNvSpPr txBox="1"/>
          <p:nvPr/>
        </p:nvSpPr>
        <p:spPr>
          <a:xfrm>
            <a:off x="323732" y="6384800"/>
            <a:ext cx="10245823" cy="369332"/>
          </a:xfrm>
          <a:prstGeom prst="rect">
            <a:avLst/>
          </a:prstGeom>
          <a:noFill/>
        </p:spPr>
        <p:txBody>
          <a:bodyPr wrap="square" rtlCol="0">
            <a:spAutoFit/>
          </a:bodyPr>
          <a:lstStyle/>
          <a:p>
            <a:pPr algn="l"/>
            <a:r>
              <a:rPr lang="en-US" dirty="0"/>
              <a:t>FSU Strategic Plan 1.2: </a:t>
            </a:r>
            <a:r>
              <a:rPr lang="en-US" sz="1800" b="0" i="0" u="none" strike="noStrike" baseline="0" dirty="0">
                <a:solidFill>
                  <a:srgbClr val="000000"/>
                </a:solidFill>
                <a:latin typeface="Lato" panose="020F0502020204030203" pitchFamily="34" charset="0"/>
              </a:rPr>
              <a:t>Increase retention rates</a:t>
            </a:r>
            <a:endParaRPr lang="en-US" dirty="0"/>
          </a:p>
        </p:txBody>
      </p:sp>
    </p:spTree>
    <p:extLst>
      <p:ext uri="{BB962C8B-B14F-4D97-AF65-F5344CB8AC3E}">
        <p14:creationId xmlns:p14="http://schemas.microsoft.com/office/powerpoint/2010/main" val="38879119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00D1-53AC-FB02-2752-67FBE890FC4F}"/>
              </a:ext>
            </a:extLst>
          </p:cNvPr>
          <p:cNvSpPr>
            <a:spLocks noGrp="1"/>
          </p:cNvSpPr>
          <p:nvPr>
            <p:ph type="title"/>
          </p:nvPr>
        </p:nvSpPr>
        <p:spPr>
          <a:xfrm>
            <a:off x="363794" y="365125"/>
            <a:ext cx="9842273" cy="1325563"/>
          </a:xfrm>
        </p:spPr>
        <p:txBody>
          <a:bodyPr/>
          <a:lstStyle/>
          <a:p>
            <a:r>
              <a:rPr lang="en-US" dirty="0"/>
              <a:t>Opportunities – Student Suggestions (Colleges)</a:t>
            </a:r>
          </a:p>
        </p:txBody>
      </p:sp>
      <p:sp>
        <p:nvSpPr>
          <p:cNvPr id="3" name="Content Placeholder 2">
            <a:extLst>
              <a:ext uri="{FF2B5EF4-FFF2-40B4-BE49-F238E27FC236}">
                <a16:creationId xmlns:a16="http://schemas.microsoft.com/office/drawing/2014/main" id="{AA3D04F3-E899-E9C0-2F72-85BC574CABB2}"/>
              </a:ext>
            </a:extLst>
          </p:cNvPr>
          <p:cNvSpPr>
            <a:spLocks noGrp="1"/>
          </p:cNvSpPr>
          <p:nvPr>
            <p:ph idx="1"/>
          </p:nvPr>
        </p:nvSpPr>
        <p:spPr>
          <a:xfrm>
            <a:off x="363794" y="1538556"/>
            <a:ext cx="9989940" cy="4857779"/>
          </a:xfrm>
        </p:spPr>
        <p:txBody>
          <a:bodyPr>
            <a:normAutofit/>
          </a:bodyPr>
          <a:lstStyle/>
          <a:p>
            <a:r>
              <a:rPr lang="en-US" sz="2400" dirty="0"/>
              <a:t>BCBE: Offer more certifications. For example, </a:t>
            </a:r>
            <a:r>
              <a:rPr lang="en-US" sz="2400" dirty="0" err="1"/>
              <a:t>Quickbooks</a:t>
            </a:r>
            <a:r>
              <a:rPr lang="en-US" sz="2400" dirty="0"/>
              <a:t> certification is required for employment by some accounting firms.</a:t>
            </a:r>
          </a:p>
          <a:p>
            <a:endParaRPr lang="en-US" sz="2400" dirty="0"/>
          </a:p>
          <a:p>
            <a:r>
              <a:rPr lang="en-US" sz="2400" dirty="0"/>
              <a:t>BCBE: Please teach Excel sooner. (Direct students to modules on Canvas.)</a:t>
            </a:r>
          </a:p>
          <a:p>
            <a:pPr marL="0" indent="0">
              <a:buNone/>
            </a:pPr>
            <a:endParaRPr lang="en-US" sz="2400" dirty="0"/>
          </a:p>
          <a:p>
            <a:r>
              <a:rPr lang="en-US" sz="2400" dirty="0"/>
              <a:t>COE: Please teach student teachers scenarios about how to deal with families.</a:t>
            </a:r>
          </a:p>
          <a:p>
            <a:endParaRPr lang="en-US" sz="2400" dirty="0"/>
          </a:p>
          <a:p>
            <a:r>
              <a:rPr lang="en-US" sz="2400" dirty="0"/>
              <a:t>Any: Some staff may need more time to fully attend to students.</a:t>
            </a:r>
          </a:p>
          <a:p>
            <a:endParaRPr lang="en-US" dirty="0"/>
          </a:p>
        </p:txBody>
      </p:sp>
      <p:sp>
        <p:nvSpPr>
          <p:cNvPr id="5" name="TextBox 4">
            <a:extLst>
              <a:ext uri="{FF2B5EF4-FFF2-40B4-BE49-F238E27FC236}">
                <a16:creationId xmlns:a16="http://schemas.microsoft.com/office/drawing/2014/main" id="{96C4F8F1-A6BD-577D-42C2-D2503ABA0D57}"/>
              </a:ext>
            </a:extLst>
          </p:cNvPr>
          <p:cNvSpPr txBox="1"/>
          <p:nvPr/>
        </p:nvSpPr>
        <p:spPr>
          <a:xfrm>
            <a:off x="323732" y="5934670"/>
            <a:ext cx="10245823" cy="923330"/>
          </a:xfrm>
          <a:prstGeom prst="rect">
            <a:avLst/>
          </a:prstGeom>
          <a:noFill/>
        </p:spPr>
        <p:txBody>
          <a:bodyPr wrap="square" rtlCol="0">
            <a:spAutoFit/>
          </a:bodyPr>
          <a:lstStyle/>
          <a:p>
            <a:pPr algn="l"/>
            <a:r>
              <a:rPr lang="en-US" dirty="0"/>
              <a:t>FSU Strategic Plan 1.2: </a:t>
            </a:r>
            <a:r>
              <a:rPr lang="en-US" sz="1800" b="0" i="0" u="none" strike="noStrike" baseline="0" dirty="0">
                <a:solidFill>
                  <a:srgbClr val="000000"/>
                </a:solidFill>
                <a:latin typeface="Lato" panose="020F0502020204030203" pitchFamily="34" charset="0"/>
              </a:rPr>
              <a:t>Increase retention rates</a:t>
            </a:r>
          </a:p>
          <a:p>
            <a:pPr algn="l"/>
            <a:r>
              <a:rPr lang="en-US" dirty="0">
                <a:solidFill>
                  <a:srgbClr val="000000"/>
                </a:solidFill>
                <a:latin typeface="Lato" panose="020F0502020204030203" pitchFamily="34" charset="0"/>
              </a:rPr>
              <a:t>2.6: </a:t>
            </a:r>
            <a:r>
              <a:rPr lang="en-US" sz="1800" b="0" i="0" u="none" strike="noStrike" baseline="0" dirty="0">
                <a:solidFill>
                  <a:srgbClr val="000000"/>
                </a:solidFill>
                <a:latin typeface="Lato" panose="020F0502020204030203" pitchFamily="34" charset="0"/>
              </a:rPr>
              <a:t>Enhance the educational experiences and support for military connected students, adult learners, and transfer students.</a:t>
            </a:r>
            <a:endParaRPr lang="en-US" dirty="0"/>
          </a:p>
        </p:txBody>
      </p:sp>
    </p:spTree>
    <p:extLst>
      <p:ext uri="{BB962C8B-B14F-4D97-AF65-F5344CB8AC3E}">
        <p14:creationId xmlns:p14="http://schemas.microsoft.com/office/powerpoint/2010/main" val="4427007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2412-734E-1B31-2A1B-E84CA6F6C5C9}"/>
              </a:ext>
            </a:extLst>
          </p:cNvPr>
          <p:cNvSpPr>
            <a:spLocks noGrp="1"/>
          </p:cNvSpPr>
          <p:nvPr>
            <p:ph type="title"/>
          </p:nvPr>
        </p:nvSpPr>
        <p:spPr>
          <a:xfrm>
            <a:off x="363794" y="365126"/>
            <a:ext cx="9645445" cy="875846"/>
          </a:xfrm>
        </p:spPr>
        <p:txBody>
          <a:bodyPr/>
          <a:lstStyle/>
          <a:p>
            <a:r>
              <a:rPr lang="en-US" dirty="0"/>
              <a:t>Requests of Academic Departments</a:t>
            </a:r>
          </a:p>
        </p:txBody>
      </p:sp>
      <p:sp>
        <p:nvSpPr>
          <p:cNvPr id="3" name="Content Placeholder 2">
            <a:extLst>
              <a:ext uri="{FF2B5EF4-FFF2-40B4-BE49-F238E27FC236}">
                <a16:creationId xmlns:a16="http://schemas.microsoft.com/office/drawing/2014/main" id="{6BF108E2-4BEF-3B12-30A8-F0A83FBA3161}"/>
              </a:ext>
            </a:extLst>
          </p:cNvPr>
          <p:cNvSpPr>
            <a:spLocks noGrp="1"/>
          </p:cNvSpPr>
          <p:nvPr>
            <p:ph idx="1"/>
          </p:nvPr>
        </p:nvSpPr>
        <p:spPr>
          <a:xfrm>
            <a:off x="1273277" y="5468030"/>
            <a:ext cx="9645445" cy="1111477"/>
          </a:xfrm>
        </p:spPr>
        <p:txBody>
          <a:bodyPr>
            <a:normAutofit/>
          </a:bodyPr>
          <a:lstStyle/>
          <a:p>
            <a:r>
              <a:rPr lang="en-US" sz="3200" dirty="0">
                <a:solidFill>
                  <a:schemeClr val="bg1"/>
                </a:solidFill>
              </a:rPr>
              <a:t>Requests are based on BCSSE and NSSE data, along with FSU Strategic Priorities.</a:t>
            </a:r>
          </a:p>
        </p:txBody>
      </p:sp>
    </p:spTree>
    <p:extLst>
      <p:ext uri="{BB962C8B-B14F-4D97-AF65-F5344CB8AC3E}">
        <p14:creationId xmlns:p14="http://schemas.microsoft.com/office/powerpoint/2010/main" val="363091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496B-6348-760F-D21E-8D1A1F56B3D3}"/>
              </a:ext>
            </a:extLst>
          </p:cNvPr>
          <p:cNvSpPr>
            <a:spLocks noGrp="1"/>
          </p:cNvSpPr>
          <p:nvPr>
            <p:ph type="title"/>
          </p:nvPr>
        </p:nvSpPr>
        <p:spPr>
          <a:xfrm>
            <a:off x="377673" y="365125"/>
            <a:ext cx="10515600" cy="1325563"/>
          </a:xfrm>
        </p:spPr>
        <p:txBody>
          <a:bodyPr anchor="ctr">
            <a:normAutofit/>
          </a:bodyPr>
          <a:lstStyle/>
          <a:p>
            <a:r>
              <a:rPr lang="en-US" dirty="0"/>
              <a:t>NSSE Outcomes by Group</a:t>
            </a:r>
          </a:p>
        </p:txBody>
      </p:sp>
      <p:sp>
        <p:nvSpPr>
          <p:cNvPr id="9" name="Text Placeholder 2">
            <a:extLst>
              <a:ext uri="{FF2B5EF4-FFF2-40B4-BE49-F238E27FC236}">
                <a16:creationId xmlns:a16="http://schemas.microsoft.com/office/drawing/2014/main" id="{B4AA5554-266F-0851-1486-EE789F0C977F}"/>
              </a:ext>
            </a:extLst>
          </p:cNvPr>
          <p:cNvSpPr>
            <a:spLocks noGrp="1"/>
          </p:cNvSpPr>
          <p:nvPr>
            <p:ph type="body" idx="1"/>
          </p:nvPr>
        </p:nvSpPr>
        <p:spPr>
          <a:xfrm>
            <a:off x="377673" y="1681163"/>
            <a:ext cx="5157787" cy="823912"/>
          </a:xfrm>
        </p:spPr>
        <p:txBody>
          <a:bodyPr/>
          <a:lstStyle/>
          <a:p>
            <a:r>
              <a:rPr lang="en-US" dirty="0"/>
              <a:t>Groups</a:t>
            </a:r>
          </a:p>
        </p:txBody>
      </p:sp>
      <p:sp>
        <p:nvSpPr>
          <p:cNvPr id="3" name="Content Placeholder 2">
            <a:extLst>
              <a:ext uri="{FF2B5EF4-FFF2-40B4-BE49-F238E27FC236}">
                <a16:creationId xmlns:a16="http://schemas.microsoft.com/office/drawing/2014/main" id="{CA70883D-BE06-8D59-A648-09E28CA5801D}"/>
              </a:ext>
            </a:extLst>
          </p:cNvPr>
          <p:cNvSpPr>
            <a:spLocks noGrp="1"/>
          </p:cNvSpPr>
          <p:nvPr>
            <p:ph sz="half" idx="2"/>
          </p:nvPr>
        </p:nvSpPr>
        <p:spPr>
          <a:xfrm>
            <a:off x="377673" y="2505075"/>
            <a:ext cx="5157787" cy="3684588"/>
          </a:xfrm>
        </p:spPr>
        <p:txBody>
          <a:bodyPr>
            <a:noAutofit/>
          </a:bodyPr>
          <a:lstStyle/>
          <a:p>
            <a:r>
              <a:rPr lang="en-US" sz="2000" dirty="0"/>
              <a:t>Adult Learners</a:t>
            </a:r>
          </a:p>
          <a:p>
            <a:r>
              <a:rPr lang="en-US" sz="2000" dirty="0"/>
              <a:t>Military Students</a:t>
            </a:r>
          </a:p>
          <a:p>
            <a:r>
              <a:rPr lang="en-US" sz="2000" dirty="0"/>
              <a:t>18-24-Year-Old Students</a:t>
            </a:r>
          </a:p>
          <a:p>
            <a:r>
              <a:rPr lang="en-US" sz="2000" dirty="0"/>
              <a:t>Students Working 20+ Hours per Week</a:t>
            </a:r>
          </a:p>
          <a:p>
            <a:r>
              <a:rPr lang="en-US" sz="2000" dirty="0"/>
              <a:t>Students Caring for Dependents</a:t>
            </a:r>
          </a:p>
          <a:p>
            <a:r>
              <a:rPr lang="en-US" sz="2000" dirty="0"/>
              <a:t>Demographic Groups </a:t>
            </a:r>
          </a:p>
          <a:p>
            <a:r>
              <a:rPr lang="en-US" sz="2000" dirty="0"/>
              <a:t>Distance Learners</a:t>
            </a:r>
          </a:p>
          <a:p>
            <a:r>
              <a:rPr lang="en-US" sz="2000" dirty="0"/>
              <a:t>First-Generation College Students</a:t>
            </a:r>
          </a:p>
          <a:p>
            <a:r>
              <a:rPr lang="en-US" sz="2000" dirty="0"/>
              <a:t>First-Year Students</a:t>
            </a:r>
          </a:p>
          <a:p>
            <a:r>
              <a:rPr lang="en-US" sz="2000" dirty="0"/>
              <a:t>Seniors</a:t>
            </a:r>
          </a:p>
        </p:txBody>
      </p:sp>
      <p:sp>
        <p:nvSpPr>
          <p:cNvPr id="11" name="Text Placeholder 4">
            <a:extLst>
              <a:ext uri="{FF2B5EF4-FFF2-40B4-BE49-F238E27FC236}">
                <a16:creationId xmlns:a16="http://schemas.microsoft.com/office/drawing/2014/main" id="{F9804AA2-2A09-764B-4974-1CD181CBFA64}"/>
              </a:ext>
            </a:extLst>
          </p:cNvPr>
          <p:cNvSpPr>
            <a:spLocks noGrp="1"/>
          </p:cNvSpPr>
          <p:nvPr>
            <p:ph type="body" sz="quarter" idx="3"/>
          </p:nvPr>
        </p:nvSpPr>
        <p:spPr>
          <a:xfrm>
            <a:off x="5710085" y="1681163"/>
            <a:ext cx="5183188" cy="823912"/>
          </a:xfrm>
        </p:spPr>
        <p:txBody>
          <a:bodyPr/>
          <a:lstStyle/>
          <a:p>
            <a:r>
              <a:rPr lang="en-US" dirty="0"/>
              <a:t>Survey Items</a:t>
            </a:r>
          </a:p>
        </p:txBody>
      </p:sp>
      <p:sp>
        <p:nvSpPr>
          <p:cNvPr id="13" name="Content Placeholder 5">
            <a:extLst>
              <a:ext uri="{FF2B5EF4-FFF2-40B4-BE49-F238E27FC236}">
                <a16:creationId xmlns:a16="http://schemas.microsoft.com/office/drawing/2014/main" id="{7E44C1FF-13AC-02E4-9B88-5A5A380759E6}"/>
              </a:ext>
            </a:extLst>
          </p:cNvPr>
          <p:cNvSpPr>
            <a:spLocks noGrp="1"/>
          </p:cNvSpPr>
          <p:nvPr>
            <p:ph sz="quarter" idx="4"/>
          </p:nvPr>
        </p:nvSpPr>
        <p:spPr>
          <a:xfrm>
            <a:off x="5710085" y="2505075"/>
            <a:ext cx="5183188" cy="3684588"/>
          </a:xfrm>
        </p:spPr>
        <p:txBody>
          <a:bodyPr>
            <a:normAutofit/>
          </a:bodyPr>
          <a:lstStyle/>
          <a:p>
            <a:r>
              <a:rPr lang="en-US" sz="2000" dirty="0"/>
              <a:t>Support for Overall Well Being</a:t>
            </a:r>
          </a:p>
          <a:p>
            <a:r>
              <a:rPr lang="en-US" sz="2000" dirty="0"/>
              <a:t>Nonacademic Responsibilities</a:t>
            </a:r>
          </a:p>
          <a:p>
            <a:r>
              <a:rPr lang="en-US" sz="2000" dirty="0"/>
              <a:t>Quality of Interactions</a:t>
            </a:r>
          </a:p>
          <a:p>
            <a:r>
              <a:rPr lang="en-US" sz="2000" dirty="0"/>
              <a:t>Effective Teaching Practices</a:t>
            </a:r>
          </a:p>
          <a:p>
            <a:r>
              <a:rPr lang="en-US" sz="2000" dirty="0"/>
              <a:t>Supportive Campus Environment</a:t>
            </a:r>
          </a:p>
          <a:p>
            <a:r>
              <a:rPr lang="en-US" sz="2000" dirty="0"/>
              <a:t>Mentoring</a:t>
            </a:r>
          </a:p>
          <a:p>
            <a:r>
              <a:rPr lang="en-US" sz="2000" dirty="0"/>
              <a:t>Research with Faculty</a:t>
            </a:r>
          </a:p>
          <a:p>
            <a:r>
              <a:rPr lang="en-US" sz="2000" dirty="0"/>
              <a:t>High Impact Practices</a:t>
            </a:r>
          </a:p>
        </p:txBody>
      </p:sp>
    </p:spTree>
    <p:extLst>
      <p:ext uri="{BB962C8B-B14F-4D97-AF65-F5344CB8AC3E}">
        <p14:creationId xmlns:p14="http://schemas.microsoft.com/office/powerpoint/2010/main" val="25560044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E0E6-1E99-E353-624E-0BB07338F5F0}"/>
              </a:ext>
            </a:extLst>
          </p:cNvPr>
          <p:cNvSpPr>
            <a:spLocks noGrp="1"/>
          </p:cNvSpPr>
          <p:nvPr>
            <p:ph type="title"/>
          </p:nvPr>
        </p:nvSpPr>
        <p:spPr/>
        <p:txBody>
          <a:bodyPr>
            <a:normAutofit fontScale="90000"/>
          </a:bodyPr>
          <a:lstStyle/>
          <a:p>
            <a:r>
              <a:rPr lang="en-US" dirty="0"/>
              <a:t>Requests Based on FSU Strategic Priorities</a:t>
            </a:r>
          </a:p>
        </p:txBody>
      </p:sp>
      <p:sp>
        <p:nvSpPr>
          <p:cNvPr id="3" name="Text Placeholder 2">
            <a:extLst>
              <a:ext uri="{FF2B5EF4-FFF2-40B4-BE49-F238E27FC236}">
                <a16:creationId xmlns:a16="http://schemas.microsoft.com/office/drawing/2014/main" id="{42874AA5-BCEC-BD6D-6140-5732D07F1CE4}"/>
              </a:ext>
            </a:extLst>
          </p:cNvPr>
          <p:cNvSpPr>
            <a:spLocks noGrp="1"/>
          </p:cNvSpPr>
          <p:nvPr>
            <p:ph type="body" idx="1"/>
          </p:nvPr>
        </p:nvSpPr>
        <p:spPr>
          <a:xfrm>
            <a:off x="580104" y="1313308"/>
            <a:ext cx="3498674" cy="4459634"/>
          </a:xfrm>
        </p:spPr>
        <p:txBody>
          <a:bodyPr/>
          <a:lstStyle/>
          <a:p>
            <a:r>
              <a:rPr lang="en-US" dirty="0"/>
              <a:t>Increase use of collaborative learning experiences</a:t>
            </a:r>
          </a:p>
          <a:p>
            <a:r>
              <a:rPr lang="en-US" dirty="0"/>
              <a:t>Encourage research/projects with faculty</a:t>
            </a:r>
          </a:p>
          <a:p>
            <a:r>
              <a:rPr lang="en-US" dirty="0"/>
              <a:t>Improve student interaction with faculty</a:t>
            </a:r>
          </a:p>
          <a:p>
            <a:endParaRPr lang="en-US" dirty="0"/>
          </a:p>
        </p:txBody>
      </p:sp>
      <p:graphicFrame>
        <p:nvGraphicFramePr>
          <p:cNvPr id="4" name="Diagram 3">
            <a:extLst>
              <a:ext uri="{FF2B5EF4-FFF2-40B4-BE49-F238E27FC236}">
                <a16:creationId xmlns:a16="http://schemas.microsoft.com/office/drawing/2014/main" id="{DD9EC9EB-F64F-0983-B83B-0F1E3F16A51C}"/>
              </a:ext>
            </a:extLst>
          </p:cNvPr>
          <p:cNvGraphicFramePr/>
          <p:nvPr>
            <p:extLst>
              <p:ext uri="{D42A27DB-BD31-4B8C-83A1-F6EECF244321}">
                <p14:modId xmlns:p14="http://schemas.microsoft.com/office/powerpoint/2010/main" val="1576886761"/>
              </p:ext>
            </p:extLst>
          </p:nvPr>
        </p:nvGraphicFramePr>
        <p:xfrm>
          <a:off x="4163493" y="1354955"/>
          <a:ext cx="6099954" cy="4945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94D43CF-F159-906E-82F5-877C24D280E4}"/>
              </a:ext>
            </a:extLst>
          </p:cNvPr>
          <p:cNvSpPr txBox="1"/>
          <p:nvPr/>
        </p:nvSpPr>
        <p:spPr>
          <a:xfrm>
            <a:off x="272616" y="6240067"/>
            <a:ext cx="10546837" cy="646331"/>
          </a:xfrm>
          <a:prstGeom prst="rect">
            <a:avLst/>
          </a:prstGeom>
          <a:noFill/>
        </p:spPr>
        <p:txBody>
          <a:bodyPr wrap="square" rtlCol="0">
            <a:spAutoFit/>
          </a:bodyPr>
          <a:lstStyle/>
          <a:p>
            <a:r>
              <a:rPr lang="en-US" dirty="0"/>
              <a:t>In 2023, 40% of item respondents indicated plans or completion of research w/faculty. 63% indicated plans or completion for capstone experience (internship, project, senior show, senior recital, etc.)</a:t>
            </a:r>
          </a:p>
        </p:txBody>
      </p:sp>
    </p:spTree>
    <p:extLst>
      <p:ext uri="{BB962C8B-B14F-4D97-AF65-F5344CB8AC3E}">
        <p14:creationId xmlns:p14="http://schemas.microsoft.com/office/powerpoint/2010/main" val="12260360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E0E6-1E99-E353-624E-0BB07338F5F0}"/>
              </a:ext>
            </a:extLst>
          </p:cNvPr>
          <p:cNvSpPr>
            <a:spLocks noGrp="1"/>
          </p:cNvSpPr>
          <p:nvPr>
            <p:ph type="title"/>
          </p:nvPr>
        </p:nvSpPr>
        <p:spPr/>
        <p:txBody>
          <a:bodyPr>
            <a:normAutofit fontScale="90000"/>
          </a:bodyPr>
          <a:lstStyle/>
          <a:p>
            <a:r>
              <a:rPr lang="en-US" dirty="0"/>
              <a:t>Requests Based on FSU Strategic Priorities</a:t>
            </a:r>
          </a:p>
        </p:txBody>
      </p:sp>
      <p:sp>
        <p:nvSpPr>
          <p:cNvPr id="3" name="Text Placeholder 2">
            <a:extLst>
              <a:ext uri="{FF2B5EF4-FFF2-40B4-BE49-F238E27FC236}">
                <a16:creationId xmlns:a16="http://schemas.microsoft.com/office/drawing/2014/main" id="{42874AA5-BCEC-BD6D-6140-5732D07F1CE4}"/>
              </a:ext>
            </a:extLst>
          </p:cNvPr>
          <p:cNvSpPr>
            <a:spLocks noGrp="1"/>
          </p:cNvSpPr>
          <p:nvPr>
            <p:ph type="body" idx="1"/>
          </p:nvPr>
        </p:nvSpPr>
        <p:spPr>
          <a:xfrm>
            <a:off x="580104" y="1630017"/>
            <a:ext cx="3498674" cy="5009321"/>
          </a:xfrm>
        </p:spPr>
        <p:txBody>
          <a:bodyPr/>
          <a:lstStyle/>
          <a:p>
            <a:r>
              <a:rPr lang="en-US" sz="2400" dirty="0">
                <a:solidFill>
                  <a:schemeClr val="tx1"/>
                </a:solidFill>
              </a:rPr>
              <a:t>Encourage faculty mentoring of students (career preparation, discussions about academic performance, etc.)</a:t>
            </a:r>
          </a:p>
          <a:p>
            <a:r>
              <a:rPr lang="en-US" sz="2400" dirty="0">
                <a:solidFill>
                  <a:schemeClr val="tx1"/>
                </a:solidFill>
              </a:rPr>
              <a:t>Expand access or awareness of High Impact Practices (HIPs), particularly for upper-level students.</a:t>
            </a:r>
          </a:p>
          <a:p>
            <a:r>
              <a:rPr lang="en-US" dirty="0"/>
              <a:t>Encourage students to declare major sooner.</a:t>
            </a:r>
            <a:endParaRPr lang="en-US" sz="2400" dirty="0">
              <a:solidFill>
                <a:schemeClr val="tx1"/>
              </a:solidFill>
            </a:endParaRPr>
          </a:p>
          <a:p>
            <a:endParaRPr lang="en-US" dirty="0"/>
          </a:p>
        </p:txBody>
      </p:sp>
      <p:graphicFrame>
        <p:nvGraphicFramePr>
          <p:cNvPr id="4" name="Diagram 3">
            <a:extLst>
              <a:ext uri="{FF2B5EF4-FFF2-40B4-BE49-F238E27FC236}">
                <a16:creationId xmlns:a16="http://schemas.microsoft.com/office/drawing/2014/main" id="{DD9EC9EB-F64F-0983-B83B-0F1E3F16A51C}"/>
              </a:ext>
            </a:extLst>
          </p:cNvPr>
          <p:cNvGraphicFramePr/>
          <p:nvPr>
            <p:extLst>
              <p:ext uri="{D42A27DB-BD31-4B8C-83A1-F6EECF244321}">
                <p14:modId xmlns:p14="http://schemas.microsoft.com/office/powerpoint/2010/main" val="651571532"/>
              </p:ext>
            </p:extLst>
          </p:nvPr>
        </p:nvGraphicFramePr>
        <p:xfrm>
          <a:off x="4229996" y="1630018"/>
          <a:ext cx="5543269" cy="3521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77375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E0E6-1E99-E353-624E-0BB07338F5F0}"/>
              </a:ext>
            </a:extLst>
          </p:cNvPr>
          <p:cNvSpPr>
            <a:spLocks noGrp="1"/>
          </p:cNvSpPr>
          <p:nvPr>
            <p:ph type="title"/>
          </p:nvPr>
        </p:nvSpPr>
        <p:spPr/>
        <p:txBody>
          <a:bodyPr>
            <a:normAutofit fontScale="90000"/>
          </a:bodyPr>
          <a:lstStyle/>
          <a:p>
            <a:r>
              <a:rPr lang="en-US" dirty="0"/>
              <a:t>Requests Based on FSU Strategic Priorities</a:t>
            </a:r>
          </a:p>
        </p:txBody>
      </p:sp>
      <p:sp>
        <p:nvSpPr>
          <p:cNvPr id="3" name="Text Placeholder 2">
            <a:extLst>
              <a:ext uri="{FF2B5EF4-FFF2-40B4-BE49-F238E27FC236}">
                <a16:creationId xmlns:a16="http://schemas.microsoft.com/office/drawing/2014/main" id="{42874AA5-BCEC-BD6D-6140-5732D07F1CE4}"/>
              </a:ext>
            </a:extLst>
          </p:cNvPr>
          <p:cNvSpPr>
            <a:spLocks noGrp="1"/>
          </p:cNvSpPr>
          <p:nvPr>
            <p:ph type="body" idx="1"/>
          </p:nvPr>
        </p:nvSpPr>
        <p:spPr>
          <a:xfrm>
            <a:off x="580103" y="1630018"/>
            <a:ext cx="3664929" cy="4459634"/>
          </a:xfrm>
        </p:spPr>
        <p:txBody>
          <a:bodyPr>
            <a:normAutofit/>
          </a:bodyPr>
          <a:lstStyle/>
          <a:p>
            <a:pPr lvl="1"/>
            <a:r>
              <a:rPr lang="en-US" sz="2400" dirty="0">
                <a:solidFill>
                  <a:schemeClr val="tx1"/>
                </a:solidFill>
              </a:rPr>
              <a:t>Activities that increase student interaction with diverse others, such as events with international students, could be helpful.</a:t>
            </a:r>
          </a:p>
          <a:p>
            <a:pPr lvl="1"/>
            <a:endParaRPr lang="en-US" sz="2400" dirty="0">
              <a:solidFill>
                <a:schemeClr val="tx1"/>
              </a:solidFill>
            </a:endParaRPr>
          </a:p>
          <a:p>
            <a:pPr lvl="1"/>
            <a:r>
              <a:rPr lang="en-US" sz="2400" dirty="0">
                <a:solidFill>
                  <a:schemeClr val="tx1"/>
                </a:solidFill>
              </a:rPr>
              <a:t>FSU has supported joint events/travel for honor students and international students.</a:t>
            </a:r>
          </a:p>
          <a:p>
            <a:endParaRPr lang="en-US" dirty="0"/>
          </a:p>
        </p:txBody>
      </p:sp>
      <p:graphicFrame>
        <p:nvGraphicFramePr>
          <p:cNvPr id="4" name="Diagram 3">
            <a:extLst>
              <a:ext uri="{FF2B5EF4-FFF2-40B4-BE49-F238E27FC236}">
                <a16:creationId xmlns:a16="http://schemas.microsoft.com/office/drawing/2014/main" id="{DD9EC9EB-F64F-0983-B83B-0F1E3F16A51C}"/>
              </a:ext>
            </a:extLst>
          </p:cNvPr>
          <p:cNvGraphicFramePr/>
          <p:nvPr>
            <p:extLst>
              <p:ext uri="{D42A27DB-BD31-4B8C-83A1-F6EECF244321}">
                <p14:modId xmlns:p14="http://schemas.microsoft.com/office/powerpoint/2010/main" val="2646025756"/>
              </p:ext>
            </p:extLst>
          </p:nvPr>
        </p:nvGraphicFramePr>
        <p:xfrm>
          <a:off x="4307580" y="1850968"/>
          <a:ext cx="5601191" cy="3674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1060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E677041-94A8-4F57-AD97-E87F7C8E3F55}"/>
              </a:ext>
            </a:extLst>
          </p:cNvPr>
          <p:cNvSpPr>
            <a:spLocks noGrp="1"/>
          </p:cNvSpPr>
          <p:nvPr>
            <p:ph type="title"/>
          </p:nvPr>
        </p:nvSpPr>
        <p:spPr>
          <a:xfrm>
            <a:off x="580104" y="540774"/>
            <a:ext cx="9193162" cy="910339"/>
          </a:xfrm>
        </p:spPr>
        <p:txBody>
          <a:bodyPr/>
          <a:lstStyle/>
          <a:p>
            <a:r>
              <a:rPr lang="en-US" dirty="0"/>
              <a:t>NSSE Response Rates</a:t>
            </a:r>
          </a:p>
        </p:txBody>
      </p:sp>
      <p:sp>
        <p:nvSpPr>
          <p:cNvPr id="14" name="Text Placeholder 2">
            <a:extLst>
              <a:ext uri="{FF2B5EF4-FFF2-40B4-BE49-F238E27FC236}">
                <a16:creationId xmlns:a16="http://schemas.microsoft.com/office/drawing/2014/main" id="{D7FA4528-7D21-49F6-932F-251E15A46AA6}"/>
              </a:ext>
            </a:extLst>
          </p:cNvPr>
          <p:cNvSpPr>
            <a:spLocks noGrp="1"/>
          </p:cNvSpPr>
          <p:nvPr>
            <p:ph type="body" idx="1"/>
          </p:nvPr>
        </p:nvSpPr>
        <p:spPr>
          <a:xfrm>
            <a:off x="580104" y="1630018"/>
            <a:ext cx="9193162" cy="4459634"/>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effectLst/>
                <a:latin typeface="Calibri" panose="020F0502020204030204" pitchFamily="34" charset="0"/>
                <a:ea typeface="Calibri" panose="020F0502020204030204" pitchFamily="34" charset="0"/>
              </a:rPr>
              <a:t>FSU’s overall response rate of 30.8% exceeds the national average of 23.3% for all institutions.</a:t>
            </a:r>
            <a:endParaRPr lang="en-US" sz="3200" dirty="0"/>
          </a:p>
        </p:txBody>
      </p:sp>
      <p:graphicFrame>
        <p:nvGraphicFramePr>
          <p:cNvPr id="2" name="Table 1">
            <a:extLst>
              <a:ext uri="{FF2B5EF4-FFF2-40B4-BE49-F238E27FC236}">
                <a16:creationId xmlns:a16="http://schemas.microsoft.com/office/drawing/2014/main" id="{6C334292-A92E-E231-5694-80DE23D4659B}"/>
              </a:ext>
            </a:extLst>
          </p:cNvPr>
          <p:cNvGraphicFramePr>
            <a:graphicFrameLocks noGrp="1"/>
          </p:cNvGraphicFramePr>
          <p:nvPr>
            <p:extLst>
              <p:ext uri="{D42A27DB-BD31-4B8C-83A1-F6EECF244321}">
                <p14:modId xmlns:p14="http://schemas.microsoft.com/office/powerpoint/2010/main" val="844917778"/>
              </p:ext>
            </p:extLst>
          </p:nvPr>
        </p:nvGraphicFramePr>
        <p:xfrm>
          <a:off x="797323" y="2330176"/>
          <a:ext cx="8686155" cy="2581302"/>
        </p:xfrm>
        <a:graphic>
          <a:graphicData uri="http://schemas.openxmlformats.org/drawingml/2006/table">
            <a:tbl>
              <a:tblPr firstRow="1" firstCol="1" bandRow="1">
                <a:tableStyleId>{5C22544A-7EE6-4342-B048-85BDC9FD1C3A}</a:tableStyleId>
              </a:tblPr>
              <a:tblGrid>
                <a:gridCol w="1737231">
                  <a:extLst>
                    <a:ext uri="{9D8B030D-6E8A-4147-A177-3AD203B41FA5}">
                      <a16:colId xmlns:a16="http://schemas.microsoft.com/office/drawing/2014/main" val="1084996214"/>
                    </a:ext>
                  </a:extLst>
                </a:gridCol>
                <a:gridCol w="1737231">
                  <a:extLst>
                    <a:ext uri="{9D8B030D-6E8A-4147-A177-3AD203B41FA5}">
                      <a16:colId xmlns:a16="http://schemas.microsoft.com/office/drawing/2014/main" val="1379687761"/>
                    </a:ext>
                  </a:extLst>
                </a:gridCol>
                <a:gridCol w="1737231">
                  <a:extLst>
                    <a:ext uri="{9D8B030D-6E8A-4147-A177-3AD203B41FA5}">
                      <a16:colId xmlns:a16="http://schemas.microsoft.com/office/drawing/2014/main" val="1995672972"/>
                    </a:ext>
                  </a:extLst>
                </a:gridCol>
                <a:gridCol w="1737231">
                  <a:extLst>
                    <a:ext uri="{9D8B030D-6E8A-4147-A177-3AD203B41FA5}">
                      <a16:colId xmlns:a16="http://schemas.microsoft.com/office/drawing/2014/main" val="3376962773"/>
                    </a:ext>
                  </a:extLst>
                </a:gridCol>
                <a:gridCol w="1737231">
                  <a:extLst>
                    <a:ext uri="{9D8B030D-6E8A-4147-A177-3AD203B41FA5}">
                      <a16:colId xmlns:a16="http://schemas.microsoft.com/office/drawing/2014/main" val="904439024"/>
                    </a:ext>
                  </a:extLst>
                </a:gridCol>
              </a:tblGrid>
              <a:tr h="762722">
                <a:tc>
                  <a:txBody>
                    <a:bodyPr/>
                    <a:lstStyle/>
                    <a:p>
                      <a:pPr marL="0" marR="0">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tc>
                <a:tc>
                  <a:txBody>
                    <a:bodyPr/>
                    <a:lstStyle/>
                    <a:p>
                      <a:pPr marL="0" marR="0" algn="ctr">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NSSE 2017</a:t>
                      </a:r>
                    </a:p>
                  </a:txBody>
                  <a:tcPr marL="68580" marR="68580" marT="0" marB="0"/>
                </a:tc>
                <a:tc>
                  <a:txBody>
                    <a:bodyPr/>
                    <a:lstStyle/>
                    <a:p>
                      <a:pPr marL="0" marR="0" algn="ctr">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NSSE 2018</a:t>
                      </a:r>
                    </a:p>
                  </a:txBody>
                  <a:tcPr marL="68580" marR="68580" marT="0" marB="0"/>
                </a:tc>
                <a:tc>
                  <a:txBody>
                    <a:bodyPr/>
                    <a:lstStyle/>
                    <a:p>
                      <a:pPr marL="0" marR="0" algn="ctr">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NSSE 2019</a:t>
                      </a:r>
                    </a:p>
                  </a:txBody>
                  <a:tcPr marL="68580" marR="68580" marT="0" marB="0"/>
                </a:tc>
                <a:tc>
                  <a:txBody>
                    <a:bodyPr/>
                    <a:lstStyle/>
                    <a:p>
                      <a:pPr marL="0" marR="0" algn="ctr">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NSSE 2023</a:t>
                      </a:r>
                    </a:p>
                  </a:txBody>
                  <a:tcPr marL="68580" marR="68580" marT="0" marB="0"/>
                </a:tc>
                <a:extLst>
                  <a:ext uri="{0D108BD9-81ED-4DB2-BD59-A6C34878D82A}">
                    <a16:rowId xmlns:a16="http://schemas.microsoft.com/office/drawing/2014/main" val="4266668876"/>
                  </a:ext>
                </a:extLst>
              </a:tr>
              <a:tr h="909290">
                <a:tc>
                  <a:txBody>
                    <a:bodyPr/>
                    <a:lstStyle/>
                    <a:p>
                      <a:pPr marL="0" marR="0">
                        <a:lnSpc>
                          <a:spcPct val="107000"/>
                        </a:lnSpc>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First-year</a:t>
                      </a:r>
                    </a:p>
                  </a:txBody>
                  <a:tcPr marL="68580" marR="68580" marT="0" marB="0"/>
                </a:tc>
                <a:tc>
                  <a:txBody>
                    <a:bodyPr/>
                    <a:lstStyle/>
                    <a:p>
                      <a:pPr marL="0" marR="0" algn="r">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18%</a:t>
                      </a:r>
                    </a:p>
                  </a:txBody>
                  <a:tcPr marL="68580" marR="68580" marT="0" marB="0"/>
                </a:tc>
                <a:tc>
                  <a:txBody>
                    <a:bodyPr/>
                    <a:lstStyle/>
                    <a:p>
                      <a:pPr marL="0" marR="0" algn="r">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44%</a:t>
                      </a:r>
                    </a:p>
                  </a:txBody>
                  <a:tcPr marL="68580" marR="68580" marT="0" marB="0"/>
                </a:tc>
                <a:tc>
                  <a:txBody>
                    <a:bodyPr/>
                    <a:lstStyle/>
                    <a:p>
                      <a:pPr marL="0" marR="0" algn="r">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42%</a:t>
                      </a:r>
                    </a:p>
                  </a:txBody>
                  <a:tcPr marL="68580" marR="68580" marT="0" marB="0"/>
                </a:tc>
                <a:tc>
                  <a:txBody>
                    <a:bodyPr/>
                    <a:lstStyle/>
                    <a:p>
                      <a:pPr marL="0" marR="0" algn="r">
                        <a:lnSpc>
                          <a:spcPct val="107000"/>
                        </a:lnSpc>
                        <a:spcBef>
                          <a:spcPts val="0"/>
                        </a:spcBef>
                        <a:spcAft>
                          <a:spcPts val="0"/>
                        </a:spcAft>
                      </a:pPr>
                      <a:r>
                        <a:rPr lang="en-US" sz="2000"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58%</a:t>
                      </a:r>
                    </a:p>
                  </a:txBody>
                  <a:tcPr marL="68580" marR="68580" marT="0" marB="0"/>
                </a:tc>
                <a:extLst>
                  <a:ext uri="{0D108BD9-81ED-4DB2-BD59-A6C34878D82A}">
                    <a16:rowId xmlns:a16="http://schemas.microsoft.com/office/drawing/2014/main" val="3008927462"/>
                  </a:ext>
                </a:extLst>
              </a:tr>
              <a:tr h="909290">
                <a:tc>
                  <a:txBody>
                    <a:bodyPr/>
                    <a:lstStyle/>
                    <a:p>
                      <a:pPr marL="0" marR="0">
                        <a:lnSpc>
                          <a:spcPct val="107000"/>
                        </a:lnSpc>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Senior</a:t>
                      </a:r>
                    </a:p>
                  </a:txBody>
                  <a:tcPr marL="68580" marR="68580" marT="0" marB="0"/>
                </a:tc>
                <a:tc>
                  <a:txBody>
                    <a:bodyPr/>
                    <a:lstStyle/>
                    <a:p>
                      <a:pPr marL="0" marR="0" algn="r">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23%</a:t>
                      </a:r>
                    </a:p>
                  </a:txBody>
                  <a:tcPr marL="68580" marR="68580" marT="0" marB="0"/>
                </a:tc>
                <a:tc>
                  <a:txBody>
                    <a:bodyPr/>
                    <a:lstStyle/>
                    <a:p>
                      <a:pPr marL="0" marR="0" algn="r">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37%</a:t>
                      </a:r>
                    </a:p>
                  </a:txBody>
                  <a:tcPr marL="68580" marR="68580" marT="0" marB="0"/>
                </a:tc>
                <a:tc>
                  <a:txBody>
                    <a:bodyPr/>
                    <a:lstStyle/>
                    <a:p>
                      <a:pPr marL="0" marR="0" algn="r">
                        <a:lnSpc>
                          <a:spcPct val="107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27%</a:t>
                      </a:r>
                    </a:p>
                  </a:txBody>
                  <a:tcPr marL="68580" marR="68580" marT="0" marB="0"/>
                </a:tc>
                <a:tc>
                  <a:txBody>
                    <a:bodyPr/>
                    <a:lstStyle/>
                    <a:p>
                      <a:pPr marL="0" marR="0" algn="r">
                        <a:lnSpc>
                          <a:spcPct val="107000"/>
                        </a:lnSpc>
                        <a:spcBef>
                          <a:spcPts val="0"/>
                        </a:spcBef>
                        <a:spcAft>
                          <a:spcPts val="0"/>
                        </a:spcAft>
                      </a:pPr>
                      <a:r>
                        <a:rPr lang="en-US" sz="2000"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19%</a:t>
                      </a:r>
                    </a:p>
                  </a:txBody>
                  <a:tcPr marL="68580" marR="68580" marT="0" marB="0"/>
                </a:tc>
                <a:extLst>
                  <a:ext uri="{0D108BD9-81ED-4DB2-BD59-A6C34878D82A}">
                    <a16:rowId xmlns:a16="http://schemas.microsoft.com/office/drawing/2014/main" val="1697121779"/>
                  </a:ext>
                </a:extLst>
              </a:tr>
            </a:tbl>
          </a:graphicData>
        </a:graphic>
      </p:graphicFrame>
    </p:spTree>
    <p:extLst>
      <p:ext uri="{BB962C8B-B14F-4D97-AF65-F5344CB8AC3E}">
        <p14:creationId xmlns:p14="http://schemas.microsoft.com/office/powerpoint/2010/main" val="18237944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E677041-94A8-4F57-AD97-E87F7C8E3F55}"/>
              </a:ext>
            </a:extLst>
          </p:cNvPr>
          <p:cNvSpPr>
            <a:spLocks noGrp="1"/>
          </p:cNvSpPr>
          <p:nvPr>
            <p:ph type="title"/>
          </p:nvPr>
        </p:nvSpPr>
        <p:spPr>
          <a:xfrm>
            <a:off x="580104" y="540774"/>
            <a:ext cx="9193162" cy="910339"/>
          </a:xfrm>
        </p:spPr>
        <p:txBody>
          <a:bodyPr>
            <a:normAutofit/>
          </a:bodyPr>
          <a:lstStyle/>
          <a:p>
            <a:r>
              <a:rPr lang="en-US" dirty="0"/>
              <a:t>Opportunities for Test Administration</a:t>
            </a:r>
          </a:p>
        </p:txBody>
      </p:sp>
      <p:sp>
        <p:nvSpPr>
          <p:cNvPr id="14" name="Text Placeholder 2">
            <a:extLst>
              <a:ext uri="{FF2B5EF4-FFF2-40B4-BE49-F238E27FC236}">
                <a16:creationId xmlns:a16="http://schemas.microsoft.com/office/drawing/2014/main" id="{D7FA4528-7D21-49F6-932F-251E15A46AA6}"/>
              </a:ext>
            </a:extLst>
          </p:cNvPr>
          <p:cNvSpPr>
            <a:spLocks noGrp="1"/>
          </p:cNvSpPr>
          <p:nvPr>
            <p:ph type="body" idx="1"/>
          </p:nvPr>
        </p:nvSpPr>
        <p:spPr>
          <a:xfrm>
            <a:off x="580104" y="1630018"/>
            <a:ext cx="9193162" cy="4459634"/>
          </a:xfrm>
        </p:spPr>
        <p:txBody>
          <a:bodyPr/>
          <a:lstStyle/>
          <a:p>
            <a:r>
              <a:rPr lang="en-US" dirty="0"/>
              <a:t>Start earlier so the survey doesn’t conflict with exam week.</a:t>
            </a:r>
          </a:p>
          <a:p>
            <a:r>
              <a:rPr lang="en-US" dirty="0"/>
              <a:t>Administer surveys in Freshman Seminar courses. This raised the first-year response rate.</a:t>
            </a:r>
          </a:p>
          <a:p>
            <a:r>
              <a:rPr lang="en-US" dirty="0"/>
              <a:t>If possible, administer surveys in participating senior classes.</a:t>
            </a:r>
          </a:p>
          <a:p>
            <a:r>
              <a:rPr lang="en-US" dirty="0"/>
              <a:t>Send survey notifications to students via text messages earlier. The survey can be taken on mobile devices.</a:t>
            </a:r>
          </a:p>
          <a:p>
            <a:r>
              <a:rPr lang="en-US" dirty="0"/>
              <a:t>Ask Office of Strategic Communication to update graphic images announcing the NSSE. Use them in emails, freshman and senior course Canvas sites, and (if possible) text messages.</a:t>
            </a:r>
          </a:p>
          <a:p>
            <a:endParaRPr lang="en-US" dirty="0"/>
          </a:p>
        </p:txBody>
      </p:sp>
    </p:spTree>
    <p:extLst>
      <p:ext uri="{BB962C8B-B14F-4D97-AF65-F5344CB8AC3E}">
        <p14:creationId xmlns:p14="http://schemas.microsoft.com/office/powerpoint/2010/main" val="14425972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9663868-52DB-44C9-B891-78BC8E6E8339}"/>
              </a:ext>
            </a:extLst>
          </p:cNvPr>
          <p:cNvSpPr>
            <a:spLocks noGrp="1"/>
          </p:cNvSpPr>
          <p:nvPr>
            <p:ph type="title"/>
          </p:nvPr>
        </p:nvSpPr>
        <p:spPr>
          <a:xfrm>
            <a:off x="838200" y="365125"/>
            <a:ext cx="10515600" cy="1325563"/>
          </a:xfrm>
        </p:spPr>
        <p:txBody>
          <a:bodyPr/>
          <a:lstStyle/>
          <a:p>
            <a:r>
              <a:rPr lang="en-US" dirty="0"/>
              <a:t>Thank You</a:t>
            </a:r>
          </a:p>
        </p:txBody>
      </p:sp>
      <p:sp>
        <p:nvSpPr>
          <p:cNvPr id="10" name="Content Placeholder 2">
            <a:extLst>
              <a:ext uri="{FF2B5EF4-FFF2-40B4-BE49-F238E27FC236}">
                <a16:creationId xmlns:a16="http://schemas.microsoft.com/office/drawing/2014/main" id="{65BDB524-E18D-4A08-B453-B8AFBBCA813F}"/>
              </a:ext>
            </a:extLst>
          </p:cNvPr>
          <p:cNvSpPr>
            <a:spLocks noGrp="1"/>
          </p:cNvSpPr>
          <p:nvPr>
            <p:ph idx="1"/>
          </p:nvPr>
        </p:nvSpPr>
        <p:spPr>
          <a:xfrm>
            <a:off x="838199" y="1825625"/>
            <a:ext cx="10668473" cy="4351338"/>
          </a:xfrm>
        </p:spPr>
        <p:txBody>
          <a:bodyPr/>
          <a:lstStyle/>
          <a:p>
            <a:r>
              <a:rPr lang="en-US" dirty="0"/>
              <a:t>If you have questions or comments, please share them with the FSU Office of Institutional Effectiveness, Research, and Planning (IERP).</a:t>
            </a:r>
          </a:p>
          <a:p>
            <a:endParaRPr lang="en-US" dirty="0"/>
          </a:p>
          <a:p>
            <a:endParaRPr lang="en-US" dirty="0"/>
          </a:p>
          <a:p>
            <a:pPr marL="0" indent="0">
              <a:buNone/>
            </a:pPr>
            <a:r>
              <a:rPr lang="en-US" dirty="0"/>
              <a:t>*Student images were generated using artificial intelligence (</a:t>
            </a:r>
            <a:r>
              <a:rPr lang="en-US" dirty="0" err="1"/>
              <a:t>Craiyon</a:t>
            </a:r>
            <a:r>
              <a:rPr lang="en-US" dirty="0"/>
              <a:t> AI).</a:t>
            </a:r>
          </a:p>
        </p:txBody>
      </p:sp>
    </p:spTree>
    <p:extLst>
      <p:ext uri="{BB962C8B-B14F-4D97-AF65-F5344CB8AC3E}">
        <p14:creationId xmlns:p14="http://schemas.microsoft.com/office/powerpoint/2010/main" val="43620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D2F4-C5C1-6B28-4E2B-0EF71C7516CE}"/>
              </a:ext>
            </a:extLst>
          </p:cNvPr>
          <p:cNvSpPr>
            <a:spLocks noGrp="1"/>
          </p:cNvSpPr>
          <p:nvPr>
            <p:ph type="title"/>
          </p:nvPr>
        </p:nvSpPr>
        <p:spPr>
          <a:xfrm>
            <a:off x="363794" y="365125"/>
            <a:ext cx="9645445" cy="1325563"/>
          </a:xfrm>
        </p:spPr>
        <p:txBody>
          <a:bodyPr anchor="ctr">
            <a:normAutofit/>
          </a:bodyPr>
          <a:lstStyle/>
          <a:p>
            <a:r>
              <a:rPr lang="en-US" dirty="0"/>
              <a:t>Campus Support for Overall Well Being </a:t>
            </a:r>
            <a:br>
              <a:rPr lang="en-US" dirty="0"/>
            </a:br>
            <a:r>
              <a:rPr lang="en-US" sz="3200" dirty="0"/>
              <a:t>(NSSE Survey Items)</a:t>
            </a:r>
            <a:endParaRPr lang="en-US" dirty="0"/>
          </a:p>
        </p:txBody>
      </p:sp>
      <p:graphicFrame>
        <p:nvGraphicFramePr>
          <p:cNvPr id="5" name="Content Placeholder 2">
            <a:extLst>
              <a:ext uri="{FF2B5EF4-FFF2-40B4-BE49-F238E27FC236}">
                <a16:creationId xmlns:a16="http://schemas.microsoft.com/office/drawing/2014/main" id="{63CBBC0D-7E4E-5814-80AB-0E33CE45C5E9}"/>
              </a:ext>
            </a:extLst>
          </p:cNvPr>
          <p:cNvGraphicFramePr>
            <a:graphicFrameLocks noGrp="1"/>
          </p:cNvGraphicFramePr>
          <p:nvPr>
            <p:ph idx="1"/>
            <p:extLst>
              <p:ext uri="{D42A27DB-BD31-4B8C-83A1-F6EECF244321}">
                <p14:modId xmlns:p14="http://schemas.microsoft.com/office/powerpoint/2010/main" val="3678973987"/>
              </p:ext>
            </p:extLst>
          </p:nvPr>
        </p:nvGraphicFramePr>
        <p:xfrm>
          <a:off x="363795" y="1713406"/>
          <a:ext cx="9603734" cy="4683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37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FF37-371D-8F9F-2833-A8FFF1B13D9F}"/>
              </a:ext>
            </a:extLst>
          </p:cNvPr>
          <p:cNvSpPr>
            <a:spLocks noGrp="1"/>
          </p:cNvSpPr>
          <p:nvPr>
            <p:ph type="title"/>
          </p:nvPr>
        </p:nvSpPr>
        <p:spPr/>
        <p:txBody>
          <a:bodyPr/>
          <a:lstStyle/>
          <a:p>
            <a:r>
              <a:rPr lang="en-US" dirty="0"/>
              <a:t>Support for Overall Well Being</a:t>
            </a:r>
          </a:p>
        </p:txBody>
      </p:sp>
      <p:sp>
        <p:nvSpPr>
          <p:cNvPr id="3" name="Content Placeholder 2">
            <a:extLst>
              <a:ext uri="{FF2B5EF4-FFF2-40B4-BE49-F238E27FC236}">
                <a16:creationId xmlns:a16="http://schemas.microsoft.com/office/drawing/2014/main" id="{FA270008-5B8A-28E0-EADD-D5C982833390}"/>
              </a:ext>
            </a:extLst>
          </p:cNvPr>
          <p:cNvSpPr>
            <a:spLocks noGrp="1"/>
          </p:cNvSpPr>
          <p:nvPr>
            <p:ph idx="1"/>
          </p:nvPr>
        </p:nvSpPr>
        <p:spPr>
          <a:xfrm>
            <a:off x="363794" y="1557251"/>
            <a:ext cx="9645445" cy="4619712"/>
          </a:xfrm>
        </p:spPr>
        <p:txBody>
          <a:bodyPr/>
          <a:lstStyle/>
          <a:p>
            <a:r>
              <a:rPr lang="en-US" dirty="0"/>
              <a:t>Adult learners differed others in reports of campus support for their well being.</a:t>
            </a:r>
          </a:p>
        </p:txBody>
      </p:sp>
      <p:sp>
        <p:nvSpPr>
          <p:cNvPr id="5" name="TextBox 4">
            <a:extLst>
              <a:ext uri="{FF2B5EF4-FFF2-40B4-BE49-F238E27FC236}">
                <a16:creationId xmlns:a16="http://schemas.microsoft.com/office/drawing/2014/main" id="{7670F861-5BC4-2029-0BD5-A846A93B9778}"/>
              </a:ext>
            </a:extLst>
          </p:cNvPr>
          <p:cNvSpPr txBox="1"/>
          <p:nvPr/>
        </p:nvSpPr>
        <p:spPr>
          <a:xfrm>
            <a:off x="363794" y="6384176"/>
            <a:ext cx="10160119" cy="369332"/>
          </a:xfrm>
          <a:prstGeom prst="rect">
            <a:avLst/>
          </a:prstGeom>
          <a:noFill/>
        </p:spPr>
        <p:txBody>
          <a:bodyPr wrap="square" rtlCol="0">
            <a:spAutoFit/>
          </a:bodyPr>
          <a:lstStyle/>
          <a:p>
            <a:r>
              <a:rPr lang="en-US" dirty="0"/>
              <a:t>On a scale of 1-4, responses included 3 (Quite a bit) and 4 (Very Much).</a:t>
            </a:r>
          </a:p>
        </p:txBody>
      </p:sp>
      <p:graphicFrame>
        <p:nvGraphicFramePr>
          <p:cNvPr id="6" name="Chart 5">
            <a:extLst>
              <a:ext uri="{FF2B5EF4-FFF2-40B4-BE49-F238E27FC236}">
                <a16:creationId xmlns:a16="http://schemas.microsoft.com/office/drawing/2014/main" id="{FCDD0B92-B643-4C20-8608-B984501EEDA3}"/>
              </a:ext>
            </a:extLst>
          </p:cNvPr>
          <p:cNvGraphicFramePr>
            <a:graphicFrameLocks/>
          </p:cNvGraphicFramePr>
          <p:nvPr>
            <p:extLst>
              <p:ext uri="{D42A27DB-BD31-4B8C-83A1-F6EECF244321}">
                <p14:modId xmlns:p14="http://schemas.microsoft.com/office/powerpoint/2010/main" val="2151631826"/>
              </p:ext>
            </p:extLst>
          </p:nvPr>
        </p:nvGraphicFramePr>
        <p:xfrm>
          <a:off x="1542640" y="2495230"/>
          <a:ext cx="7287751" cy="3785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539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FF37-371D-8F9F-2833-A8FFF1B13D9F}"/>
              </a:ext>
            </a:extLst>
          </p:cNvPr>
          <p:cNvSpPr>
            <a:spLocks noGrp="1"/>
          </p:cNvSpPr>
          <p:nvPr>
            <p:ph type="title"/>
          </p:nvPr>
        </p:nvSpPr>
        <p:spPr/>
        <p:txBody>
          <a:bodyPr/>
          <a:lstStyle/>
          <a:p>
            <a:r>
              <a:rPr lang="en-US" dirty="0"/>
              <a:t>Support for Overall Well Being</a:t>
            </a:r>
          </a:p>
        </p:txBody>
      </p:sp>
      <p:sp>
        <p:nvSpPr>
          <p:cNvPr id="3" name="Content Placeholder 2">
            <a:extLst>
              <a:ext uri="{FF2B5EF4-FFF2-40B4-BE49-F238E27FC236}">
                <a16:creationId xmlns:a16="http://schemas.microsoft.com/office/drawing/2014/main" id="{FA270008-5B8A-28E0-EADD-D5C982833390}"/>
              </a:ext>
            </a:extLst>
          </p:cNvPr>
          <p:cNvSpPr>
            <a:spLocks noGrp="1"/>
          </p:cNvSpPr>
          <p:nvPr>
            <p:ph idx="1"/>
          </p:nvPr>
        </p:nvSpPr>
        <p:spPr>
          <a:xfrm>
            <a:off x="363794" y="1479665"/>
            <a:ext cx="9645445" cy="4697298"/>
          </a:xfrm>
        </p:spPr>
        <p:txBody>
          <a:bodyPr/>
          <a:lstStyle/>
          <a:p>
            <a:r>
              <a:rPr lang="en-US" dirty="0"/>
              <a:t>Most students reported campus support for overall well being, with variance for Hispanic or Latino(a) students.</a:t>
            </a:r>
          </a:p>
        </p:txBody>
      </p:sp>
      <p:sp>
        <p:nvSpPr>
          <p:cNvPr id="6" name="TextBox 5">
            <a:extLst>
              <a:ext uri="{FF2B5EF4-FFF2-40B4-BE49-F238E27FC236}">
                <a16:creationId xmlns:a16="http://schemas.microsoft.com/office/drawing/2014/main" id="{973C71EB-30ED-785C-27FB-048DD8436156}"/>
              </a:ext>
            </a:extLst>
          </p:cNvPr>
          <p:cNvSpPr txBox="1"/>
          <p:nvPr/>
        </p:nvSpPr>
        <p:spPr>
          <a:xfrm>
            <a:off x="363794" y="6169709"/>
            <a:ext cx="10160119" cy="646331"/>
          </a:xfrm>
          <a:prstGeom prst="rect">
            <a:avLst/>
          </a:prstGeom>
          <a:noFill/>
        </p:spPr>
        <p:txBody>
          <a:bodyPr wrap="square" rtlCol="0">
            <a:spAutoFit/>
          </a:bodyPr>
          <a:lstStyle/>
          <a:p>
            <a:r>
              <a:rPr lang="en-US" dirty="0"/>
              <a:t>On a scale of 1-4, responses included 3 (Quite a bit) and 4 (Very Much).</a:t>
            </a:r>
          </a:p>
          <a:p>
            <a:r>
              <a:rPr lang="en-US" dirty="0"/>
              <a:t>51 respondents (out of more than 600) were Hispanic or Latino(a).</a:t>
            </a:r>
          </a:p>
        </p:txBody>
      </p:sp>
      <p:graphicFrame>
        <p:nvGraphicFramePr>
          <p:cNvPr id="4" name="Chart 3">
            <a:extLst>
              <a:ext uri="{FF2B5EF4-FFF2-40B4-BE49-F238E27FC236}">
                <a16:creationId xmlns:a16="http://schemas.microsoft.com/office/drawing/2014/main" id="{588EFC71-F9D3-4E98-BB24-9C0C2E19B774}"/>
              </a:ext>
            </a:extLst>
          </p:cNvPr>
          <p:cNvGraphicFramePr>
            <a:graphicFrameLocks/>
          </p:cNvGraphicFramePr>
          <p:nvPr>
            <p:extLst>
              <p:ext uri="{D42A27DB-BD31-4B8C-83A1-F6EECF244321}">
                <p14:modId xmlns:p14="http://schemas.microsoft.com/office/powerpoint/2010/main" val="3666844560"/>
              </p:ext>
            </p:extLst>
          </p:nvPr>
        </p:nvGraphicFramePr>
        <p:xfrm>
          <a:off x="1720735" y="2533996"/>
          <a:ext cx="7065456" cy="34692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359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FF37-371D-8F9F-2833-A8FFF1B13D9F}"/>
              </a:ext>
            </a:extLst>
          </p:cNvPr>
          <p:cNvSpPr>
            <a:spLocks noGrp="1"/>
          </p:cNvSpPr>
          <p:nvPr>
            <p:ph type="title"/>
          </p:nvPr>
        </p:nvSpPr>
        <p:spPr/>
        <p:txBody>
          <a:bodyPr/>
          <a:lstStyle/>
          <a:p>
            <a:r>
              <a:rPr lang="en-US" dirty="0"/>
              <a:t>Support for Overall Well Being</a:t>
            </a:r>
          </a:p>
        </p:txBody>
      </p:sp>
      <p:sp>
        <p:nvSpPr>
          <p:cNvPr id="3" name="Content Placeholder 2">
            <a:extLst>
              <a:ext uri="{FF2B5EF4-FFF2-40B4-BE49-F238E27FC236}">
                <a16:creationId xmlns:a16="http://schemas.microsoft.com/office/drawing/2014/main" id="{FA270008-5B8A-28E0-EADD-D5C982833390}"/>
              </a:ext>
            </a:extLst>
          </p:cNvPr>
          <p:cNvSpPr>
            <a:spLocks noGrp="1"/>
          </p:cNvSpPr>
          <p:nvPr>
            <p:ph idx="1"/>
          </p:nvPr>
        </p:nvSpPr>
        <p:spPr>
          <a:xfrm>
            <a:off x="363794" y="1479665"/>
            <a:ext cx="9645445" cy="4697298"/>
          </a:xfrm>
        </p:spPr>
        <p:txBody>
          <a:bodyPr/>
          <a:lstStyle/>
          <a:p>
            <a:r>
              <a:rPr lang="en-US" dirty="0"/>
              <a:t>Female students were more likely to report campus support for overall well being.</a:t>
            </a:r>
          </a:p>
        </p:txBody>
      </p:sp>
      <p:sp>
        <p:nvSpPr>
          <p:cNvPr id="6" name="TextBox 5">
            <a:extLst>
              <a:ext uri="{FF2B5EF4-FFF2-40B4-BE49-F238E27FC236}">
                <a16:creationId xmlns:a16="http://schemas.microsoft.com/office/drawing/2014/main" id="{973C71EB-30ED-785C-27FB-048DD8436156}"/>
              </a:ext>
            </a:extLst>
          </p:cNvPr>
          <p:cNvSpPr txBox="1"/>
          <p:nvPr/>
        </p:nvSpPr>
        <p:spPr>
          <a:xfrm>
            <a:off x="363794" y="6308209"/>
            <a:ext cx="10160119" cy="369332"/>
          </a:xfrm>
          <a:prstGeom prst="rect">
            <a:avLst/>
          </a:prstGeom>
          <a:noFill/>
        </p:spPr>
        <p:txBody>
          <a:bodyPr wrap="square" rtlCol="0">
            <a:spAutoFit/>
          </a:bodyPr>
          <a:lstStyle/>
          <a:p>
            <a:r>
              <a:rPr lang="en-US" sz="1800" dirty="0"/>
              <a:t>Percentages represent students who responded, “Very Much” or “Quite a bit,” on a scale of 1-4.</a:t>
            </a:r>
          </a:p>
        </p:txBody>
      </p:sp>
      <p:graphicFrame>
        <p:nvGraphicFramePr>
          <p:cNvPr id="5" name="Chart 4">
            <a:extLst>
              <a:ext uri="{FF2B5EF4-FFF2-40B4-BE49-F238E27FC236}">
                <a16:creationId xmlns:a16="http://schemas.microsoft.com/office/drawing/2014/main" id="{89E87A7E-0317-4980-86C1-F381CBF53A52}"/>
              </a:ext>
            </a:extLst>
          </p:cNvPr>
          <p:cNvGraphicFramePr>
            <a:graphicFrameLocks/>
          </p:cNvGraphicFramePr>
          <p:nvPr>
            <p:extLst>
              <p:ext uri="{D42A27DB-BD31-4B8C-83A1-F6EECF244321}">
                <p14:modId xmlns:p14="http://schemas.microsoft.com/office/powerpoint/2010/main" val="2462907923"/>
              </p:ext>
            </p:extLst>
          </p:nvPr>
        </p:nvGraphicFramePr>
        <p:xfrm>
          <a:off x="1788097" y="2558597"/>
          <a:ext cx="6174566" cy="3618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9382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FF37-371D-8F9F-2833-A8FFF1B13D9F}"/>
              </a:ext>
            </a:extLst>
          </p:cNvPr>
          <p:cNvSpPr>
            <a:spLocks noGrp="1"/>
          </p:cNvSpPr>
          <p:nvPr>
            <p:ph type="title"/>
          </p:nvPr>
        </p:nvSpPr>
        <p:spPr/>
        <p:txBody>
          <a:bodyPr/>
          <a:lstStyle/>
          <a:p>
            <a:r>
              <a:rPr lang="en-US" dirty="0"/>
              <a:t>Support for Overall Well Being</a:t>
            </a:r>
          </a:p>
        </p:txBody>
      </p:sp>
      <p:sp>
        <p:nvSpPr>
          <p:cNvPr id="3" name="Content Placeholder 2">
            <a:extLst>
              <a:ext uri="{FF2B5EF4-FFF2-40B4-BE49-F238E27FC236}">
                <a16:creationId xmlns:a16="http://schemas.microsoft.com/office/drawing/2014/main" id="{FA270008-5B8A-28E0-EADD-D5C982833390}"/>
              </a:ext>
            </a:extLst>
          </p:cNvPr>
          <p:cNvSpPr>
            <a:spLocks noGrp="1"/>
          </p:cNvSpPr>
          <p:nvPr>
            <p:ph idx="1"/>
          </p:nvPr>
        </p:nvSpPr>
        <p:spPr>
          <a:xfrm>
            <a:off x="363794" y="1477738"/>
            <a:ext cx="10336390" cy="4619712"/>
          </a:xfrm>
        </p:spPr>
        <p:txBody>
          <a:bodyPr/>
          <a:lstStyle/>
          <a:p>
            <a:r>
              <a:rPr lang="en-US" dirty="0"/>
              <a:t>Students who work off campus (20+ hours) and students caring for dependents reported higher rates of campus support for overall well being than first-generation college students.</a:t>
            </a:r>
          </a:p>
        </p:txBody>
      </p:sp>
      <p:graphicFrame>
        <p:nvGraphicFramePr>
          <p:cNvPr id="4" name="Chart 3">
            <a:extLst>
              <a:ext uri="{FF2B5EF4-FFF2-40B4-BE49-F238E27FC236}">
                <a16:creationId xmlns:a16="http://schemas.microsoft.com/office/drawing/2014/main" id="{B32552BE-3C70-40C3-B28E-6EFF09CA2CD9}"/>
              </a:ext>
            </a:extLst>
          </p:cNvPr>
          <p:cNvGraphicFramePr>
            <a:graphicFrameLocks/>
          </p:cNvGraphicFramePr>
          <p:nvPr>
            <p:extLst>
              <p:ext uri="{D42A27DB-BD31-4B8C-83A1-F6EECF244321}">
                <p14:modId xmlns:p14="http://schemas.microsoft.com/office/powerpoint/2010/main" val="551607063"/>
              </p:ext>
            </p:extLst>
          </p:nvPr>
        </p:nvGraphicFramePr>
        <p:xfrm>
          <a:off x="1439708" y="2908045"/>
          <a:ext cx="8184561" cy="33739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73C71EB-30ED-785C-27FB-048DD8436156}"/>
              </a:ext>
            </a:extLst>
          </p:cNvPr>
          <p:cNvSpPr txBox="1"/>
          <p:nvPr/>
        </p:nvSpPr>
        <p:spPr>
          <a:xfrm>
            <a:off x="363794" y="6384176"/>
            <a:ext cx="10160119" cy="369332"/>
          </a:xfrm>
          <a:prstGeom prst="rect">
            <a:avLst/>
          </a:prstGeom>
          <a:noFill/>
        </p:spPr>
        <p:txBody>
          <a:bodyPr wrap="square" rtlCol="0">
            <a:spAutoFit/>
          </a:bodyPr>
          <a:lstStyle/>
          <a:p>
            <a:r>
              <a:rPr lang="en-US" dirty="0"/>
              <a:t>On a scale of 1-4, responses included 3 (Quite a bit) and 4 (Very Much).</a:t>
            </a:r>
          </a:p>
        </p:txBody>
      </p:sp>
    </p:spTree>
    <p:extLst>
      <p:ext uri="{BB962C8B-B14F-4D97-AF65-F5344CB8AC3E}">
        <p14:creationId xmlns:p14="http://schemas.microsoft.com/office/powerpoint/2010/main" val="95122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p:txBody>
          <a:bodyPr/>
          <a:lstStyle/>
          <a:p>
            <a:r>
              <a:rPr lang="en-US" dirty="0"/>
              <a:t>Support for Overall Well Being</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a:xfrm>
            <a:off x="363794" y="1538515"/>
            <a:ext cx="9645445" cy="4638448"/>
          </a:xfrm>
        </p:spPr>
        <p:txBody>
          <a:bodyPr>
            <a:normAutofit/>
          </a:bodyPr>
          <a:lstStyle/>
          <a:p>
            <a:r>
              <a:rPr lang="en-US" dirty="0"/>
              <a:t>Ratings vary based on campus housing status.</a:t>
            </a:r>
          </a:p>
        </p:txBody>
      </p:sp>
      <p:sp>
        <p:nvSpPr>
          <p:cNvPr id="6" name="TextBox 5">
            <a:extLst>
              <a:ext uri="{FF2B5EF4-FFF2-40B4-BE49-F238E27FC236}">
                <a16:creationId xmlns:a16="http://schemas.microsoft.com/office/drawing/2014/main" id="{5ABB3724-2897-90CB-1E5F-F6932B8778D4}"/>
              </a:ext>
            </a:extLst>
          </p:cNvPr>
          <p:cNvSpPr txBox="1"/>
          <p:nvPr/>
        </p:nvSpPr>
        <p:spPr>
          <a:xfrm>
            <a:off x="363794" y="6258106"/>
            <a:ext cx="10398864" cy="584775"/>
          </a:xfrm>
          <a:prstGeom prst="rect">
            <a:avLst/>
          </a:prstGeom>
          <a:noFill/>
        </p:spPr>
        <p:txBody>
          <a:bodyPr wrap="square" rtlCol="0">
            <a:spAutoFit/>
          </a:bodyPr>
          <a:lstStyle/>
          <a:p>
            <a:r>
              <a:rPr lang="en-US" sz="1600" dirty="0"/>
              <a:t>Percentages represent students who responded, “Very Much” or “Quite a bit,” on a scale of 1-4.</a:t>
            </a:r>
          </a:p>
          <a:p>
            <a:r>
              <a:rPr lang="en-US" sz="1600" dirty="0"/>
              <a:t>4 students reported being homeless or in transition.</a:t>
            </a:r>
          </a:p>
        </p:txBody>
      </p:sp>
      <p:graphicFrame>
        <p:nvGraphicFramePr>
          <p:cNvPr id="5" name="Chart 4">
            <a:extLst>
              <a:ext uri="{FF2B5EF4-FFF2-40B4-BE49-F238E27FC236}">
                <a16:creationId xmlns:a16="http://schemas.microsoft.com/office/drawing/2014/main" id="{9C338738-5F51-F320-B377-D50260BC743B}"/>
              </a:ext>
            </a:extLst>
          </p:cNvPr>
          <p:cNvGraphicFramePr>
            <a:graphicFrameLocks/>
          </p:cNvGraphicFramePr>
          <p:nvPr>
            <p:extLst>
              <p:ext uri="{D42A27DB-BD31-4B8C-83A1-F6EECF244321}">
                <p14:modId xmlns:p14="http://schemas.microsoft.com/office/powerpoint/2010/main" val="3919394008"/>
              </p:ext>
            </p:extLst>
          </p:nvPr>
        </p:nvGraphicFramePr>
        <p:xfrm>
          <a:off x="822026" y="2206171"/>
          <a:ext cx="8577552" cy="3970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2653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D2F4-C5C1-6B28-4E2B-0EF71C7516CE}"/>
              </a:ext>
            </a:extLst>
          </p:cNvPr>
          <p:cNvSpPr>
            <a:spLocks noGrp="1"/>
          </p:cNvSpPr>
          <p:nvPr>
            <p:ph type="title"/>
          </p:nvPr>
        </p:nvSpPr>
        <p:spPr>
          <a:xfrm>
            <a:off x="363794" y="365125"/>
            <a:ext cx="9645445" cy="1325563"/>
          </a:xfrm>
        </p:spPr>
        <p:txBody>
          <a:bodyPr anchor="ctr">
            <a:normAutofit/>
          </a:bodyPr>
          <a:lstStyle/>
          <a:p>
            <a:r>
              <a:rPr lang="en-US" dirty="0"/>
              <a:t>Supportive Campus Environment </a:t>
            </a:r>
            <a:br>
              <a:rPr lang="en-US" dirty="0"/>
            </a:br>
            <a:r>
              <a:rPr lang="en-US" sz="3200" dirty="0"/>
              <a:t>(NSSE Survey Items)</a:t>
            </a:r>
            <a:endParaRPr lang="en-US" dirty="0"/>
          </a:p>
        </p:txBody>
      </p:sp>
      <p:graphicFrame>
        <p:nvGraphicFramePr>
          <p:cNvPr id="5" name="Content Placeholder 2">
            <a:extLst>
              <a:ext uri="{FF2B5EF4-FFF2-40B4-BE49-F238E27FC236}">
                <a16:creationId xmlns:a16="http://schemas.microsoft.com/office/drawing/2014/main" id="{63CBBC0D-7E4E-5814-80AB-0E33CE45C5E9}"/>
              </a:ext>
            </a:extLst>
          </p:cNvPr>
          <p:cNvGraphicFramePr>
            <a:graphicFrameLocks noGrp="1"/>
          </p:cNvGraphicFramePr>
          <p:nvPr>
            <p:ph idx="1"/>
            <p:extLst>
              <p:ext uri="{D42A27DB-BD31-4B8C-83A1-F6EECF244321}">
                <p14:modId xmlns:p14="http://schemas.microsoft.com/office/powerpoint/2010/main" val="3695339289"/>
              </p:ext>
            </p:extLst>
          </p:nvPr>
        </p:nvGraphicFramePr>
        <p:xfrm>
          <a:off x="363795" y="1713406"/>
          <a:ext cx="9603734" cy="4683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44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652C-688E-3E96-0FD1-42D15B674969}"/>
              </a:ext>
            </a:extLst>
          </p:cNvPr>
          <p:cNvSpPr>
            <a:spLocks noGrp="1"/>
          </p:cNvSpPr>
          <p:nvPr>
            <p:ph type="title"/>
          </p:nvPr>
        </p:nvSpPr>
        <p:spPr/>
        <p:txBody>
          <a:bodyPr/>
          <a:lstStyle/>
          <a:p>
            <a:r>
              <a:rPr lang="en-US" dirty="0"/>
              <a:t>Supportive Campus Environment</a:t>
            </a:r>
          </a:p>
        </p:txBody>
      </p:sp>
      <p:sp>
        <p:nvSpPr>
          <p:cNvPr id="3" name="Content Placeholder 2">
            <a:extLst>
              <a:ext uri="{FF2B5EF4-FFF2-40B4-BE49-F238E27FC236}">
                <a16:creationId xmlns:a16="http://schemas.microsoft.com/office/drawing/2014/main" id="{641D908A-5484-CD61-CD58-EB0A621BE7D7}"/>
              </a:ext>
            </a:extLst>
          </p:cNvPr>
          <p:cNvSpPr>
            <a:spLocks noGrp="1"/>
          </p:cNvSpPr>
          <p:nvPr>
            <p:ph idx="1"/>
          </p:nvPr>
        </p:nvSpPr>
        <p:spPr>
          <a:xfrm>
            <a:off x="363794" y="1522108"/>
            <a:ext cx="9645445" cy="4654856"/>
          </a:xfrm>
        </p:spPr>
        <p:txBody>
          <a:bodyPr>
            <a:normAutofit/>
          </a:bodyPr>
          <a:lstStyle/>
          <a:p>
            <a:r>
              <a:rPr lang="en-US" sz="2400" dirty="0"/>
              <a:t>First-year students and seniors’ scores (on a 60-point scale) were higher than peer institutions but have room for growth.</a:t>
            </a:r>
          </a:p>
        </p:txBody>
      </p:sp>
      <p:graphicFrame>
        <p:nvGraphicFramePr>
          <p:cNvPr id="4" name="Chart 3">
            <a:extLst>
              <a:ext uri="{FF2B5EF4-FFF2-40B4-BE49-F238E27FC236}">
                <a16:creationId xmlns:a16="http://schemas.microsoft.com/office/drawing/2014/main" id="{B115067C-C6A1-4440-AF3A-1BA48F2369A8}"/>
              </a:ext>
            </a:extLst>
          </p:cNvPr>
          <p:cNvGraphicFramePr>
            <a:graphicFrameLocks/>
          </p:cNvGraphicFramePr>
          <p:nvPr>
            <p:extLst>
              <p:ext uri="{D42A27DB-BD31-4B8C-83A1-F6EECF244321}">
                <p14:modId xmlns:p14="http://schemas.microsoft.com/office/powerpoint/2010/main" val="3540030908"/>
              </p:ext>
            </p:extLst>
          </p:nvPr>
        </p:nvGraphicFramePr>
        <p:xfrm>
          <a:off x="2224181" y="2362672"/>
          <a:ext cx="6431382" cy="3337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D6BF7B0-96D6-162A-B3AF-FE6E0902D8B1}"/>
              </a:ext>
            </a:extLst>
          </p:cNvPr>
          <p:cNvSpPr txBox="1"/>
          <p:nvPr/>
        </p:nvSpPr>
        <p:spPr>
          <a:xfrm>
            <a:off x="363794" y="5800322"/>
            <a:ext cx="10160119" cy="954107"/>
          </a:xfrm>
          <a:prstGeom prst="rect">
            <a:avLst/>
          </a:prstGeom>
          <a:noFill/>
        </p:spPr>
        <p:txBody>
          <a:bodyPr wrap="square" rtlCol="0">
            <a:spAutoFit/>
          </a:bodyPr>
          <a:lstStyle/>
          <a:p>
            <a:r>
              <a:rPr lang="en-US" sz="1400" dirty="0"/>
              <a:t>Scored on 60-point scale (e.g., Very little = 0; Some = 20; Quite a bit = 40; Very much = 60), and the rescaled items are averaged across every item in the Engagement Indicators (EI). Items include well-being, nonacademic support, tutoring, campus activities, diverse contacts, etc. Compare averages for Southeast Public Institutions (FY 35.4, S 33.2), Carnegie Peers (FY 34.7, S 32.7), and All U.S. Institutions Administering the NSSE (FY 34.6, S 32).</a:t>
            </a:r>
          </a:p>
        </p:txBody>
      </p:sp>
    </p:spTree>
    <p:extLst>
      <p:ext uri="{BB962C8B-B14F-4D97-AF65-F5344CB8AC3E}">
        <p14:creationId xmlns:p14="http://schemas.microsoft.com/office/powerpoint/2010/main" val="129615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E677041-94A8-4F57-AD97-E87F7C8E3F55}"/>
              </a:ext>
            </a:extLst>
          </p:cNvPr>
          <p:cNvSpPr>
            <a:spLocks noGrp="1"/>
          </p:cNvSpPr>
          <p:nvPr>
            <p:ph type="title"/>
          </p:nvPr>
        </p:nvSpPr>
        <p:spPr>
          <a:xfrm>
            <a:off x="363794" y="365125"/>
            <a:ext cx="9645445" cy="1325563"/>
          </a:xfrm>
        </p:spPr>
        <p:txBody>
          <a:bodyPr anchor="ctr">
            <a:normAutofit/>
          </a:bodyPr>
          <a:lstStyle/>
          <a:p>
            <a:r>
              <a:rPr lang="en-US" dirty="0"/>
              <a:t>BCSSE and NSSE</a:t>
            </a:r>
          </a:p>
        </p:txBody>
      </p:sp>
      <p:graphicFrame>
        <p:nvGraphicFramePr>
          <p:cNvPr id="16" name="Text Placeholder 2">
            <a:extLst>
              <a:ext uri="{FF2B5EF4-FFF2-40B4-BE49-F238E27FC236}">
                <a16:creationId xmlns:a16="http://schemas.microsoft.com/office/drawing/2014/main" id="{633C6DCB-91CB-A319-00F4-B404242A7DA1}"/>
              </a:ext>
            </a:extLst>
          </p:cNvPr>
          <p:cNvGraphicFramePr/>
          <p:nvPr>
            <p:extLst>
              <p:ext uri="{D42A27DB-BD31-4B8C-83A1-F6EECF244321}">
                <p14:modId xmlns:p14="http://schemas.microsoft.com/office/powerpoint/2010/main" val="2774064044"/>
              </p:ext>
            </p:extLst>
          </p:nvPr>
        </p:nvGraphicFramePr>
        <p:xfrm>
          <a:off x="363794" y="1825625"/>
          <a:ext cx="964544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9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a:xfrm>
            <a:off x="363793" y="220900"/>
            <a:ext cx="9645445" cy="1325563"/>
          </a:xfrm>
        </p:spPr>
        <p:txBody>
          <a:bodyPr/>
          <a:lstStyle/>
          <a:p>
            <a:r>
              <a:rPr lang="en-US" dirty="0"/>
              <a:t>Supportive Campus Environment</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a:xfrm>
            <a:off x="363794" y="1300606"/>
            <a:ext cx="9645445" cy="4723012"/>
          </a:xfrm>
        </p:spPr>
        <p:txBody>
          <a:bodyPr>
            <a:normAutofit/>
          </a:bodyPr>
          <a:lstStyle/>
          <a:p>
            <a:r>
              <a:rPr lang="en-US" sz="2400" dirty="0"/>
              <a:t>First-generation first-year students and first-generation seniors’ scores were higher than peer institutions but have room for growth.</a:t>
            </a:r>
          </a:p>
        </p:txBody>
      </p:sp>
      <p:graphicFrame>
        <p:nvGraphicFramePr>
          <p:cNvPr id="6" name="Chart 5">
            <a:extLst>
              <a:ext uri="{FF2B5EF4-FFF2-40B4-BE49-F238E27FC236}">
                <a16:creationId xmlns:a16="http://schemas.microsoft.com/office/drawing/2014/main" id="{046A6F22-D5FF-4512-A552-E644DFC7D284}"/>
              </a:ext>
            </a:extLst>
          </p:cNvPr>
          <p:cNvGraphicFramePr>
            <a:graphicFrameLocks/>
          </p:cNvGraphicFramePr>
          <p:nvPr>
            <p:extLst>
              <p:ext uri="{D42A27DB-BD31-4B8C-83A1-F6EECF244321}">
                <p14:modId xmlns:p14="http://schemas.microsoft.com/office/powerpoint/2010/main" val="2262688995"/>
              </p:ext>
            </p:extLst>
          </p:nvPr>
        </p:nvGraphicFramePr>
        <p:xfrm>
          <a:off x="1150713" y="2116204"/>
          <a:ext cx="8586279" cy="390741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8F99714-CB05-8DF3-BADC-AEC7479CECB3}"/>
              </a:ext>
            </a:extLst>
          </p:cNvPr>
          <p:cNvSpPr txBox="1"/>
          <p:nvPr/>
        </p:nvSpPr>
        <p:spPr>
          <a:xfrm>
            <a:off x="363794" y="5950092"/>
            <a:ext cx="10160119" cy="954107"/>
          </a:xfrm>
          <a:prstGeom prst="rect">
            <a:avLst/>
          </a:prstGeom>
          <a:noFill/>
        </p:spPr>
        <p:txBody>
          <a:bodyPr wrap="square" rtlCol="0">
            <a:spAutoFit/>
          </a:bodyPr>
          <a:lstStyle/>
          <a:p>
            <a:r>
              <a:rPr lang="en-US" sz="1400" dirty="0"/>
              <a:t>Scored on 60-point scale (e.g., Very little = 0; Some = 20; Quite a bit = 40; Very much = 60), and the rescaled items are averaged across every item in the Engagement Indicators (EI). Items include well-being, nonacademic support, tutoring, campus activities, diverse contacts, etc. Compare averages for Southeast Public Institutions (FY 35.4, S 33.2), Carnegie Peers (FY 34.7, S 32.7), and All U.S. Institutions Administering the NSSE (FY 34.6, S 32).</a:t>
            </a:r>
          </a:p>
        </p:txBody>
      </p:sp>
    </p:spTree>
    <p:extLst>
      <p:ext uri="{BB962C8B-B14F-4D97-AF65-F5344CB8AC3E}">
        <p14:creationId xmlns:p14="http://schemas.microsoft.com/office/powerpoint/2010/main" val="3936445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a:xfrm>
            <a:off x="363793" y="220900"/>
            <a:ext cx="9645445" cy="1325563"/>
          </a:xfrm>
        </p:spPr>
        <p:txBody>
          <a:bodyPr/>
          <a:lstStyle/>
          <a:p>
            <a:r>
              <a:rPr lang="en-US" dirty="0"/>
              <a:t>Supportive Campus Environment</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a:xfrm>
            <a:off x="363794" y="1300606"/>
            <a:ext cx="9645445" cy="4723012"/>
          </a:xfrm>
        </p:spPr>
        <p:txBody>
          <a:bodyPr>
            <a:normAutofit/>
          </a:bodyPr>
          <a:lstStyle/>
          <a:p>
            <a:r>
              <a:rPr lang="en-US" sz="2200" dirty="0"/>
              <a:t>Total scores were higher than peer institutions but have room for growth. One group (White students) were majority adult learners (65%).</a:t>
            </a:r>
          </a:p>
        </p:txBody>
      </p:sp>
      <p:sp>
        <p:nvSpPr>
          <p:cNvPr id="4" name="TextBox 3">
            <a:extLst>
              <a:ext uri="{FF2B5EF4-FFF2-40B4-BE49-F238E27FC236}">
                <a16:creationId xmlns:a16="http://schemas.microsoft.com/office/drawing/2014/main" id="{B8F99714-CB05-8DF3-BADC-AEC7479CECB3}"/>
              </a:ext>
            </a:extLst>
          </p:cNvPr>
          <p:cNvSpPr txBox="1"/>
          <p:nvPr/>
        </p:nvSpPr>
        <p:spPr>
          <a:xfrm>
            <a:off x="363794" y="5950092"/>
            <a:ext cx="10160119" cy="954107"/>
          </a:xfrm>
          <a:prstGeom prst="rect">
            <a:avLst/>
          </a:prstGeom>
          <a:noFill/>
        </p:spPr>
        <p:txBody>
          <a:bodyPr wrap="square" rtlCol="0">
            <a:spAutoFit/>
          </a:bodyPr>
          <a:lstStyle/>
          <a:p>
            <a:r>
              <a:rPr lang="en-US" sz="1400" dirty="0"/>
              <a:t>Scored on 60-point scale (e.g., Very little = 0; Some = 20; Quite a bit = 40; Very much = 60), and the rescaled items are averaged across every item in the Engagement Indicators (EI). Items include well-being, nonacademic support, tutoring, campus activities, diverse contacts, etc. Compare averages for Southeast Public Institutions (FY 35.4, S 33.2), Carnegie Peers (FY 34.7, S 32.7), and All U.S. Institutions Administering the NSSE (FY 34.6, S 32).</a:t>
            </a:r>
          </a:p>
        </p:txBody>
      </p:sp>
      <p:graphicFrame>
        <p:nvGraphicFramePr>
          <p:cNvPr id="5" name="Chart 4">
            <a:extLst>
              <a:ext uri="{FF2B5EF4-FFF2-40B4-BE49-F238E27FC236}">
                <a16:creationId xmlns:a16="http://schemas.microsoft.com/office/drawing/2014/main" id="{09BC311A-107C-4EC4-BDBF-D903D597E05F}"/>
              </a:ext>
            </a:extLst>
          </p:cNvPr>
          <p:cNvGraphicFramePr>
            <a:graphicFrameLocks/>
          </p:cNvGraphicFramePr>
          <p:nvPr>
            <p:extLst>
              <p:ext uri="{D42A27DB-BD31-4B8C-83A1-F6EECF244321}">
                <p14:modId xmlns:p14="http://schemas.microsoft.com/office/powerpoint/2010/main" val="1023514221"/>
              </p:ext>
            </p:extLst>
          </p:nvPr>
        </p:nvGraphicFramePr>
        <p:xfrm>
          <a:off x="1265582" y="2253749"/>
          <a:ext cx="8116957" cy="3613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0405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FF37-371D-8F9F-2833-A8FFF1B13D9F}"/>
              </a:ext>
            </a:extLst>
          </p:cNvPr>
          <p:cNvSpPr>
            <a:spLocks noGrp="1"/>
          </p:cNvSpPr>
          <p:nvPr>
            <p:ph type="title"/>
          </p:nvPr>
        </p:nvSpPr>
        <p:spPr/>
        <p:txBody>
          <a:bodyPr/>
          <a:lstStyle/>
          <a:p>
            <a:r>
              <a:rPr lang="en-US" dirty="0"/>
              <a:t>Nonacademic Responsibilities</a:t>
            </a:r>
          </a:p>
        </p:txBody>
      </p:sp>
      <p:sp>
        <p:nvSpPr>
          <p:cNvPr id="3" name="Content Placeholder 2">
            <a:extLst>
              <a:ext uri="{FF2B5EF4-FFF2-40B4-BE49-F238E27FC236}">
                <a16:creationId xmlns:a16="http://schemas.microsoft.com/office/drawing/2014/main" id="{FA270008-5B8A-28E0-EADD-D5C982833390}"/>
              </a:ext>
            </a:extLst>
          </p:cNvPr>
          <p:cNvSpPr>
            <a:spLocks noGrp="1"/>
          </p:cNvSpPr>
          <p:nvPr>
            <p:ph idx="1"/>
          </p:nvPr>
        </p:nvSpPr>
        <p:spPr>
          <a:xfrm>
            <a:off x="363793" y="1357401"/>
            <a:ext cx="9645445" cy="4679915"/>
          </a:xfrm>
        </p:spPr>
        <p:txBody>
          <a:bodyPr/>
          <a:lstStyle/>
          <a:p>
            <a:r>
              <a:rPr lang="en-US" dirty="0"/>
              <a:t>Adult learners and military students reported a need for more help in managing nonacademic responsibilities (work, family, deployment, etc.).</a:t>
            </a:r>
          </a:p>
        </p:txBody>
      </p:sp>
      <p:sp>
        <p:nvSpPr>
          <p:cNvPr id="6" name="TextBox 5">
            <a:extLst>
              <a:ext uri="{FF2B5EF4-FFF2-40B4-BE49-F238E27FC236}">
                <a16:creationId xmlns:a16="http://schemas.microsoft.com/office/drawing/2014/main" id="{B0EE4ADD-6E4E-1E39-7230-F3D611F5A7B9}"/>
              </a:ext>
            </a:extLst>
          </p:cNvPr>
          <p:cNvSpPr txBox="1"/>
          <p:nvPr/>
        </p:nvSpPr>
        <p:spPr>
          <a:xfrm>
            <a:off x="363794" y="6476251"/>
            <a:ext cx="10160119" cy="369332"/>
          </a:xfrm>
          <a:prstGeom prst="rect">
            <a:avLst/>
          </a:prstGeom>
          <a:noFill/>
        </p:spPr>
        <p:txBody>
          <a:bodyPr wrap="square" rtlCol="0">
            <a:spAutoFit/>
          </a:bodyPr>
          <a:lstStyle/>
          <a:p>
            <a:r>
              <a:rPr lang="en-US" dirty="0"/>
              <a:t>On a scale of 1-4, responses included 3 (Quite a bit) and 4 (Very Much).</a:t>
            </a:r>
          </a:p>
        </p:txBody>
      </p:sp>
      <p:graphicFrame>
        <p:nvGraphicFramePr>
          <p:cNvPr id="4" name="Chart 3">
            <a:extLst>
              <a:ext uri="{FF2B5EF4-FFF2-40B4-BE49-F238E27FC236}">
                <a16:creationId xmlns:a16="http://schemas.microsoft.com/office/drawing/2014/main" id="{C35D6B06-7A63-48E4-931D-433DF42B505A}"/>
              </a:ext>
            </a:extLst>
          </p:cNvPr>
          <p:cNvGraphicFramePr>
            <a:graphicFrameLocks/>
          </p:cNvGraphicFramePr>
          <p:nvPr>
            <p:extLst>
              <p:ext uri="{D42A27DB-BD31-4B8C-83A1-F6EECF244321}">
                <p14:modId xmlns:p14="http://schemas.microsoft.com/office/powerpoint/2010/main" val="127251034"/>
              </p:ext>
            </p:extLst>
          </p:nvPr>
        </p:nvGraphicFramePr>
        <p:xfrm>
          <a:off x="1400399" y="2640771"/>
          <a:ext cx="8095729" cy="37486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5686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FF37-371D-8F9F-2833-A8FFF1B13D9F}"/>
              </a:ext>
            </a:extLst>
          </p:cNvPr>
          <p:cNvSpPr>
            <a:spLocks noGrp="1"/>
          </p:cNvSpPr>
          <p:nvPr>
            <p:ph type="title"/>
          </p:nvPr>
        </p:nvSpPr>
        <p:spPr/>
        <p:txBody>
          <a:bodyPr/>
          <a:lstStyle/>
          <a:p>
            <a:r>
              <a:rPr lang="en-US" dirty="0"/>
              <a:t>Nonacademic Responsibilities</a:t>
            </a:r>
          </a:p>
        </p:txBody>
      </p:sp>
      <p:sp>
        <p:nvSpPr>
          <p:cNvPr id="3" name="Content Placeholder 2">
            <a:extLst>
              <a:ext uri="{FF2B5EF4-FFF2-40B4-BE49-F238E27FC236}">
                <a16:creationId xmlns:a16="http://schemas.microsoft.com/office/drawing/2014/main" id="{FA270008-5B8A-28E0-EADD-D5C982833390}"/>
              </a:ext>
            </a:extLst>
          </p:cNvPr>
          <p:cNvSpPr>
            <a:spLocks noGrp="1"/>
          </p:cNvSpPr>
          <p:nvPr>
            <p:ph idx="1"/>
          </p:nvPr>
        </p:nvSpPr>
        <p:spPr>
          <a:xfrm>
            <a:off x="363794" y="1479665"/>
            <a:ext cx="10069453" cy="4697298"/>
          </a:xfrm>
        </p:spPr>
        <p:txBody>
          <a:bodyPr/>
          <a:lstStyle/>
          <a:p>
            <a:r>
              <a:rPr lang="en-US" dirty="0"/>
              <a:t>Students who work off campus (20+ hours), students caring for dependents, and first-generation college students, may need help managing nonacademic responsibilities.</a:t>
            </a:r>
          </a:p>
        </p:txBody>
      </p:sp>
      <p:sp>
        <p:nvSpPr>
          <p:cNvPr id="6" name="TextBox 5">
            <a:extLst>
              <a:ext uri="{FF2B5EF4-FFF2-40B4-BE49-F238E27FC236}">
                <a16:creationId xmlns:a16="http://schemas.microsoft.com/office/drawing/2014/main" id="{973C71EB-30ED-785C-27FB-048DD8436156}"/>
              </a:ext>
            </a:extLst>
          </p:cNvPr>
          <p:cNvSpPr txBox="1"/>
          <p:nvPr/>
        </p:nvSpPr>
        <p:spPr>
          <a:xfrm>
            <a:off x="363794" y="6384176"/>
            <a:ext cx="10160119" cy="369332"/>
          </a:xfrm>
          <a:prstGeom prst="rect">
            <a:avLst/>
          </a:prstGeom>
          <a:noFill/>
        </p:spPr>
        <p:txBody>
          <a:bodyPr wrap="square" rtlCol="0">
            <a:spAutoFit/>
          </a:bodyPr>
          <a:lstStyle/>
          <a:p>
            <a:r>
              <a:rPr lang="en-US" dirty="0"/>
              <a:t>On a scale of 1-4, responses included 3 (Quite a bit) and 4 (Very Much).</a:t>
            </a:r>
          </a:p>
        </p:txBody>
      </p:sp>
      <p:graphicFrame>
        <p:nvGraphicFramePr>
          <p:cNvPr id="5" name="Chart 4">
            <a:extLst>
              <a:ext uri="{FF2B5EF4-FFF2-40B4-BE49-F238E27FC236}">
                <a16:creationId xmlns:a16="http://schemas.microsoft.com/office/drawing/2014/main" id="{990F460F-E764-4257-84C7-59F5D8A7D379}"/>
              </a:ext>
            </a:extLst>
          </p:cNvPr>
          <p:cNvGraphicFramePr>
            <a:graphicFrameLocks/>
          </p:cNvGraphicFramePr>
          <p:nvPr>
            <p:extLst>
              <p:ext uri="{D42A27DB-BD31-4B8C-83A1-F6EECF244321}">
                <p14:modId xmlns:p14="http://schemas.microsoft.com/office/powerpoint/2010/main" val="4264377713"/>
              </p:ext>
            </p:extLst>
          </p:nvPr>
        </p:nvGraphicFramePr>
        <p:xfrm>
          <a:off x="1178050" y="2933722"/>
          <a:ext cx="8016931" cy="3296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040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FF37-371D-8F9F-2833-A8FFF1B13D9F}"/>
              </a:ext>
            </a:extLst>
          </p:cNvPr>
          <p:cNvSpPr>
            <a:spLocks noGrp="1"/>
          </p:cNvSpPr>
          <p:nvPr>
            <p:ph type="title"/>
          </p:nvPr>
        </p:nvSpPr>
        <p:spPr/>
        <p:txBody>
          <a:bodyPr/>
          <a:lstStyle/>
          <a:p>
            <a:r>
              <a:rPr lang="en-US" dirty="0"/>
              <a:t>Nonacademic Responsibilities</a:t>
            </a:r>
          </a:p>
        </p:txBody>
      </p:sp>
      <p:sp>
        <p:nvSpPr>
          <p:cNvPr id="3" name="Content Placeholder 2">
            <a:extLst>
              <a:ext uri="{FF2B5EF4-FFF2-40B4-BE49-F238E27FC236}">
                <a16:creationId xmlns:a16="http://schemas.microsoft.com/office/drawing/2014/main" id="{FA270008-5B8A-28E0-EADD-D5C982833390}"/>
              </a:ext>
            </a:extLst>
          </p:cNvPr>
          <p:cNvSpPr>
            <a:spLocks noGrp="1"/>
          </p:cNvSpPr>
          <p:nvPr>
            <p:ph idx="1"/>
          </p:nvPr>
        </p:nvSpPr>
        <p:spPr>
          <a:xfrm>
            <a:off x="363794" y="1463040"/>
            <a:ext cx="9645445" cy="4619712"/>
          </a:xfrm>
        </p:spPr>
        <p:txBody>
          <a:bodyPr/>
          <a:lstStyle/>
          <a:p>
            <a:r>
              <a:rPr lang="en-US" dirty="0"/>
              <a:t>Ratings vary based on campus housing status. Distance and commuting students may need more support.</a:t>
            </a:r>
          </a:p>
        </p:txBody>
      </p:sp>
      <p:sp>
        <p:nvSpPr>
          <p:cNvPr id="6" name="TextBox 5">
            <a:extLst>
              <a:ext uri="{FF2B5EF4-FFF2-40B4-BE49-F238E27FC236}">
                <a16:creationId xmlns:a16="http://schemas.microsoft.com/office/drawing/2014/main" id="{B0EE4ADD-6E4E-1E39-7230-F3D611F5A7B9}"/>
              </a:ext>
            </a:extLst>
          </p:cNvPr>
          <p:cNvSpPr txBox="1"/>
          <p:nvPr/>
        </p:nvSpPr>
        <p:spPr>
          <a:xfrm>
            <a:off x="363794" y="6211669"/>
            <a:ext cx="10160119" cy="646331"/>
          </a:xfrm>
          <a:prstGeom prst="rect">
            <a:avLst/>
          </a:prstGeom>
          <a:noFill/>
        </p:spPr>
        <p:txBody>
          <a:bodyPr wrap="square" rtlCol="0">
            <a:spAutoFit/>
          </a:bodyPr>
          <a:lstStyle/>
          <a:p>
            <a:r>
              <a:rPr lang="en-US" dirty="0"/>
              <a:t>On a scale of 1-4, responses included 3 (Quite a bit) and 4 (Very Much).</a:t>
            </a:r>
          </a:p>
          <a:p>
            <a:r>
              <a:rPr lang="en-US" sz="1800" dirty="0"/>
              <a:t>4 students reported being homeless or in transition.</a:t>
            </a:r>
          </a:p>
        </p:txBody>
      </p:sp>
      <p:graphicFrame>
        <p:nvGraphicFramePr>
          <p:cNvPr id="4" name="Chart 3">
            <a:extLst>
              <a:ext uri="{FF2B5EF4-FFF2-40B4-BE49-F238E27FC236}">
                <a16:creationId xmlns:a16="http://schemas.microsoft.com/office/drawing/2014/main" id="{937DB598-2B77-D634-4A6A-9BF4C7DCA048}"/>
              </a:ext>
            </a:extLst>
          </p:cNvPr>
          <p:cNvGraphicFramePr>
            <a:graphicFrameLocks/>
          </p:cNvGraphicFramePr>
          <p:nvPr>
            <p:extLst>
              <p:ext uri="{D42A27DB-BD31-4B8C-83A1-F6EECF244321}">
                <p14:modId xmlns:p14="http://schemas.microsoft.com/office/powerpoint/2010/main" val="3968109266"/>
              </p:ext>
            </p:extLst>
          </p:nvPr>
        </p:nvGraphicFramePr>
        <p:xfrm>
          <a:off x="1265855" y="2527379"/>
          <a:ext cx="7497618" cy="37427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6261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D2F4-C5C1-6B28-4E2B-0EF71C7516CE}"/>
              </a:ext>
            </a:extLst>
          </p:cNvPr>
          <p:cNvSpPr>
            <a:spLocks noGrp="1"/>
          </p:cNvSpPr>
          <p:nvPr>
            <p:ph type="title"/>
          </p:nvPr>
        </p:nvSpPr>
        <p:spPr>
          <a:xfrm>
            <a:off x="363794" y="365125"/>
            <a:ext cx="9645445" cy="1325563"/>
          </a:xfrm>
        </p:spPr>
        <p:txBody>
          <a:bodyPr anchor="ctr">
            <a:normAutofit/>
          </a:bodyPr>
          <a:lstStyle/>
          <a:p>
            <a:r>
              <a:rPr lang="en-US" dirty="0"/>
              <a:t>Quality of Interactions (NSSE Survey Items)</a:t>
            </a:r>
          </a:p>
        </p:txBody>
      </p:sp>
      <p:graphicFrame>
        <p:nvGraphicFramePr>
          <p:cNvPr id="5" name="Content Placeholder 2">
            <a:extLst>
              <a:ext uri="{FF2B5EF4-FFF2-40B4-BE49-F238E27FC236}">
                <a16:creationId xmlns:a16="http://schemas.microsoft.com/office/drawing/2014/main" id="{63CBBC0D-7E4E-5814-80AB-0E33CE45C5E9}"/>
              </a:ext>
            </a:extLst>
          </p:cNvPr>
          <p:cNvGraphicFramePr>
            <a:graphicFrameLocks noGrp="1"/>
          </p:cNvGraphicFramePr>
          <p:nvPr>
            <p:ph idx="1"/>
            <p:extLst>
              <p:ext uri="{D42A27DB-BD31-4B8C-83A1-F6EECF244321}">
                <p14:modId xmlns:p14="http://schemas.microsoft.com/office/powerpoint/2010/main" val="1863733103"/>
              </p:ext>
            </p:extLst>
          </p:nvPr>
        </p:nvGraphicFramePr>
        <p:xfrm>
          <a:off x="363795" y="1493709"/>
          <a:ext cx="9603734" cy="4683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212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765B-AE8B-C71F-82C4-6F928EAF1811}"/>
              </a:ext>
            </a:extLst>
          </p:cNvPr>
          <p:cNvSpPr>
            <a:spLocks noGrp="1"/>
          </p:cNvSpPr>
          <p:nvPr>
            <p:ph type="title"/>
          </p:nvPr>
        </p:nvSpPr>
        <p:spPr/>
        <p:txBody>
          <a:bodyPr/>
          <a:lstStyle/>
          <a:p>
            <a:r>
              <a:rPr lang="en-US" dirty="0"/>
              <a:t>Quality of Interaction with Administration</a:t>
            </a:r>
          </a:p>
        </p:txBody>
      </p:sp>
      <p:sp>
        <p:nvSpPr>
          <p:cNvPr id="3" name="Content Placeholder 2">
            <a:extLst>
              <a:ext uri="{FF2B5EF4-FFF2-40B4-BE49-F238E27FC236}">
                <a16:creationId xmlns:a16="http://schemas.microsoft.com/office/drawing/2014/main" id="{B87314C2-C83A-6B6A-1B1B-4456C638894D}"/>
              </a:ext>
            </a:extLst>
          </p:cNvPr>
          <p:cNvSpPr>
            <a:spLocks noGrp="1"/>
          </p:cNvSpPr>
          <p:nvPr>
            <p:ph idx="1"/>
          </p:nvPr>
        </p:nvSpPr>
        <p:spPr>
          <a:xfrm>
            <a:off x="363794" y="1448273"/>
            <a:ext cx="10035376" cy="4728690"/>
          </a:xfrm>
        </p:spPr>
        <p:txBody>
          <a:bodyPr>
            <a:normAutofit/>
          </a:bodyPr>
          <a:lstStyle/>
          <a:p>
            <a:r>
              <a:rPr lang="en-US" sz="2400" dirty="0"/>
              <a:t>Administrative staff includes Admissions, Financial Aid, Registrar, etc.).</a:t>
            </a:r>
          </a:p>
          <a:p>
            <a:r>
              <a:rPr lang="en-US" sz="2400" dirty="0"/>
              <a:t>Most, especially transfer students, reported high quality interactions with administration.</a:t>
            </a:r>
          </a:p>
        </p:txBody>
      </p:sp>
      <p:sp>
        <p:nvSpPr>
          <p:cNvPr id="7" name="TextBox 6">
            <a:extLst>
              <a:ext uri="{FF2B5EF4-FFF2-40B4-BE49-F238E27FC236}">
                <a16:creationId xmlns:a16="http://schemas.microsoft.com/office/drawing/2014/main" id="{F62669D4-651F-8B65-718D-F486B8114E3F}"/>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5" name="Chart 4">
            <a:extLst>
              <a:ext uri="{FF2B5EF4-FFF2-40B4-BE49-F238E27FC236}">
                <a16:creationId xmlns:a16="http://schemas.microsoft.com/office/drawing/2014/main" id="{07466B31-4429-462B-AEDE-CC842AEEECDA}"/>
              </a:ext>
            </a:extLst>
          </p:cNvPr>
          <p:cNvGraphicFramePr>
            <a:graphicFrameLocks/>
          </p:cNvGraphicFramePr>
          <p:nvPr>
            <p:extLst>
              <p:ext uri="{D42A27DB-BD31-4B8C-83A1-F6EECF244321}">
                <p14:modId xmlns:p14="http://schemas.microsoft.com/office/powerpoint/2010/main" val="2096843202"/>
              </p:ext>
            </p:extLst>
          </p:nvPr>
        </p:nvGraphicFramePr>
        <p:xfrm>
          <a:off x="1254224" y="2773835"/>
          <a:ext cx="7753468" cy="35644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5546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6B1-00EB-9831-6195-CCFD54E62065}"/>
              </a:ext>
            </a:extLst>
          </p:cNvPr>
          <p:cNvSpPr>
            <a:spLocks noGrp="1"/>
          </p:cNvSpPr>
          <p:nvPr>
            <p:ph type="title"/>
          </p:nvPr>
        </p:nvSpPr>
        <p:spPr/>
        <p:txBody>
          <a:bodyPr/>
          <a:lstStyle/>
          <a:p>
            <a:r>
              <a:rPr lang="en-US" dirty="0"/>
              <a:t>Quality of Interactions with Administration</a:t>
            </a:r>
          </a:p>
        </p:txBody>
      </p:sp>
      <p:sp>
        <p:nvSpPr>
          <p:cNvPr id="3" name="Content Placeholder 2">
            <a:extLst>
              <a:ext uri="{FF2B5EF4-FFF2-40B4-BE49-F238E27FC236}">
                <a16:creationId xmlns:a16="http://schemas.microsoft.com/office/drawing/2014/main" id="{95B7C870-4608-8B5E-B302-8863BA59EBCF}"/>
              </a:ext>
            </a:extLst>
          </p:cNvPr>
          <p:cNvSpPr>
            <a:spLocks noGrp="1"/>
          </p:cNvSpPr>
          <p:nvPr>
            <p:ph idx="1"/>
          </p:nvPr>
        </p:nvSpPr>
        <p:spPr>
          <a:xfrm>
            <a:off x="363794" y="1468582"/>
            <a:ext cx="9645445" cy="4708382"/>
          </a:xfrm>
        </p:spPr>
        <p:txBody>
          <a:bodyPr>
            <a:normAutofit/>
          </a:bodyPr>
          <a:lstStyle/>
          <a:p>
            <a:r>
              <a:rPr lang="en-US" sz="2000" dirty="0"/>
              <a:t>Most students working off campus (20+ hours) and students caring for dependents reported high quality interactions with administration.</a:t>
            </a:r>
          </a:p>
          <a:p>
            <a:r>
              <a:rPr lang="en-US" sz="2000" dirty="0"/>
              <a:t>First-generation college students report a desire for improved interactions with administration.</a:t>
            </a:r>
          </a:p>
        </p:txBody>
      </p:sp>
      <p:sp>
        <p:nvSpPr>
          <p:cNvPr id="5" name="TextBox 4">
            <a:extLst>
              <a:ext uri="{FF2B5EF4-FFF2-40B4-BE49-F238E27FC236}">
                <a16:creationId xmlns:a16="http://schemas.microsoft.com/office/drawing/2014/main" id="{786C1168-234C-81A4-6003-68CFBA51EC39}"/>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4" name="Chart 3">
            <a:extLst>
              <a:ext uri="{FF2B5EF4-FFF2-40B4-BE49-F238E27FC236}">
                <a16:creationId xmlns:a16="http://schemas.microsoft.com/office/drawing/2014/main" id="{59EEB331-EDB3-4C82-A215-19C6E61303C6}"/>
              </a:ext>
            </a:extLst>
          </p:cNvPr>
          <p:cNvGraphicFramePr>
            <a:graphicFrameLocks/>
          </p:cNvGraphicFramePr>
          <p:nvPr>
            <p:extLst>
              <p:ext uri="{D42A27DB-BD31-4B8C-83A1-F6EECF244321}">
                <p14:modId xmlns:p14="http://schemas.microsoft.com/office/powerpoint/2010/main" val="3330306906"/>
              </p:ext>
            </p:extLst>
          </p:nvPr>
        </p:nvGraphicFramePr>
        <p:xfrm>
          <a:off x="1316698" y="2794144"/>
          <a:ext cx="7549006" cy="33828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740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6B1-00EB-9831-6195-CCFD54E62065}"/>
              </a:ext>
            </a:extLst>
          </p:cNvPr>
          <p:cNvSpPr>
            <a:spLocks noGrp="1"/>
          </p:cNvSpPr>
          <p:nvPr>
            <p:ph type="title"/>
          </p:nvPr>
        </p:nvSpPr>
        <p:spPr/>
        <p:txBody>
          <a:bodyPr/>
          <a:lstStyle/>
          <a:p>
            <a:r>
              <a:rPr lang="en-US" dirty="0"/>
              <a:t>Quality of Interactions with Administration</a:t>
            </a:r>
          </a:p>
        </p:txBody>
      </p:sp>
      <p:sp>
        <p:nvSpPr>
          <p:cNvPr id="3" name="Content Placeholder 2">
            <a:extLst>
              <a:ext uri="{FF2B5EF4-FFF2-40B4-BE49-F238E27FC236}">
                <a16:creationId xmlns:a16="http://schemas.microsoft.com/office/drawing/2014/main" id="{95B7C870-4608-8B5E-B302-8863BA59EBCF}"/>
              </a:ext>
            </a:extLst>
          </p:cNvPr>
          <p:cNvSpPr>
            <a:spLocks noGrp="1"/>
          </p:cNvSpPr>
          <p:nvPr>
            <p:ph idx="1"/>
          </p:nvPr>
        </p:nvSpPr>
        <p:spPr>
          <a:xfrm>
            <a:off x="363794" y="1468582"/>
            <a:ext cx="9645445" cy="4708382"/>
          </a:xfrm>
        </p:spPr>
        <p:txBody>
          <a:bodyPr>
            <a:normAutofit/>
          </a:bodyPr>
          <a:lstStyle/>
          <a:p>
            <a:r>
              <a:rPr lang="en-US" sz="2400" dirty="0"/>
              <a:t>Student reports of interactions with administration differed by race.</a:t>
            </a:r>
          </a:p>
        </p:txBody>
      </p:sp>
      <p:sp>
        <p:nvSpPr>
          <p:cNvPr id="5" name="TextBox 4">
            <a:extLst>
              <a:ext uri="{FF2B5EF4-FFF2-40B4-BE49-F238E27FC236}">
                <a16:creationId xmlns:a16="http://schemas.microsoft.com/office/drawing/2014/main" id="{786C1168-234C-81A4-6003-68CFBA51EC39}"/>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4" name="Chart 3">
            <a:extLst>
              <a:ext uri="{FF2B5EF4-FFF2-40B4-BE49-F238E27FC236}">
                <a16:creationId xmlns:a16="http://schemas.microsoft.com/office/drawing/2014/main" id="{41556F9D-67E7-4A29-8B96-18C261AD4B1E}"/>
              </a:ext>
            </a:extLst>
          </p:cNvPr>
          <p:cNvGraphicFramePr>
            <a:graphicFrameLocks/>
          </p:cNvGraphicFramePr>
          <p:nvPr>
            <p:extLst>
              <p:ext uri="{D42A27DB-BD31-4B8C-83A1-F6EECF244321}">
                <p14:modId xmlns:p14="http://schemas.microsoft.com/office/powerpoint/2010/main" val="448155308"/>
              </p:ext>
            </p:extLst>
          </p:nvPr>
        </p:nvGraphicFramePr>
        <p:xfrm>
          <a:off x="846902" y="2030497"/>
          <a:ext cx="8679228" cy="4146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952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a:xfrm>
            <a:off x="363794" y="365125"/>
            <a:ext cx="9819555" cy="1325563"/>
          </a:xfrm>
        </p:spPr>
        <p:txBody>
          <a:bodyPr/>
          <a:lstStyle/>
          <a:p>
            <a:r>
              <a:rPr lang="en-US" dirty="0"/>
              <a:t>Quality of Interactions with Administration</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p:txBody>
          <a:bodyPr>
            <a:normAutofit/>
          </a:bodyPr>
          <a:lstStyle/>
          <a:p>
            <a:endParaRPr lang="en-US" dirty="0"/>
          </a:p>
          <a:p>
            <a:endParaRPr lang="en-US" dirty="0"/>
          </a:p>
          <a:p>
            <a:endParaRPr lang="en-US" dirty="0"/>
          </a:p>
        </p:txBody>
      </p:sp>
      <p:sp>
        <p:nvSpPr>
          <p:cNvPr id="6" name="Content Placeholder 2">
            <a:extLst>
              <a:ext uri="{FF2B5EF4-FFF2-40B4-BE49-F238E27FC236}">
                <a16:creationId xmlns:a16="http://schemas.microsoft.com/office/drawing/2014/main" id="{8E4A292C-2B9E-03FD-431E-F0B477692CA4}"/>
              </a:ext>
            </a:extLst>
          </p:cNvPr>
          <p:cNvSpPr txBox="1">
            <a:spLocks/>
          </p:cNvSpPr>
          <p:nvPr/>
        </p:nvSpPr>
        <p:spPr>
          <a:xfrm>
            <a:off x="363794" y="1488030"/>
            <a:ext cx="9645445" cy="46889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Ratings for interactions with Administration are similar for groups other than unhoused.</a:t>
            </a:r>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4C6584E1-C452-ACD3-F7C5-AD363F505B81}"/>
              </a:ext>
            </a:extLst>
          </p:cNvPr>
          <p:cNvSpPr txBox="1"/>
          <p:nvPr/>
        </p:nvSpPr>
        <p:spPr>
          <a:xfrm>
            <a:off x="363794" y="6211669"/>
            <a:ext cx="10160119" cy="646331"/>
          </a:xfrm>
          <a:prstGeom prst="rect">
            <a:avLst/>
          </a:prstGeom>
          <a:noFill/>
        </p:spPr>
        <p:txBody>
          <a:bodyPr wrap="square" rtlCol="0">
            <a:spAutoFit/>
          </a:bodyPr>
          <a:lstStyle/>
          <a:p>
            <a:r>
              <a:rPr lang="en-US" dirty="0"/>
              <a:t>On a scale of 1-7 (poor to excellent), percentage of students reporting scores above 4.</a:t>
            </a:r>
          </a:p>
          <a:p>
            <a:r>
              <a:rPr lang="en-US" sz="1800" dirty="0"/>
              <a:t>4 students reported being homeless or in transition.</a:t>
            </a:r>
          </a:p>
        </p:txBody>
      </p:sp>
      <p:graphicFrame>
        <p:nvGraphicFramePr>
          <p:cNvPr id="4" name="Chart 3">
            <a:extLst>
              <a:ext uri="{FF2B5EF4-FFF2-40B4-BE49-F238E27FC236}">
                <a16:creationId xmlns:a16="http://schemas.microsoft.com/office/drawing/2014/main" id="{102624E1-74D7-4C7E-AC01-98C043C95457}"/>
              </a:ext>
            </a:extLst>
          </p:cNvPr>
          <p:cNvGraphicFramePr>
            <a:graphicFrameLocks/>
          </p:cNvGraphicFramePr>
          <p:nvPr>
            <p:extLst>
              <p:ext uri="{D42A27DB-BD31-4B8C-83A1-F6EECF244321}">
                <p14:modId xmlns:p14="http://schemas.microsoft.com/office/powerpoint/2010/main" val="519901611"/>
              </p:ext>
            </p:extLst>
          </p:nvPr>
        </p:nvGraphicFramePr>
        <p:xfrm>
          <a:off x="1160601" y="2730974"/>
          <a:ext cx="8225940" cy="3527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156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6D60-4A6E-B91C-09DE-12EF330D4F02}"/>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6AE4185-4CFE-B9BB-897A-B7D2F0AE4223}"/>
              </a:ext>
            </a:extLst>
          </p:cNvPr>
          <p:cNvSpPr>
            <a:spLocks noGrp="1"/>
          </p:cNvSpPr>
          <p:nvPr>
            <p:ph idx="1"/>
          </p:nvPr>
        </p:nvSpPr>
        <p:spPr>
          <a:xfrm>
            <a:off x="363793" y="1602152"/>
            <a:ext cx="9645445" cy="4887548"/>
          </a:xfrm>
        </p:spPr>
        <p:txBody>
          <a:bodyPr>
            <a:normAutofit/>
          </a:bodyPr>
          <a:lstStyle/>
          <a:p>
            <a:r>
              <a:rPr lang="en-US" sz="2400" dirty="0"/>
              <a:t>BCSSE Overview – Student Expectations</a:t>
            </a:r>
          </a:p>
          <a:p>
            <a:r>
              <a:rPr lang="en-US" sz="2400" dirty="0"/>
              <a:t>NSSE Overview – How Are We Doing?</a:t>
            </a:r>
          </a:p>
          <a:p>
            <a:pPr lvl="1"/>
            <a:r>
              <a:rPr lang="en-US" sz="2000" dirty="0"/>
              <a:t>Group</a:t>
            </a:r>
          </a:p>
          <a:p>
            <a:pPr lvl="1"/>
            <a:r>
              <a:rPr lang="en-US" sz="2000" dirty="0"/>
              <a:t>College</a:t>
            </a:r>
          </a:p>
          <a:p>
            <a:pPr lvl="1"/>
            <a:r>
              <a:rPr lang="en-US" sz="2000" dirty="0"/>
              <a:t>Department</a:t>
            </a:r>
          </a:p>
          <a:p>
            <a:pPr lvl="1"/>
            <a:r>
              <a:rPr lang="en-US" sz="2000" dirty="0"/>
              <a:t>Major</a:t>
            </a:r>
          </a:p>
          <a:p>
            <a:pPr lvl="1"/>
            <a:r>
              <a:rPr lang="en-US" sz="2000" dirty="0"/>
              <a:t>Comparison with Other Institutions</a:t>
            </a:r>
          </a:p>
          <a:p>
            <a:pPr lvl="1"/>
            <a:r>
              <a:rPr lang="en-US" sz="2000" dirty="0"/>
              <a:t>High Impact Practices</a:t>
            </a:r>
          </a:p>
          <a:p>
            <a:pPr lvl="1"/>
            <a:r>
              <a:rPr lang="en-US" sz="2000" dirty="0"/>
              <a:t>Gains and Satisfaction</a:t>
            </a:r>
          </a:p>
          <a:p>
            <a:r>
              <a:rPr lang="en-US" sz="2400" dirty="0"/>
              <a:t>Opportunities for Growth</a:t>
            </a:r>
          </a:p>
          <a:p>
            <a:pPr lvl="1"/>
            <a:r>
              <a:rPr lang="en-US" sz="2000" dirty="0"/>
              <a:t>What can we do with the information?</a:t>
            </a:r>
          </a:p>
          <a:p>
            <a:r>
              <a:rPr lang="en-US" sz="2400" dirty="0"/>
              <a:t>Requests of Academic Departments</a:t>
            </a:r>
          </a:p>
          <a:p>
            <a:pPr lvl="1"/>
            <a:r>
              <a:rPr lang="en-US" sz="2000" dirty="0"/>
              <a:t>Based on data and FSU Strategic Plan</a:t>
            </a:r>
          </a:p>
          <a:p>
            <a:endParaRPr lang="en-US" dirty="0"/>
          </a:p>
          <a:p>
            <a:endParaRPr lang="en-US" dirty="0"/>
          </a:p>
          <a:p>
            <a:endParaRPr lang="en-US" dirty="0"/>
          </a:p>
        </p:txBody>
      </p:sp>
      <p:pic>
        <p:nvPicPr>
          <p:cNvPr id="8" name="Picture 7" descr="Chart made of arrows">
            <a:extLst>
              <a:ext uri="{FF2B5EF4-FFF2-40B4-BE49-F238E27FC236}">
                <a16:creationId xmlns:a16="http://schemas.microsoft.com/office/drawing/2014/main" id="{3EAF85E4-FF04-5687-8ED3-8D571143276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962713" y="2850127"/>
            <a:ext cx="4046526" cy="2701055"/>
          </a:xfrm>
          <a:prstGeom prst="rect">
            <a:avLst/>
          </a:prstGeom>
          <a:noFill/>
        </p:spPr>
      </p:pic>
    </p:spTree>
    <p:extLst>
      <p:ext uri="{BB962C8B-B14F-4D97-AF65-F5344CB8AC3E}">
        <p14:creationId xmlns:p14="http://schemas.microsoft.com/office/powerpoint/2010/main" val="363153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6B1-00EB-9831-6195-CCFD54E62065}"/>
              </a:ext>
            </a:extLst>
          </p:cNvPr>
          <p:cNvSpPr>
            <a:spLocks noGrp="1"/>
          </p:cNvSpPr>
          <p:nvPr>
            <p:ph type="title"/>
          </p:nvPr>
        </p:nvSpPr>
        <p:spPr/>
        <p:txBody>
          <a:bodyPr/>
          <a:lstStyle/>
          <a:p>
            <a:r>
              <a:rPr lang="en-US" dirty="0"/>
              <a:t>Quality of Interactions with Faculty</a:t>
            </a:r>
          </a:p>
        </p:txBody>
      </p:sp>
      <p:sp>
        <p:nvSpPr>
          <p:cNvPr id="3" name="Content Placeholder 2">
            <a:extLst>
              <a:ext uri="{FF2B5EF4-FFF2-40B4-BE49-F238E27FC236}">
                <a16:creationId xmlns:a16="http://schemas.microsoft.com/office/drawing/2014/main" id="{95B7C870-4608-8B5E-B302-8863BA59EBCF}"/>
              </a:ext>
            </a:extLst>
          </p:cNvPr>
          <p:cNvSpPr>
            <a:spLocks noGrp="1"/>
          </p:cNvSpPr>
          <p:nvPr>
            <p:ph idx="1"/>
          </p:nvPr>
        </p:nvSpPr>
        <p:spPr>
          <a:xfrm>
            <a:off x="363794" y="1540626"/>
            <a:ext cx="9645445" cy="4636338"/>
          </a:xfrm>
        </p:spPr>
        <p:txBody>
          <a:bodyPr/>
          <a:lstStyle/>
          <a:p>
            <a:r>
              <a:rPr lang="en-US" dirty="0"/>
              <a:t>Most adult learners, military students, 18-24-year-olds, and transfer students reported high quality interactions with faculty, with little variance among groups. </a:t>
            </a:r>
          </a:p>
        </p:txBody>
      </p:sp>
      <p:sp>
        <p:nvSpPr>
          <p:cNvPr id="5" name="TextBox 4">
            <a:extLst>
              <a:ext uri="{FF2B5EF4-FFF2-40B4-BE49-F238E27FC236}">
                <a16:creationId xmlns:a16="http://schemas.microsoft.com/office/drawing/2014/main" id="{786C1168-234C-81A4-6003-68CFBA51EC39}"/>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4" name="Chart 3">
            <a:extLst>
              <a:ext uri="{FF2B5EF4-FFF2-40B4-BE49-F238E27FC236}">
                <a16:creationId xmlns:a16="http://schemas.microsoft.com/office/drawing/2014/main" id="{849B2469-39AC-4C55-8A27-9CDE458916AD}"/>
              </a:ext>
            </a:extLst>
          </p:cNvPr>
          <p:cNvGraphicFramePr>
            <a:graphicFrameLocks/>
          </p:cNvGraphicFramePr>
          <p:nvPr>
            <p:extLst>
              <p:ext uri="{D42A27DB-BD31-4B8C-83A1-F6EECF244321}">
                <p14:modId xmlns:p14="http://schemas.microsoft.com/office/powerpoint/2010/main" val="821559058"/>
              </p:ext>
            </p:extLst>
          </p:nvPr>
        </p:nvGraphicFramePr>
        <p:xfrm>
          <a:off x="845299" y="2818454"/>
          <a:ext cx="8679227" cy="34857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80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6B1-00EB-9831-6195-CCFD54E62065}"/>
              </a:ext>
            </a:extLst>
          </p:cNvPr>
          <p:cNvSpPr>
            <a:spLocks noGrp="1"/>
          </p:cNvSpPr>
          <p:nvPr>
            <p:ph type="title"/>
          </p:nvPr>
        </p:nvSpPr>
        <p:spPr/>
        <p:txBody>
          <a:bodyPr/>
          <a:lstStyle/>
          <a:p>
            <a:r>
              <a:rPr lang="en-US" dirty="0"/>
              <a:t>Quality of Interactions with Faculty</a:t>
            </a:r>
          </a:p>
        </p:txBody>
      </p:sp>
      <p:sp>
        <p:nvSpPr>
          <p:cNvPr id="3" name="Content Placeholder 2">
            <a:extLst>
              <a:ext uri="{FF2B5EF4-FFF2-40B4-BE49-F238E27FC236}">
                <a16:creationId xmlns:a16="http://schemas.microsoft.com/office/drawing/2014/main" id="{95B7C870-4608-8B5E-B302-8863BA59EBCF}"/>
              </a:ext>
            </a:extLst>
          </p:cNvPr>
          <p:cNvSpPr>
            <a:spLocks noGrp="1"/>
          </p:cNvSpPr>
          <p:nvPr>
            <p:ph idx="1"/>
          </p:nvPr>
        </p:nvSpPr>
        <p:spPr>
          <a:xfrm>
            <a:off x="363794" y="1468582"/>
            <a:ext cx="9645445" cy="4708382"/>
          </a:xfrm>
        </p:spPr>
        <p:txBody>
          <a:bodyPr/>
          <a:lstStyle/>
          <a:p>
            <a:r>
              <a:rPr lang="en-US" dirty="0"/>
              <a:t>Most students working off campus (20+ hours), students caring for dependents, and first-generation college students reported high quality interactions with faculty.</a:t>
            </a:r>
          </a:p>
        </p:txBody>
      </p:sp>
      <p:sp>
        <p:nvSpPr>
          <p:cNvPr id="5" name="TextBox 4">
            <a:extLst>
              <a:ext uri="{FF2B5EF4-FFF2-40B4-BE49-F238E27FC236}">
                <a16:creationId xmlns:a16="http://schemas.microsoft.com/office/drawing/2014/main" id="{786C1168-234C-81A4-6003-68CFBA51EC39}"/>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6" name="Chart 5">
            <a:extLst>
              <a:ext uri="{FF2B5EF4-FFF2-40B4-BE49-F238E27FC236}">
                <a16:creationId xmlns:a16="http://schemas.microsoft.com/office/drawing/2014/main" id="{0175B99E-F910-4A37-8114-40C1F8DC9BA6}"/>
              </a:ext>
            </a:extLst>
          </p:cNvPr>
          <p:cNvGraphicFramePr>
            <a:graphicFrameLocks/>
          </p:cNvGraphicFramePr>
          <p:nvPr>
            <p:extLst>
              <p:ext uri="{D42A27DB-BD31-4B8C-83A1-F6EECF244321}">
                <p14:modId xmlns:p14="http://schemas.microsoft.com/office/powerpoint/2010/main" val="2628528600"/>
              </p:ext>
            </p:extLst>
          </p:nvPr>
        </p:nvGraphicFramePr>
        <p:xfrm>
          <a:off x="1947379" y="2892829"/>
          <a:ext cx="6992948" cy="3284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8974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652C-688E-3E96-0FD1-42D15B674969}"/>
              </a:ext>
            </a:extLst>
          </p:cNvPr>
          <p:cNvSpPr>
            <a:spLocks noGrp="1"/>
          </p:cNvSpPr>
          <p:nvPr>
            <p:ph type="title"/>
          </p:nvPr>
        </p:nvSpPr>
        <p:spPr/>
        <p:txBody>
          <a:bodyPr/>
          <a:lstStyle/>
          <a:p>
            <a:r>
              <a:rPr lang="en-US" dirty="0"/>
              <a:t>Quality of Interactions with Faculty</a:t>
            </a:r>
          </a:p>
        </p:txBody>
      </p:sp>
      <p:sp>
        <p:nvSpPr>
          <p:cNvPr id="3" name="Content Placeholder 2">
            <a:extLst>
              <a:ext uri="{FF2B5EF4-FFF2-40B4-BE49-F238E27FC236}">
                <a16:creationId xmlns:a16="http://schemas.microsoft.com/office/drawing/2014/main" id="{641D908A-5484-CD61-CD58-EB0A621BE7D7}"/>
              </a:ext>
            </a:extLst>
          </p:cNvPr>
          <p:cNvSpPr>
            <a:spLocks noGrp="1"/>
          </p:cNvSpPr>
          <p:nvPr>
            <p:ph idx="1"/>
          </p:nvPr>
        </p:nvSpPr>
        <p:spPr>
          <a:xfrm>
            <a:off x="363794" y="1732248"/>
            <a:ext cx="9645445" cy="4444715"/>
          </a:xfrm>
        </p:spPr>
        <p:txBody>
          <a:bodyPr/>
          <a:lstStyle/>
          <a:p>
            <a:r>
              <a:rPr lang="en-US" dirty="0"/>
              <a:t>Most first-year students and seniors reported high quality interactions with faculty.</a:t>
            </a:r>
          </a:p>
        </p:txBody>
      </p:sp>
      <p:sp>
        <p:nvSpPr>
          <p:cNvPr id="4" name="TextBox 3">
            <a:extLst>
              <a:ext uri="{FF2B5EF4-FFF2-40B4-BE49-F238E27FC236}">
                <a16:creationId xmlns:a16="http://schemas.microsoft.com/office/drawing/2014/main" id="{BD830EE6-2B5B-590F-3D43-823E247C70E4}"/>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7" name="Chart 6">
            <a:extLst>
              <a:ext uri="{FF2B5EF4-FFF2-40B4-BE49-F238E27FC236}">
                <a16:creationId xmlns:a16="http://schemas.microsoft.com/office/drawing/2014/main" id="{6B505867-AB2D-1580-5A88-F8F5C9D8A957}"/>
              </a:ext>
            </a:extLst>
          </p:cNvPr>
          <p:cNvGraphicFramePr>
            <a:graphicFrameLocks/>
          </p:cNvGraphicFramePr>
          <p:nvPr>
            <p:extLst>
              <p:ext uri="{D42A27DB-BD31-4B8C-83A1-F6EECF244321}">
                <p14:modId xmlns:p14="http://schemas.microsoft.com/office/powerpoint/2010/main" val="2572520385"/>
              </p:ext>
            </p:extLst>
          </p:nvPr>
        </p:nvGraphicFramePr>
        <p:xfrm>
          <a:off x="2362249" y="2726206"/>
          <a:ext cx="6163207" cy="3554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8805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p:txBody>
          <a:bodyPr/>
          <a:lstStyle/>
          <a:p>
            <a:r>
              <a:rPr lang="en-US" dirty="0"/>
              <a:t>Quality of Interactions with Faculty</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a:xfrm>
            <a:off x="363794" y="1624338"/>
            <a:ext cx="9645445" cy="4552625"/>
          </a:xfrm>
        </p:spPr>
        <p:txBody>
          <a:bodyPr>
            <a:normAutofit/>
          </a:bodyPr>
          <a:lstStyle/>
          <a:p>
            <a:r>
              <a:rPr lang="en-US" dirty="0"/>
              <a:t>First-generation college students constituted 48% of NSSE respondents, 341 of 714.</a:t>
            </a:r>
          </a:p>
          <a:p>
            <a:endParaRPr lang="en-US" dirty="0"/>
          </a:p>
          <a:p>
            <a:endParaRPr lang="en-US" dirty="0"/>
          </a:p>
        </p:txBody>
      </p:sp>
      <p:sp>
        <p:nvSpPr>
          <p:cNvPr id="5" name="TextBox 4">
            <a:extLst>
              <a:ext uri="{FF2B5EF4-FFF2-40B4-BE49-F238E27FC236}">
                <a16:creationId xmlns:a16="http://schemas.microsoft.com/office/drawing/2014/main" id="{08DE8AF3-9FDF-DFD9-00DE-711E565C6AA1}"/>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6" name="Chart 5">
            <a:extLst>
              <a:ext uri="{FF2B5EF4-FFF2-40B4-BE49-F238E27FC236}">
                <a16:creationId xmlns:a16="http://schemas.microsoft.com/office/drawing/2014/main" id="{4A440243-2505-466C-EEF3-29A1FE10D0B5}"/>
              </a:ext>
            </a:extLst>
          </p:cNvPr>
          <p:cNvGraphicFramePr>
            <a:graphicFrameLocks/>
          </p:cNvGraphicFramePr>
          <p:nvPr>
            <p:extLst>
              <p:ext uri="{D42A27DB-BD31-4B8C-83A1-F6EECF244321}">
                <p14:modId xmlns:p14="http://schemas.microsoft.com/office/powerpoint/2010/main" val="4115071248"/>
              </p:ext>
            </p:extLst>
          </p:nvPr>
        </p:nvGraphicFramePr>
        <p:xfrm>
          <a:off x="1998238" y="2613991"/>
          <a:ext cx="6890184" cy="35629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6055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p:txBody>
          <a:bodyPr/>
          <a:lstStyle/>
          <a:p>
            <a:r>
              <a:rPr lang="en-US" dirty="0"/>
              <a:t>Quality of Interactions with Faculty</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a:xfrm>
            <a:off x="363794" y="1624338"/>
            <a:ext cx="9645445" cy="4552625"/>
          </a:xfrm>
        </p:spPr>
        <p:txBody>
          <a:bodyPr>
            <a:normAutofit/>
          </a:bodyPr>
          <a:lstStyle/>
          <a:p>
            <a:r>
              <a:rPr lang="en-US" dirty="0"/>
              <a:t>Interactions with faculty had minor variations by race. </a:t>
            </a:r>
          </a:p>
          <a:p>
            <a:endParaRPr lang="en-US" dirty="0"/>
          </a:p>
          <a:p>
            <a:endParaRPr lang="en-US" dirty="0"/>
          </a:p>
        </p:txBody>
      </p:sp>
      <p:sp>
        <p:nvSpPr>
          <p:cNvPr id="5" name="TextBox 4">
            <a:extLst>
              <a:ext uri="{FF2B5EF4-FFF2-40B4-BE49-F238E27FC236}">
                <a16:creationId xmlns:a16="http://schemas.microsoft.com/office/drawing/2014/main" id="{08DE8AF3-9FDF-DFD9-00DE-711E565C6AA1}"/>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4" name="Chart 3">
            <a:extLst>
              <a:ext uri="{FF2B5EF4-FFF2-40B4-BE49-F238E27FC236}">
                <a16:creationId xmlns:a16="http://schemas.microsoft.com/office/drawing/2014/main" id="{F6D988BB-CB54-81E5-0A3B-237A2DA93349}"/>
              </a:ext>
            </a:extLst>
          </p:cNvPr>
          <p:cNvGraphicFramePr>
            <a:graphicFrameLocks/>
          </p:cNvGraphicFramePr>
          <p:nvPr>
            <p:extLst>
              <p:ext uri="{D42A27DB-BD31-4B8C-83A1-F6EECF244321}">
                <p14:modId xmlns:p14="http://schemas.microsoft.com/office/powerpoint/2010/main" val="3087139339"/>
              </p:ext>
            </p:extLst>
          </p:nvPr>
        </p:nvGraphicFramePr>
        <p:xfrm>
          <a:off x="693555" y="2198346"/>
          <a:ext cx="8985921" cy="39786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6346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p:txBody>
          <a:bodyPr/>
          <a:lstStyle/>
          <a:p>
            <a:r>
              <a:rPr lang="en-US" dirty="0"/>
              <a:t>Quality of Interactions with Faculty</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p:txBody>
          <a:bodyPr>
            <a:normAutofit/>
          </a:bodyPr>
          <a:lstStyle/>
          <a:p>
            <a:endParaRPr lang="en-US" dirty="0"/>
          </a:p>
          <a:p>
            <a:endParaRPr lang="en-US" dirty="0"/>
          </a:p>
          <a:p>
            <a:endParaRPr lang="en-US" dirty="0"/>
          </a:p>
        </p:txBody>
      </p:sp>
      <p:sp>
        <p:nvSpPr>
          <p:cNvPr id="6" name="Content Placeholder 2">
            <a:extLst>
              <a:ext uri="{FF2B5EF4-FFF2-40B4-BE49-F238E27FC236}">
                <a16:creationId xmlns:a16="http://schemas.microsoft.com/office/drawing/2014/main" id="{8E4A292C-2B9E-03FD-431E-F0B477692CA4}"/>
              </a:ext>
            </a:extLst>
          </p:cNvPr>
          <p:cNvSpPr txBox="1">
            <a:spLocks/>
          </p:cNvSpPr>
          <p:nvPr/>
        </p:nvSpPr>
        <p:spPr>
          <a:xfrm>
            <a:off x="363794" y="1573222"/>
            <a:ext cx="9645445" cy="4603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Ratings for interactions with faculty are similar, whether students on campus, commuters, online, or unhoused.</a:t>
            </a:r>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4C6584E1-C452-ACD3-F7C5-AD363F505B81}"/>
              </a:ext>
            </a:extLst>
          </p:cNvPr>
          <p:cNvSpPr txBox="1"/>
          <p:nvPr/>
        </p:nvSpPr>
        <p:spPr>
          <a:xfrm>
            <a:off x="363794" y="6176963"/>
            <a:ext cx="10160119" cy="646331"/>
          </a:xfrm>
          <a:prstGeom prst="rect">
            <a:avLst/>
          </a:prstGeom>
          <a:noFill/>
        </p:spPr>
        <p:txBody>
          <a:bodyPr wrap="square" rtlCol="0">
            <a:spAutoFit/>
          </a:bodyPr>
          <a:lstStyle/>
          <a:p>
            <a:r>
              <a:rPr lang="en-US" dirty="0"/>
              <a:t>On a scale of 1-7 (poor to excellent), percentage of students reporting scores above 4.</a:t>
            </a:r>
          </a:p>
          <a:p>
            <a:r>
              <a:rPr lang="en-US" sz="1800" dirty="0"/>
              <a:t>4 students reported being homeless or in transition.</a:t>
            </a:r>
            <a:endParaRPr lang="en-US" dirty="0"/>
          </a:p>
        </p:txBody>
      </p:sp>
      <p:graphicFrame>
        <p:nvGraphicFramePr>
          <p:cNvPr id="8" name="Chart 7">
            <a:extLst>
              <a:ext uri="{FF2B5EF4-FFF2-40B4-BE49-F238E27FC236}">
                <a16:creationId xmlns:a16="http://schemas.microsoft.com/office/drawing/2014/main" id="{9F60CB45-7EE0-4BEC-BBFB-B03650CCBA33}"/>
              </a:ext>
            </a:extLst>
          </p:cNvPr>
          <p:cNvGraphicFramePr>
            <a:graphicFrameLocks/>
          </p:cNvGraphicFramePr>
          <p:nvPr>
            <p:extLst>
              <p:ext uri="{D42A27DB-BD31-4B8C-83A1-F6EECF244321}">
                <p14:modId xmlns:p14="http://schemas.microsoft.com/office/powerpoint/2010/main" val="625720894"/>
              </p:ext>
            </p:extLst>
          </p:nvPr>
        </p:nvGraphicFramePr>
        <p:xfrm>
          <a:off x="1280631" y="2547761"/>
          <a:ext cx="8090549" cy="3629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1230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a:xfrm>
            <a:off x="363793" y="220900"/>
            <a:ext cx="9645445" cy="1325563"/>
          </a:xfrm>
        </p:spPr>
        <p:txBody>
          <a:bodyPr>
            <a:normAutofit/>
          </a:bodyPr>
          <a:lstStyle/>
          <a:p>
            <a:r>
              <a:rPr lang="en-US" sz="3200" dirty="0"/>
              <a:t>Student-Faculty Interaction (Mentoring) by Race</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a:xfrm>
            <a:off x="363794" y="1300606"/>
            <a:ext cx="9645445" cy="4723012"/>
          </a:xfrm>
        </p:spPr>
        <p:txBody>
          <a:bodyPr>
            <a:normAutofit/>
          </a:bodyPr>
          <a:lstStyle/>
          <a:p>
            <a:r>
              <a:rPr lang="en-US" sz="2400" dirty="0"/>
              <a:t>First-year scores were higher than peer institutions while seniors’ scores were lower.</a:t>
            </a:r>
          </a:p>
        </p:txBody>
      </p:sp>
      <p:sp>
        <p:nvSpPr>
          <p:cNvPr id="4" name="TextBox 3">
            <a:extLst>
              <a:ext uri="{FF2B5EF4-FFF2-40B4-BE49-F238E27FC236}">
                <a16:creationId xmlns:a16="http://schemas.microsoft.com/office/drawing/2014/main" id="{B8F99714-CB05-8DF3-BADC-AEC7479CECB3}"/>
              </a:ext>
            </a:extLst>
          </p:cNvPr>
          <p:cNvSpPr txBox="1"/>
          <p:nvPr/>
        </p:nvSpPr>
        <p:spPr>
          <a:xfrm>
            <a:off x="363794" y="5950092"/>
            <a:ext cx="10160119" cy="954107"/>
          </a:xfrm>
          <a:prstGeom prst="rect">
            <a:avLst/>
          </a:prstGeom>
          <a:noFill/>
        </p:spPr>
        <p:txBody>
          <a:bodyPr wrap="square" rtlCol="0">
            <a:spAutoFit/>
          </a:bodyPr>
          <a:lstStyle/>
          <a:p>
            <a:r>
              <a:rPr lang="en-US" sz="1400" dirty="0"/>
              <a:t>Scored on 60-point scale (e.g., Very little = 0; Some = 20; Quite a bit = 40; Very much = 60), and the rescaled items are averaged across every item in the Engagement Indicators (EI). Items include well-being, nonacademic support, tutoring, campus activities, diverse contacts, etc. Compare averages for Southeast Public Institutions (FY 22.2, S 24.6), Carnegie Peers (FY 22.5, S 26.4), and All U.S. Institutions Administering the NSSE (FY 21.6, S 23.7).</a:t>
            </a:r>
          </a:p>
        </p:txBody>
      </p:sp>
      <p:graphicFrame>
        <p:nvGraphicFramePr>
          <p:cNvPr id="6" name="Chart 5">
            <a:extLst>
              <a:ext uri="{FF2B5EF4-FFF2-40B4-BE49-F238E27FC236}">
                <a16:creationId xmlns:a16="http://schemas.microsoft.com/office/drawing/2014/main" id="{542E0A96-D70A-4185-A11E-DE377638FF49}"/>
              </a:ext>
            </a:extLst>
          </p:cNvPr>
          <p:cNvGraphicFramePr>
            <a:graphicFrameLocks/>
          </p:cNvGraphicFramePr>
          <p:nvPr>
            <p:extLst>
              <p:ext uri="{D42A27DB-BD31-4B8C-83A1-F6EECF244321}">
                <p14:modId xmlns:p14="http://schemas.microsoft.com/office/powerpoint/2010/main" val="503456052"/>
              </p:ext>
            </p:extLst>
          </p:nvPr>
        </p:nvGraphicFramePr>
        <p:xfrm>
          <a:off x="1558923" y="2055235"/>
          <a:ext cx="7255183" cy="3894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8372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6B1-00EB-9831-6195-CCFD54E62065}"/>
              </a:ext>
            </a:extLst>
          </p:cNvPr>
          <p:cNvSpPr>
            <a:spLocks noGrp="1"/>
          </p:cNvSpPr>
          <p:nvPr>
            <p:ph type="title"/>
          </p:nvPr>
        </p:nvSpPr>
        <p:spPr/>
        <p:txBody>
          <a:bodyPr/>
          <a:lstStyle/>
          <a:p>
            <a:r>
              <a:rPr lang="en-US" dirty="0"/>
              <a:t>Quality of Interactions w/Student Affairs Staff</a:t>
            </a:r>
          </a:p>
        </p:txBody>
      </p:sp>
      <p:sp>
        <p:nvSpPr>
          <p:cNvPr id="3" name="Content Placeholder 2">
            <a:extLst>
              <a:ext uri="{FF2B5EF4-FFF2-40B4-BE49-F238E27FC236}">
                <a16:creationId xmlns:a16="http://schemas.microsoft.com/office/drawing/2014/main" id="{95B7C870-4608-8B5E-B302-8863BA59EBCF}"/>
              </a:ext>
            </a:extLst>
          </p:cNvPr>
          <p:cNvSpPr>
            <a:spLocks noGrp="1"/>
          </p:cNvSpPr>
          <p:nvPr>
            <p:ph idx="1"/>
          </p:nvPr>
        </p:nvSpPr>
        <p:spPr>
          <a:xfrm>
            <a:off x="363794" y="1468582"/>
            <a:ext cx="9645445" cy="4708382"/>
          </a:xfrm>
        </p:spPr>
        <p:txBody>
          <a:bodyPr>
            <a:normAutofit/>
          </a:bodyPr>
          <a:lstStyle/>
          <a:p>
            <a:r>
              <a:rPr lang="en-US" sz="2400" dirty="0"/>
              <a:t>Student Affairs staff received the highest ratings of all employees from this group, especially military students.</a:t>
            </a:r>
          </a:p>
        </p:txBody>
      </p:sp>
      <p:sp>
        <p:nvSpPr>
          <p:cNvPr id="5" name="TextBox 4">
            <a:extLst>
              <a:ext uri="{FF2B5EF4-FFF2-40B4-BE49-F238E27FC236}">
                <a16:creationId xmlns:a16="http://schemas.microsoft.com/office/drawing/2014/main" id="{786C1168-234C-81A4-6003-68CFBA51EC39}"/>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6" name="Chart 5">
            <a:extLst>
              <a:ext uri="{FF2B5EF4-FFF2-40B4-BE49-F238E27FC236}">
                <a16:creationId xmlns:a16="http://schemas.microsoft.com/office/drawing/2014/main" id="{8DFD893A-8E08-4D74-B143-B672D01BA48A}"/>
              </a:ext>
            </a:extLst>
          </p:cNvPr>
          <p:cNvGraphicFramePr>
            <a:graphicFrameLocks/>
          </p:cNvGraphicFramePr>
          <p:nvPr>
            <p:extLst>
              <p:ext uri="{D42A27DB-BD31-4B8C-83A1-F6EECF244321}">
                <p14:modId xmlns:p14="http://schemas.microsoft.com/office/powerpoint/2010/main" val="2138872723"/>
              </p:ext>
            </p:extLst>
          </p:nvPr>
        </p:nvGraphicFramePr>
        <p:xfrm>
          <a:off x="1133438" y="2334292"/>
          <a:ext cx="8620829" cy="3797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951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6B1-00EB-9831-6195-CCFD54E62065}"/>
              </a:ext>
            </a:extLst>
          </p:cNvPr>
          <p:cNvSpPr>
            <a:spLocks noGrp="1"/>
          </p:cNvSpPr>
          <p:nvPr>
            <p:ph type="title"/>
          </p:nvPr>
        </p:nvSpPr>
        <p:spPr/>
        <p:txBody>
          <a:bodyPr/>
          <a:lstStyle/>
          <a:p>
            <a:r>
              <a:rPr lang="en-US" dirty="0"/>
              <a:t>Quality of Interactions w/Student Affairs Staff</a:t>
            </a:r>
          </a:p>
        </p:txBody>
      </p:sp>
      <p:sp>
        <p:nvSpPr>
          <p:cNvPr id="3" name="Content Placeholder 2">
            <a:extLst>
              <a:ext uri="{FF2B5EF4-FFF2-40B4-BE49-F238E27FC236}">
                <a16:creationId xmlns:a16="http://schemas.microsoft.com/office/drawing/2014/main" id="{95B7C870-4608-8B5E-B302-8863BA59EBCF}"/>
              </a:ext>
            </a:extLst>
          </p:cNvPr>
          <p:cNvSpPr>
            <a:spLocks noGrp="1"/>
          </p:cNvSpPr>
          <p:nvPr>
            <p:ph idx="1"/>
          </p:nvPr>
        </p:nvSpPr>
        <p:spPr>
          <a:xfrm>
            <a:off x="363794" y="1468582"/>
            <a:ext cx="9645445" cy="4708382"/>
          </a:xfrm>
        </p:spPr>
        <p:txBody>
          <a:bodyPr>
            <a:normAutofit/>
          </a:bodyPr>
          <a:lstStyle/>
          <a:p>
            <a:r>
              <a:rPr lang="en-US" sz="2400" dirty="0"/>
              <a:t>Most students working off campus (20+ hours), students caring for dependents, and first-generation college students reported high quality interactions with Student Affairs staff.</a:t>
            </a:r>
          </a:p>
        </p:txBody>
      </p:sp>
      <p:sp>
        <p:nvSpPr>
          <p:cNvPr id="5" name="TextBox 4">
            <a:extLst>
              <a:ext uri="{FF2B5EF4-FFF2-40B4-BE49-F238E27FC236}">
                <a16:creationId xmlns:a16="http://schemas.microsoft.com/office/drawing/2014/main" id="{786C1168-234C-81A4-6003-68CFBA51EC39}"/>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4" name="Chart 3">
            <a:extLst>
              <a:ext uri="{FF2B5EF4-FFF2-40B4-BE49-F238E27FC236}">
                <a16:creationId xmlns:a16="http://schemas.microsoft.com/office/drawing/2014/main" id="{95B1FCC9-CFA8-48B3-8809-963BFA9ACD90}"/>
              </a:ext>
            </a:extLst>
          </p:cNvPr>
          <p:cNvGraphicFramePr>
            <a:graphicFrameLocks/>
          </p:cNvGraphicFramePr>
          <p:nvPr>
            <p:extLst>
              <p:ext uri="{D42A27DB-BD31-4B8C-83A1-F6EECF244321}">
                <p14:modId xmlns:p14="http://schemas.microsoft.com/office/powerpoint/2010/main" val="772268607"/>
              </p:ext>
            </p:extLst>
          </p:nvPr>
        </p:nvGraphicFramePr>
        <p:xfrm>
          <a:off x="1669774" y="2718740"/>
          <a:ext cx="7545329" cy="34582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2758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a:xfrm>
            <a:off x="363794" y="365125"/>
            <a:ext cx="9819555" cy="1325563"/>
          </a:xfrm>
        </p:spPr>
        <p:txBody>
          <a:bodyPr/>
          <a:lstStyle/>
          <a:p>
            <a:r>
              <a:rPr lang="en-US" dirty="0"/>
              <a:t>Quality of Interactions with Student Affairs Staff</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p:txBody>
          <a:bodyPr>
            <a:normAutofit/>
          </a:bodyPr>
          <a:lstStyle/>
          <a:p>
            <a:endParaRPr lang="en-US" dirty="0"/>
          </a:p>
          <a:p>
            <a:endParaRPr lang="en-US" dirty="0"/>
          </a:p>
          <a:p>
            <a:endParaRPr lang="en-US" dirty="0"/>
          </a:p>
        </p:txBody>
      </p:sp>
      <p:sp>
        <p:nvSpPr>
          <p:cNvPr id="6" name="Content Placeholder 2">
            <a:extLst>
              <a:ext uri="{FF2B5EF4-FFF2-40B4-BE49-F238E27FC236}">
                <a16:creationId xmlns:a16="http://schemas.microsoft.com/office/drawing/2014/main" id="{8E4A292C-2B9E-03FD-431E-F0B477692CA4}"/>
              </a:ext>
            </a:extLst>
          </p:cNvPr>
          <p:cNvSpPr txBox="1">
            <a:spLocks/>
          </p:cNvSpPr>
          <p:nvPr/>
        </p:nvSpPr>
        <p:spPr>
          <a:xfrm>
            <a:off x="363794" y="1647056"/>
            <a:ext cx="9645445" cy="4529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Ratings for interactions with Student Affairs staff differ for distance learners and students on campus or unhoused.</a:t>
            </a:r>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4C6584E1-C452-ACD3-F7C5-AD363F505B81}"/>
              </a:ext>
            </a:extLst>
          </p:cNvPr>
          <p:cNvSpPr txBox="1"/>
          <p:nvPr/>
        </p:nvSpPr>
        <p:spPr>
          <a:xfrm>
            <a:off x="363794" y="6236774"/>
            <a:ext cx="10160119" cy="646331"/>
          </a:xfrm>
          <a:prstGeom prst="rect">
            <a:avLst/>
          </a:prstGeom>
          <a:noFill/>
        </p:spPr>
        <p:txBody>
          <a:bodyPr wrap="square" rtlCol="0">
            <a:spAutoFit/>
          </a:bodyPr>
          <a:lstStyle/>
          <a:p>
            <a:r>
              <a:rPr lang="en-US" dirty="0"/>
              <a:t>On a scale of 1-7 (poor to excellent), percentage of students reporting scores above 4.</a:t>
            </a:r>
          </a:p>
          <a:p>
            <a:r>
              <a:rPr lang="en-US" sz="1800" dirty="0"/>
              <a:t>4 students reported being homeless or in transition.</a:t>
            </a:r>
          </a:p>
        </p:txBody>
      </p:sp>
      <p:graphicFrame>
        <p:nvGraphicFramePr>
          <p:cNvPr id="5" name="Chart 4">
            <a:extLst>
              <a:ext uri="{FF2B5EF4-FFF2-40B4-BE49-F238E27FC236}">
                <a16:creationId xmlns:a16="http://schemas.microsoft.com/office/drawing/2014/main" id="{1938751C-DC6E-2CEE-ABE3-F2F155CEEA07}"/>
              </a:ext>
            </a:extLst>
          </p:cNvPr>
          <p:cNvGraphicFramePr>
            <a:graphicFrameLocks/>
          </p:cNvGraphicFramePr>
          <p:nvPr>
            <p:extLst>
              <p:ext uri="{D42A27DB-BD31-4B8C-83A1-F6EECF244321}">
                <p14:modId xmlns:p14="http://schemas.microsoft.com/office/powerpoint/2010/main" val="3061465"/>
              </p:ext>
            </p:extLst>
          </p:nvPr>
        </p:nvGraphicFramePr>
        <p:xfrm>
          <a:off x="960702" y="2691573"/>
          <a:ext cx="8966302" cy="34853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6369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AA75-4D0B-E07B-47A6-09E6327BC828}"/>
              </a:ext>
            </a:extLst>
          </p:cNvPr>
          <p:cNvSpPr>
            <a:spLocks noGrp="1"/>
          </p:cNvSpPr>
          <p:nvPr>
            <p:ph type="title"/>
          </p:nvPr>
        </p:nvSpPr>
        <p:spPr>
          <a:xfrm>
            <a:off x="363794" y="365125"/>
            <a:ext cx="9645445" cy="1325563"/>
          </a:xfrm>
        </p:spPr>
        <p:txBody>
          <a:bodyPr anchor="ctr">
            <a:normAutofit/>
          </a:bodyPr>
          <a:lstStyle/>
          <a:p>
            <a:r>
              <a:rPr lang="en-US" dirty="0"/>
              <a:t>Beginning College Student Survey of  Engagement (BCSSE)</a:t>
            </a:r>
          </a:p>
        </p:txBody>
      </p:sp>
      <p:sp>
        <p:nvSpPr>
          <p:cNvPr id="3" name="Content Placeholder 2">
            <a:extLst>
              <a:ext uri="{FF2B5EF4-FFF2-40B4-BE49-F238E27FC236}">
                <a16:creationId xmlns:a16="http://schemas.microsoft.com/office/drawing/2014/main" id="{4B88E44A-E53A-9B6C-67C9-A517E2C5B8F3}"/>
              </a:ext>
            </a:extLst>
          </p:cNvPr>
          <p:cNvSpPr>
            <a:spLocks noGrp="1"/>
          </p:cNvSpPr>
          <p:nvPr>
            <p:ph sz="half" idx="1"/>
          </p:nvPr>
        </p:nvSpPr>
        <p:spPr>
          <a:xfrm>
            <a:off x="385918" y="1825625"/>
            <a:ext cx="4633450" cy="4351338"/>
          </a:xfrm>
        </p:spPr>
        <p:txBody>
          <a:bodyPr>
            <a:normAutofit/>
          </a:bodyPr>
          <a:lstStyle/>
          <a:p>
            <a:r>
              <a:rPr lang="en-US" sz="2200"/>
              <a:t>Student Expectations</a:t>
            </a:r>
          </a:p>
          <a:p>
            <a:r>
              <a:rPr lang="en-US" sz="2200"/>
              <a:t>Student Concerns</a:t>
            </a:r>
          </a:p>
          <a:p>
            <a:r>
              <a:rPr lang="en-US" sz="2200"/>
              <a:t>Student Nonacademic Responsibilities (Work, Family, etc.)</a:t>
            </a:r>
          </a:p>
          <a:p>
            <a:endParaRPr lang="en-US" sz="2200"/>
          </a:p>
          <a:p>
            <a:endParaRPr lang="en-US" sz="2200"/>
          </a:p>
          <a:p>
            <a:r>
              <a:rPr lang="en-US" sz="2200"/>
              <a:t>Briefly review BCSSE student expectations and concerns.</a:t>
            </a:r>
          </a:p>
          <a:p>
            <a:r>
              <a:rPr lang="en-US" sz="2200"/>
              <a:t>Review relevant NSSE responses to these items.</a:t>
            </a:r>
          </a:p>
        </p:txBody>
      </p:sp>
      <p:pic>
        <p:nvPicPr>
          <p:cNvPr id="6" name="Picture 5" descr="Chesnutt Library with large blue FSU sign in front.">
            <a:extLst>
              <a:ext uri="{FF2B5EF4-FFF2-40B4-BE49-F238E27FC236}">
                <a16:creationId xmlns:a16="http://schemas.microsoft.com/office/drawing/2014/main" id="{75D3808C-738F-D39D-0B5A-566A5C744A6B}"/>
              </a:ext>
              <a:ext uri="{C183D7F6-B498-43B3-948B-1728B52AA6E4}">
                <adec:decorative xmlns:adec="http://schemas.microsoft.com/office/drawing/2017/decorative" val="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5193892" y="1848005"/>
            <a:ext cx="4633450" cy="4351338"/>
          </a:xfrm>
          <a:prstGeom prst="rect">
            <a:avLst/>
          </a:prstGeom>
          <a:noFill/>
        </p:spPr>
      </p:pic>
    </p:spTree>
    <p:extLst>
      <p:ext uri="{BB962C8B-B14F-4D97-AF65-F5344CB8AC3E}">
        <p14:creationId xmlns:p14="http://schemas.microsoft.com/office/powerpoint/2010/main" val="1027606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a:xfrm>
            <a:off x="363794" y="365125"/>
            <a:ext cx="9819555" cy="1325563"/>
          </a:xfrm>
        </p:spPr>
        <p:txBody>
          <a:bodyPr/>
          <a:lstStyle/>
          <a:p>
            <a:r>
              <a:rPr lang="en-US" dirty="0"/>
              <a:t>Quality of Interactions with Advisors</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p:txBody>
          <a:bodyPr>
            <a:normAutofit/>
          </a:bodyPr>
          <a:lstStyle/>
          <a:p>
            <a:endParaRPr lang="en-US" dirty="0"/>
          </a:p>
          <a:p>
            <a:endParaRPr lang="en-US" dirty="0"/>
          </a:p>
          <a:p>
            <a:endParaRPr lang="en-US" dirty="0"/>
          </a:p>
        </p:txBody>
      </p:sp>
      <p:sp>
        <p:nvSpPr>
          <p:cNvPr id="6" name="Content Placeholder 2">
            <a:extLst>
              <a:ext uri="{FF2B5EF4-FFF2-40B4-BE49-F238E27FC236}">
                <a16:creationId xmlns:a16="http://schemas.microsoft.com/office/drawing/2014/main" id="{8E4A292C-2B9E-03FD-431E-F0B477692CA4}"/>
              </a:ext>
            </a:extLst>
          </p:cNvPr>
          <p:cNvSpPr txBox="1">
            <a:spLocks/>
          </p:cNvSpPr>
          <p:nvPr/>
        </p:nvSpPr>
        <p:spPr>
          <a:xfrm>
            <a:off x="363794" y="1470992"/>
            <a:ext cx="9645445" cy="47059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Ratings for interactions with advisors are similar, whether students on campus, commuters, online, or unhoused.</a:t>
            </a:r>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4C6584E1-C452-ACD3-F7C5-AD363F505B81}"/>
              </a:ext>
            </a:extLst>
          </p:cNvPr>
          <p:cNvSpPr txBox="1"/>
          <p:nvPr/>
        </p:nvSpPr>
        <p:spPr>
          <a:xfrm>
            <a:off x="363794" y="6247868"/>
            <a:ext cx="10160119" cy="646331"/>
          </a:xfrm>
          <a:prstGeom prst="rect">
            <a:avLst/>
          </a:prstGeom>
          <a:noFill/>
        </p:spPr>
        <p:txBody>
          <a:bodyPr wrap="square" rtlCol="0">
            <a:spAutoFit/>
          </a:bodyPr>
          <a:lstStyle/>
          <a:p>
            <a:r>
              <a:rPr lang="en-US" dirty="0"/>
              <a:t>On a scale of 1-7 (poor to excellent), percentage of students reporting scores above 4.</a:t>
            </a:r>
          </a:p>
          <a:p>
            <a:r>
              <a:rPr lang="en-US" sz="1800" dirty="0"/>
              <a:t>4 students reported being homeless or in transition.</a:t>
            </a:r>
          </a:p>
        </p:txBody>
      </p:sp>
      <p:graphicFrame>
        <p:nvGraphicFramePr>
          <p:cNvPr id="4" name="Chart 3">
            <a:extLst>
              <a:ext uri="{FF2B5EF4-FFF2-40B4-BE49-F238E27FC236}">
                <a16:creationId xmlns:a16="http://schemas.microsoft.com/office/drawing/2014/main" id="{A85B2230-71C5-2C80-5073-BBD62FA2FB54}"/>
              </a:ext>
            </a:extLst>
          </p:cNvPr>
          <p:cNvGraphicFramePr>
            <a:graphicFrameLocks/>
          </p:cNvGraphicFramePr>
          <p:nvPr>
            <p:extLst>
              <p:ext uri="{D42A27DB-BD31-4B8C-83A1-F6EECF244321}">
                <p14:modId xmlns:p14="http://schemas.microsoft.com/office/powerpoint/2010/main" val="2628582707"/>
              </p:ext>
            </p:extLst>
          </p:nvPr>
        </p:nvGraphicFramePr>
        <p:xfrm>
          <a:off x="1010041" y="2468959"/>
          <a:ext cx="8156677" cy="37080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9931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6B1-00EB-9831-6195-CCFD54E62065}"/>
              </a:ext>
            </a:extLst>
          </p:cNvPr>
          <p:cNvSpPr>
            <a:spLocks noGrp="1"/>
          </p:cNvSpPr>
          <p:nvPr>
            <p:ph type="title"/>
          </p:nvPr>
        </p:nvSpPr>
        <p:spPr>
          <a:xfrm>
            <a:off x="363794" y="143019"/>
            <a:ext cx="9645445" cy="1325563"/>
          </a:xfrm>
        </p:spPr>
        <p:txBody>
          <a:bodyPr/>
          <a:lstStyle/>
          <a:p>
            <a:r>
              <a:rPr lang="en-US" dirty="0"/>
              <a:t>Quality of Interactions with Advisors</a:t>
            </a:r>
          </a:p>
        </p:txBody>
      </p:sp>
      <p:sp>
        <p:nvSpPr>
          <p:cNvPr id="3" name="Content Placeholder 2">
            <a:extLst>
              <a:ext uri="{FF2B5EF4-FFF2-40B4-BE49-F238E27FC236}">
                <a16:creationId xmlns:a16="http://schemas.microsoft.com/office/drawing/2014/main" id="{95B7C870-4608-8B5E-B302-8863BA59EBCF}"/>
              </a:ext>
            </a:extLst>
          </p:cNvPr>
          <p:cNvSpPr>
            <a:spLocks noGrp="1"/>
          </p:cNvSpPr>
          <p:nvPr>
            <p:ph idx="1"/>
          </p:nvPr>
        </p:nvSpPr>
        <p:spPr>
          <a:xfrm>
            <a:off x="363794" y="1329004"/>
            <a:ext cx="9645445" cy="4847960"/>
          </a:xfrm>
        </p:spPr>
        <p:txBody>
          <a:bodyPr/>
          <a:lstStyle/>
          <a:p>
            <a:r>
              <a:rPr lang="en-US" dirty="0"/>
              <a:t>Most, especially military students, reported high quality interactions with advisors.</a:t>
            </a:r>
          </a:p>
        </p:txBody>
      </p:sp>
      <p:sp>
        <p:nvSpPr>
          <p:cNvPr id="5" name="TextBox 4">
            <a:extLst>
              <a:ext uri="{FF2B5EF4-FFF2-40B4-BE49-F238E27FC236}">
                <a16:creationId xmlns:a16="http://schemas.microsoft.com/office/drawing/2014/main" id="{786C1168-234C-81A4-6003-68CFBA51EC39}"/>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4" name="Chart 3">
            <a:extLst>
              <a:ext uri="{FF2B5EF4-FFF2-40B4-BE49-F238E27FC236}">
                <a16:creationId xmlns:a16="http://schemas.microsoft.com/office/drawing/2014/main" id="{AA18E960-AC04-4F8B-81B2-442ECEB00B06}"/>
              </a:ext>
            </a:extLst>
          </p:cNvPr>
          <p:cNvGraphicFramePr>
            <a:graphicFrameLocks/>
          </p:cNvGraphicFramePr>
          <p:nvPr>
            <p:extLst>
              <p:ext uri="{D42A27DB-BD31-4B8C-83A1-F6EECF244321}">
                <p14:modId xmlns:p14="http://schemas.microsoft.com/office/powerpoint/2010/main" val="3606576096"/>
              </p:ext>
            </p:extLst>
          </p:nvPr>
        </p:nvGraphicFramePr>
        <p:xfrm>
          <a:off x="991729" y="2302750"/>
          <a:ext cx="8389574" cy="3874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8144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6B1-00EB-9831-6195-CCFD54E62065}"/>
              </a:ext>
            </a:extLst>
          </p:cNvPr>
          <p:cNvSpPr>
            <a:spLocks noGrp="1"/>
          </p:cNvSpPr>
          <p:nvPr>
            <p:ph type="title"/>
          </p:nvPr>
        </p:nvSpPr>
        <p:spPr/>
        <p:txBody>
          <a:bodyPr/>
          <a:lstStyle/>
          <a:p>
            <a:r>
              <a:rPr lang="en-US" dirty="0"/>
              <a:t>Quality of Interactions with Advisors</a:t>
            </a:r>
          </a:p>
        </p:txBody>
      </p:sp>
      <p:sp>
        <p:nvSpPr>
          <p:cNvPr id="3" name="Content Placeholder 2">
            <a:extLst>
              <a:ext uri="{FF2B5EF4-FFF2-40B4-BE49-F238E27FC236}">
                <a16:creationId xmlns:a16="http://schemas.microsoft.com/office/drawing/2014/main" id="{95B7C870-4608-8B5E-B302-8863BA59EBCF}"/>
              </a:ext>
            </a:extLst>
          </p:cNvPr>
          <p:cNvSpPr>
            <a:spLocks noGrp="1"/>
          </p:cNvSpPr>
          <p:nvPr>
            <p:ph idx="1"/>
          </p:nvPr>
        </p:nvSpPr>
        <p:spPr>
          <a:xfrm>
            <a:off x="363794" y="1468582"/>
            <a:ext cx="9645445" cy="4708382"/>
          </a:xfrm>
        </p:spPr>
        <p:txBody>
          <a:bodyPr/>
          <a:lstStyle/>
          <a:p>
            <a:r>
              <a:rPr lang="en-US" dirty="0"/>
              <a:t>Most students working off campus (20+ hours), students caring for dependents, and first-generation college students reported high quality interactions with advisors.</a:t>
            </a:r>
          </a:p>
        </p:txBody>
      </p:sp>
      <p:sp>
        <p:nvSpPr>
          <p:cNvPr id="5" name="TextBox 4">
            <a:extLst>
              <a:ext uri="{FF2B5EF4-FFF2-40B4-BE49-F238E27FC236}">
                <a16:creationId xmlns:a16="http://schemas.microsoft.com/office/drawing/2014/main" id="{786C1168-234C-81A4-6003-68CFBA51EC39}"/>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6" name="Chart 5">
            <a:extLst>
              <a:ext uri="{FF2B5EF4-FFF2-40B4-BE49-F238E27FC236}">
                <a16:creationId xmlns:a16="http://schemas.microsoft.com/office/drawing/2014/main" id="{14A352F1-28D2-49B9-8346-F55D73DFCAF1}"/>
              </a:ext>
            </a:extLst>
          </p:cNvPr>
          <p:cNvGraphicFramePr>
            <a:graphicFrameLocks/>
          </p:cNvGraphicFramePr>
          <p:nvPr>
            <p:extLst>
              <p:ext uri="{D42A27DB-BD31-4B8C-83A1-F6EECF244321}">
                <p14:modId xmlns:p14="http://schemas.microsoft.com/office/powerpoint/2010/main" val="919607029"/>
              </p:ext>
            </p:extLst>
          </p:nvPr>
        </p:nvGraphicFramePr>
        <p:xfrm>
          <a:off x="1336730" y="2855420"/>
          <a:ext cx="7693679" cy="3321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7226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6B1-00EB-9831-6195-CCFD54E62065}"/>
              </a:ext>
            </a:extLst>
          </p:cNvPr>
          <p:cNvSpPr>
            <a:spLocks noGrp="1"/>
          </p:cNvSpPr>
          <p:nvPr>
            <p:ph type="title"/>
          </p:nvPr>
        </p:nvSpPr>
        <p:spPr/>
        <p:txBody>
          <a:bodyPr/>
          <a:lstStyle/>
          <a:p>
            <a:r>
              <a:rPr lang="en-US" dirty="0"/>
              <a:t>Quality of Interactions with Other Students</a:t>
            </a:r>
          </a:p>
        </p:txBody>
      </p:sp>
      <p:sp>
        <p:nvSpPr>
          <p:cNvPr id="3" name="Content Placeholder 2">
            <a:extLst>
              <a:ext uri="{FF2B5EF4-FFF2-40B4-BE49-F238E27FC236}">
                <a16:creationId xmlns:a16="http://schemas.microsoft.com/office/drawing/2014/main" id="{95B7C870-4608-8B5E-B302-8863BA59EBCF}"/>
              </a:ext>
            </a:extLst>
          </p:cNvPr>
          <p:cNvSpPr>
            <a:spLocks noGrp="1"/>
          </p:cNvSpPr>
          <p:nvPr>
            <p:ph idx="1"/>
          </p:nvPr>
        </p:nvSpPr>
        <p:spPr>
          <a:xfrm>
            <a:off x="363794" y="1468582"/>
            <a:ext cx="9645445" cy="4708382"/>
          </a:xfrm>
        </p:spPr>
        <p:txBody>
          <a:bodyPr/>
          <a:lstStyle/>
          <a:p>
            <a:r>
              <a:rPr lang="en-US" dirty="0"/>
              <a:t>Most students reported high quality interactions with one another.</a:t>
            </a:r>
          </a:p>
        </p:txBody>
      </p:sp>
      <p:sp>
        <p:nvSpPr>
          <p:cNvPr id="5" name="TextBox 4">
            <a:extLst>
              <a:ext uri="{FF2B5EF4-FFF2-40B4-BE49-F238E27FC236}">
                <a16:creationId xmlns:a16="http://schemas.microsoft.com/office/drawing/2014/main" id="{786C1168-234C-81A4-6003-68CFBA51EC39}"/>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6" name="Chart 5">
            <a:extLst>
              <a:ext uri="{FF2B5EF4-FFF2-40B4-BE49-F238E27FC236}">
                <a16:creationId xmlns:a16="http://schemas.microsoft.com/office/drawing/2014/main" id="{D381F53B-28D1-4307-8CBE-66515E2EBBD3}"/>
              </a:ext>
            </a:extLst>
          </p:cNvPr>
          <p:cNvGraphicFramePr>
            <a:graphicFrameLocks/>
          </p:cNvGraphicFramePr>
          <p:nvPr>
            <p:extLst>
              <p:ext uri="{D42A27DB-BD31-4B8C-83A1-F6EECF244321}">
                <p14:modId xmlns:p14="http://schemas.microsoft.com/office/powerpoint/2010/main" val="35145329"/>
              </p:ext>
            </p:extLst>
          </p:nvPr>
        </p:nvGraphicFramePr>
        <p:xfrm>
          <a:off x="816902" y="2451172"/>
          <a:ext cx="8736022" cy="3790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3336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76B1-00EB-9831-6195-CCFD54E62065}"/>
              </a:ext>
            </a:extLst>
          </p:cNvPr>
          <p:cNvSpPr>
            <a:spLocks noGrp="1"/>
          </p:cNvSpPr>
          <p:nvPr>
            <p:ph type="title"/>
          </p:nvPr>
        </p:nvSpPr>
        <p:spPr/>
        <p:txBody>
          <a:bodyPr/>
          <a:lstStyle/>
          <a:p>
            <a:r>
              <a:rPr lang="en-US" dirty="0"/>
              <a:t>Quality of Interactions with Other Students</a:t>
            </a:r>
          </a:p>
        </p:txBody>
      </p:sp>
      <p:sp>
        <p:nvSpPr>
          <p:cNvPr id="3" name="Content Placeholder 2">
            <a:extLst>
              <a:ext uri="{FF2B5EF4-FFF2-40B4-BE49-F238E27FC236}">
                <a16:creationId xmlns:a16="http://schemas.microsoft.com/office/drawing/2014/main" id="{95B7C870-4608-8B5E-B302-8863BA59EBCF}"/>
              </a:ext>
            </a:extLst>
          </p:cNvPr>
          <p:cNvSpPr>
            <a:spLocks noGrp="1"/>
          </p:cNvSpPr>
          <p:nvPr>
            <p:ph idx="1"/>
          </p:nvPr>
        </p:nvSpPr>
        <p:spPr>
          <a:xfrm>
            <a:off x="363794" y="1468582"/>
            <a:ext cx="9645445" cy="4708382"/>
          </a:xfrm>
        </p:spPr>
        <p:txBody>
          <a:bodyPr/>
          <a:lstStyle/>
          <a:p>
            <a:r>
              <a:rPr lang="en-US" dirty="0"/>
              <a:t>Most students working off campus (20+ hours), students caring for dependents, and first-generation college students reported high quality interactions with their peers.</a:t>
            </a:r>
          </a:p>
        </p:txBody>
      </p:sp>
      <p:sp>
        <p:nvSpPr>
          <p:cNvPr id="5" name="TextBox 4">
            <a:extLst>
              <a:ext uri="{FF2B5EF4-FFF2-40B4-BE49-F238E27FC236}">
                <a16:creationId xmlns:a16="http://schemas.microsoft.com/office/drawing/2014/main" id="{786C1168-234C-81A4-6003-68CFBA51EC39}"/>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4" name="Chart 3">
            <a:extLst>
              <a:ext uri="{FF2B5EF4-FFF2-40B4-BE49-F238E27FC236}">
                <a16:creationId xmlns:a16="http://schemas.microsoft.com/office/drawing/2014/main" id="{B6D61D4A-4CF5-45AA-8B2E-ED0F680906B3}"/>
              </a:ext>
            </a:extLst>
          </p:cNvPr>
          <p:cNvGraphicFramePr>
            <a:graphicFrameLocks/>
          </p:cNvGraphicFramePr>
          <p:nvPr>
            <p:extLst>
              <p:ext uri="{D42A27DB-BD31-4B8C-83A1-F6EECF244321}">
                <p14:modId xmlns:p14="http://schemas.microsoft.com/office/powerpoint/2010/main" val="3064757334"/>
              </p:ext>
            </p:extLst>
          </p:nvPr>
        </p:nvGraphicFramePr>
        <p:xfrm>
          <a:off x="1321666" y="2835359"/>
          <a:ext cx="7729700" cy="33416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2318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p:txBody>
          <a:bodyPr/>
          <a:lstStyle/>
          <a:p>
            <a:r>
              <a:rPr lang="en-US" dirty="0"/>
              <a:t>Quality of Interactions with Other Students</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p:txBody>
          <a:bodyPr>
            <a:normAutofit/>
          </a:bodyPr>
          <a:lstStyle/>
          <a:p>
            <a:endParaRPr lang="en-US" dirty="0"/>
          </a:p>
          <a:p>
            <a:endParaRPr lang="en-US" dirty="0"/>
          </a:p>
          <a:p>
            <a:endParaRPr lang="en-US" dirty="0"/>
          </a:p>
        </p:txBody>
      </p:sp>
      <p:sp>
        <p:nvSpPr>
          <p:cNvPr id="6" name="Content Placeholder 2">
            <a:extLst>
              <a:ext uri="{FF2B5EF4-FFF2-40B4-BE49-F238E27FC236}">
                <a16:creationId xmlns:a16="http://schemas.microsoft.com/office/drawing/2014/main" id="{8E4A292C-2B9E-03FD-431E-F0B477692CA4}"/>
              </a:ext>
            </a:extLst>
          </p:cNvPr>
          <p:cNvSpPr txBox="1">
            <a:spLocks/>
          </p:cNvSpPr>
          <p:nvPr/>
        </p:nvSpPr>
        <p:spPr>
          <a:xfrm>
            <a:off x="363794" y="1573222"/>
            <a:ext cx="9645445" cy="4603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Ratings for interactions with other students are similar, whether students on campus, commuters, online, or unhoused.</a:t>
            </a:r>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4C6584E1-C452-ACD3-F7C5-AD363F505B81}"/>
              </a:ext>
            </a:extLst>
          </p:cNvPr>
          <p:cNvSpPr txBox="1"/>
          <p:nvPr/>
        </p:nvSpPr>
        <p:spPr>
          <a:xfrm>
            <a:off x="363794" y="6384176"/>
            <a:ext cx="10160119" cy="369332"/>
          </a:xfrm>
          <a:prstGeom prst="rect">
            <a:avLst/>
          </a:prstGeom>
          <a:noFill/>
        </p:spPr>
        <p:txBody>
          <a:bodyPr wrap="square" rtlCol="0">
            <a:spAutoFit/>
          </a:bodyPr>
          <a:lstStyle/>
          <a:p>
            <a:r>
              <a:rPr lang="en-US" dirty="0"/>
              <a:t>On a scale of 1-7 (poor to excellent), percentage of students reporting scores above 4.</a:t>
            </a:r>
          </a:p>
        </p:txBody>
      </p:sp>
      <p:graphicFrame>
        <p:nvGraphicFramePr>
          <p:cNvPr id="4" name="Chart 3">
            <a:extLst>
              <a:ext uri="{FF2B5EF4-FFF2-40B4-BE49-F238E27FC236}">
                <a16:creationId xmlns:a16="http://schemas.microsoft.com/office/drawing/2014/main" id="{371210C1-AE5C-4495-9DB7-7B6AF8A4F420}"/>
              </a:ext>
            </a:extLst>
          </p:cNvPr>
          <p:cNvGraphicFramePr>
            <a:graphicFrameLocks/>
          </p:cNvGraphicFramePr>
          <p:nvPr>
            <p:extLst>
              <p:ext uri="{D42A27DB-BD31-4B8C-83A1-F6EECF244321}">
                <p14:modId xmlns:p14="http://schemas.microsoft.com/office/powerpoint/2010/main" val="295699080"/>
              </p:ext>
            </p:extLst>
          </p:nvPr>
        </p:nvGraphicFramePr>
        <p:xfrm>
          <a:off x="1457405" y="2838804"/>
          <a:ext cx="8203430" cy="3425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3636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a:xfrm>
            <a:off x="363793" y="220900"/>
            <a:ext cx="9645445" cy="1325563"/>
          </a:xfrm>
        </p:spPr>
        <p:txBody>
          <a:bodyPr/>
          <a:lstStyle/>
          <a:p>
            <a:r>
              <a:rPr lang="en-US" dirty="0"/>
              <a:t>Overall Campus Interaction by Race</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a:xfrm>
            <a:off x="363794" y="1300606"/>
            <a:ext cx="9819555" cy="4723012"/>
          </a:xfrm>
        </p:spPr>
        <p:txBody>
          <a:bodyPr>
            <a:normAutofit/>
          </a:bodyPr>
          <a:lstStyle/>
          <a:p>
            <a:r>
              <a:rPr lang="en-US" sz="2000" dirty="0"/>
              <a:t>Ratings of campus interactions (faculty, staff, administration, and students) varied by year and group, comparable to peer institutions. Seniors’ ratings were higher.</a:t>
            </a:r>
          </a:p>
        </p:txBody>
      </p:sp>
      <p:sp>
        <p:nvSpPr>
          <p:cNvPr id="4" name="TextBox 3">
            <a:extLst>
              <a:ext uri="{FF2B5EF4-FFF2-40B4-BE49-F238E27FC236}">
                <a16:creationId xmlns:a16="http://schemas.microsoft.com/office/drawing/2014/main" id="{B8F99714-CB05-8DF3-BADC-AEC7479CECB3}"/>
              </a:ext>
            </a:extLst>
          </p:cNvPr>
          <p:cNvSpPr txBox="1"/>
          <p:nvPr/>
        </p:nvSpPr>
        <p:spPr>
          <a:xfrm>
            <a:off x="363794" y="5950092"/>
            <a:ext cx="10160119" cy="954107"/>
          </a:xfrm>
          <a:prstGeom prst="rect">
            <a:avLst/>
          </a:prstGeom>
          <a:noFill/>
        </p:spPr>
        <p:txBody>
          <a:bodyPr wrap="square" rtlCol="0">
            <a:spAutoFit/>
          </a:bodyPr>
          <a:lstStyle/>
          <a:p>
            <a:r>
              <a:rPr lang="en-US" sz="1400" dirty="0"/>
              <a:t>Scored on 60-point scale (e.g., Very little = 0; Some = 20; Quite a bit = 40; Very much = 60), and the rescaled items are averaged across every item in the Engagement Indicators (EI). Items include well-being, nonacademic support, tutoring, campus activities, diverse contacts, etc. Compare averages for Southeast Public Institutions (FY 42.6, S 42.9), Carnegie Peers (FY 43.2, S 43.5), and All U.S. Institutions Administering the NSSE (FY 43, S 43).</a:t>
            </a:r>
          </a:p>
        </p:txBody>
      </p:sp>
      <p:graphicFrame>
        <p:nvGraphicFramePr>
          <p:cNvPr id="5" name="Chart 4">
            <a:extLst>
              <a:ext uri="{FF2B5EF4-FFF2-40B4-BE49-F238E27FC236}">
                <a16:creationId xmlns:a16="http://schemas.microsoft.com/office/drawing/2014/main" id="{7AC7EEE7-BC73-4513-88A1-DD4D824A9C46}"/>
              </a:ext>
            </a:extLst>
          </p:cNvPr>
          <p:cNvGraphicFramePr>
            <a:graphicFrameLocks/>
          </p:cNvGraphicFramePr>
          <p:nvPr>
            <p:extLst>
              <p:ext uri="{D42A27DB-BD31-4B8C-83A1-F6EECF244321}">
                <p14:modId xmlns:p14="http://schemas.microsoft.com/office/powerpoint/2010/main" val="994429048"/>
              </p:ext>
            </p:extLst>
          </p:nvPr>
        </p:nvGraphicFramePr>
        <p:xfrm>
          <a:off x="1200790" y="2193708"/>
          <a:ext cx="8486125" cy="37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5318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D2F4-C5C1-6B28-4E2B-0EF71C7516CE}"/>
              </a:ext>
            </a:extLst>
          </p:cNvPr>
          <p:cNvSpPr>
            <a:spLocks noGrp="1"/>
          </p:cNvSpPr>
          <p:nvPr>
            <p:ph type="title"/>
          </p:nvPr>
        </p:nvSpPr>
        <p:spPr>
          <a:xfrm>
            <a:off x="363794" y="365125"/>
            <a:ext cx="9645445" cy="1325563"/>
          </a:xfrm>
        </p:spPr>
        <p:txBody>
          <a:bodyPr anchor="ctr">
            <a:normAutofit/>
          </a:bodyPr>
          <a:lstStyle/>
          <a:p>
            <a:r>
              <a:rPr lang="en-US"/>
              <a:t>Effective Teaching Practices </a:t>
            </a:r>
            <a:br>
              <a:rPr lang="en-US"/>
            </a:br>
            <a:r>
              <a:rPr lang="en-US"/>
              <a:t>(NSSE Survey Items)</a:t>
            </a:r>
            <a:endParaRPr lang="en-US" dirty="0"/>
          </a:p>
        </p:txBody>
      </p:sp>
      <p:graphicFrame>
        <p:nvGraphicFramePr>
          <p:cNvPr id="5" name="Content Placeholder 2">
            <a:extLst>
              <a:ext uri="{FF2B5EF4-FFF2-40B4-BE49-F238E27FC236}">
                <a16:creationId xmlns:a16="http://schemas.microsoft.com/office/drawing/2014/main" id="{63CBBC0D-7E4E-5814-80AB-0E33CE45C5E9}"/>
              </a:ext>
            </a:extLst>
          </p:cNvPr>
          <p:cNvGraphicFramePr>
            <a:graphicFrameLocks noGrp="1"/>
          </p:cNvGraphicFramePr>
          <p:nvPr>
            <p:ph idx="1"/>
            <p:extLst>
              <p:ext uri="{D42A27DB-BD31-4B8C-83A1-F6EECF244321}">
                <p14:modId xmlns:p14="http://schemas.microsoft.com/office/powerpoint/2010/main" val="3156710697"/>
              </p:ext>
            </p:extLst>
          </p:nvPr>
        </p:nvGraphicFramePr>
        <p:xfrm>
          <a:off x="363794" y="1825625"/>
          <a:ext cx="964544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005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652C-688E-3E96-0FD1-42D15B674969}"/>
              </a:ext>
            </a:extLst>
          </p:cNvPr>
          <p:cNvSpPr>
            <a:spLocks noGrp="1"/>
          </p:cNvSpPr>
          <p:nvPr>
            <p:ph type="title"/>
          </p:nvPr>
        </p:nvSpPr>
        <p:spPr/>
        <p:txBody>
          <a:bodyPr/>
          <a:lstStyle/>
          <a:p>
            <a:r>
              <a:rPr lang="en-US" dirty="0"/>
              <a:t>Effective Teaching Practices</a:t>
            </a:r>
          </a:p>
        </p:txBody>
      </p:sp>
      <p:sp>
        <p:nvSpPr>
          <p:cNvPr id="3" name="Content Placeholder 2">
            <a:extLst>
              <a:ext uri="{FF2B5EF4-FFF2-40B4-BE49-F238E27FC236}">
                <a16:creationId xmlns:a16="http://schemas.microsoft.com/office/drawing/2014/main" id="{641D908A-5484-CD61-CD58-EB0A621BE7D7}"/>
              </a:ext>
            </a:extLst>
          </p:cNvPr>
          <p:cNvSpPr>
            <a:spLocks noGrp="1"/>
          </p:cNvSpPr>
          <p:nvPr>
            <p:ph idx="1"/>
          </p:nvPr>
        </p:nvSpPr>
        <p:spPr>
          <a:xfrm>
            <a:off x="363794" y="1431236"/>
            <a:ext cx="9645445" cy="4745728"/>
          </a:xfrm>
        </p:spPr>
        <p:txBody>
          <a:bodyPr>
            <a:normAutofit/>
          </a:bodyPr>
          <a:lstStyle/>
          <a:p>
            <a:r>
              <a:rPr lang="en-US" sz="2400" dirty="0"/>
              <a:t>First-year students (except for NSSE institutions) and seniors’ scores exceeded peer institutions but have room for growth.</a:t>
            </a:r>
          </a:p>
        </p:txBody>
      </p:sp>
      <p:sp>
        <p:nvSpPr>
          <p:cNvPr id="4" name="TextBox 3">
            <a:extLst>
              <a:ext uri="{FF2B5EF4-FFF2-40B4-BE49-F238E27FC236}">
                <a16:creationId xmlns:a16="http://schemas.microsoft.com/office/drawing/2014/main" id="{68E1A46F-AEC9-BA92-39F3-E3F30C9F8E78}"/>
              </a:ext>
            </a:extLst>
          </p:cNvPr>
          <p:cNvSpPr txBox="1"/>
          <p:nvPr/>
        </p:nvSpPr>
        <p:spPr>
          <a:xfrm>
            <a:off x="323732" y="6057693"/>
            <a:ext cx="10313977" cy="738664"/>
          </a:xfrm>
          <a:prstGeom prst="rect">
            <a:avLst/>
          </a:prstGeom>
          <a:noFill/>
        </p:spPr>
        <p:txBody>
          <a:bodyPr wrap="square" rtlCol="0">
            <a:spAutoFit/>
          </a:bodyPr>
          <a:lstStyle/>
          <a:p>
            <a:r>
              <a:rPr lang="en-US" sz="1400" dirty="0"/>
              <a:t>Each EI is scored on a 60-point scale. To produce an indicator score, the response set for each item is converted to a 60-point scale (e.g., Very much=4, Quite a bit=3, Some=2, Very little=1), and the rescaled items are averaged. Compare to Southeast Public (FY 37.9, S 40.2), Carnegie (FY 38.1, S 40.6), and All U.S. Institutions Administering the NSSE (FY 38.4, S 40).</a:t>
            </a:r>
          </a:p>
        </p:txBody>
      </p:sp>
      <p:graphicFrame>
        <p:nvGraphicFramePr>
          <p:cNvPr id="5" name="Chart 4">
            <a:extLst>
              <a:ext uri="{FF2B5EF4-FFF2-40B4-BE49-F238E27FC236}">
                <a16:creationId xmlns:a16="http://schemas.microsoft.com/office/drawing/2014/main" id="{B895116F-EEC5-470A-8C43-5B481984577F}"/>
              </a:ext>
            </a:extLst>
          </p:cNvPr>
          <p:cNvGraphicFramePr>
            <a:graphicFrameLocks/>
          </p:cNvGraphicFramePr>
          <p:nvPr>
            <p:extLst>
              <p:ext uri="{D42A27DB-BD31-4B8C-83A1-F6EECF244321}">
                <p14:modId xmlns:p14="http://schemas.microsoft.com/office/powerpoint/2010/main" val="909615472"/>
              </p:ext>
            </p:extLst>
          </p:nvPr>
        </p:nvGraphicFramePr>
        <p:xfrm>
          <a:off x="1939077" y="2405773"/>
          <a:ext cx="6680042" cy="35156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3699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p:txBody>
          <a:bodyPr/>
          <a:lstStyle/>
          <a:p>
            <a:r>
              <a:rPr lang="en-US" dirty="0"/>
              <a:t>Effective Teaching Practices</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a:xfrm>
            <a:off x="363794" y="1499389"/>
            <a:ext cx="9645445" cy="4677574"/>
          </a:xfrm>
        </p:spPr>
        <p:txBody>
          <a:bodyPr>
            <a:normAutofit/>
          </a:bodyPr>
          <a:lstStyle/>
          <a:p>
            <a:r>
              <a:rPr lang="en-US" sz="2400" dirty="0"/>
              <a:t>Scores from first-generation first-year students were comparable to peers. Scores from first-generation seniors exceeded peers but have room for growth.</a:t>
            </a:r>
          </a:p>
        </p:txBody>
      </p:sp>
      <p:sp>
        <p:nvSpPr>
          <p:cNvPr id="4" name="TextBox 3">
            <a:extLst>
              <a:ext uri="{FF2B5EF4-FFF2-40B4-BE49-F238E27FC236}">
                <a16:creationId xmlns:a16="http://schemas.microsoft.com/office/drawing/2014/main" id="{96A0CE49-DFA6-74EE-8306-9AD737D58529}"/>
              </a:ext>
            </a:extLst>
          </p:cNvPr>
          <p:cNvSpPr txBox="1"/>
          <p:nvPr/>
        </p:nvSpPr>
        <p:spPr>
          <a:xfrm>
            <a:off x="323732" y="6057248"/>
            <a:ext cx="10416208" cy="738664"/>
          </a:xfrm>
          <a:prstGeom prst="rect">
            <a:avLst/>
          </a:prstGeom>
          <a:noFill/>
        </p:spPr>
        <p:txBody>
          <a:bodyPr wrap="square" rtlCol="0">
            <a:spAutoFit/>
          </a:bodyPr>
          <a:lstStyle/>
          <a:p>
            <a:r>
              <a:rPr lang="en-US" sz="1400" dirty="0"/>
              <a:t>Each EI is scored on a 60-point scale. To produce an indicator score, the response set for each item is converted to a 60-point scale (e.g., Very much=4, Quite a bit=3, Some=2, Very little=1), and the rescaled items are averaged. Compare to Southeast Public (FY 37.9, S 40.2), Carnegie (FY 38.1, S 40.6), and All U.S. Institutions Administering the NSSE (FY 38.4, S 40).</a:t>
            </a:r>
          </a:p>
        </p:txBody>
      </p:sp>
      <p:graphicFrame>
        <p:nvGraphicFramePr>
          <p:cNvPr id="6" name="Chart 5">
            <a:extLst>
              <a:ext uri="{FF2B5EF4-FFF2-40B4-BE49-F238E27FC236}">
                <a16:creationId xmlns:a16="http://schemas.microsoft.com/office/drawing/2014/main" id="{4C942BEC-9F28-BB37-46E9-7B901AAC892B}"/>
              </a:ext>
            </a:extLst>
          </p:cNvPr>
          <p:cNvGraphicFramePr>
            <a:graphicFrameLocks/>
          </p:cNvGraphicFramePr>
          <p:nvPr>
            <p:extLst>
              <p:ext uri="{D42A27DB-BD31-4B8C-83A1-F6EECF244321}">
                <p14:modId xmlns:p14="http://schemas.microsoft.com/office/powerpoint/2010/main" val="4035481901"/>
              </p:ext>
            </p:extLst>
          </p:nvPr>
        </p:nvGraphicFramePr>
        <p:xfrm>
          <a:off x="874643" y="2470584"/>
          <a:ext cx="9041769" cy="33849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834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C9A1-BE50-ECE3-F100-111E27469EC9}"/>
              </a:ext>
            </a:extLst>
          </p:cNvPr>
          <p:cNvSpPr>
            <a:spLocks noGrp="1"/>
          </p:cNvSpPr>
          <p:nvPr>
            <p:ph type="title"/>
          </p:nvPr>
        </p:nvSpPr>
        <p:spPr/>
        <p:txBody>
          <a:bodyPr/>
          <a:lstStyle/>
          <a:p>
            <a:r>
              <a:rPr lang="en-US" dirty="0"/>
              <a:t>Beginning Students’ Top Expectations</a:t>
            </a:r>
          </a:p>
        </p:txBody>
      </p:sp>
      <p:sp>
        <p:nvSpPr>
          <p:cNvPr id="3" name="Text Placeholder 2">
            <a:extLst>
              <a:ext uri="{FF2B5EF4-FFF2-40B4-BE49-F238E27FC236}">
                <a16:creationId xmlns:a16="http://schemas.microsoft.com/office/drawing/2014/main" id="{9E0DB94A-263D-9180-20A4-ADD7C2933FF5}"/>
              </a:ext>
            </a:extLst>
          </p:cNvPr>
          <p:cNvSpPr>
            <a:spLocks noGrp="1"/>
          </p:cNvSpPr>
          <p:nvPr>
            <p:ph type="body" idx="1"/>
          </p:nvPr>
        </p:nvSpPr>
        <p:spPr/>
        <p:txBody>
          <a:bodyPr/>
          <a:lstStyle/>
          <a:p>
            <a:r>
              <a:rPr lang="en-US" dirty="0"/>
              <a:t>On the BCSSE, First-Year students, Transfer students, and Adult Learners shared their top expectations for the campus:</a:t>
            </a:r>
          </a:p>
          <a:p>
            <a:endParaRPr lang="en-US" dirty="0"/>
          </a:p>
        </p:txBody>
      </p:sp>
      <p:graphicFrame>
        <p:nvGraphicFramePr>
          <p:cNvPr id="4" name="Table 3">
            <a:extLst>
              <a:ext uri="{FF2B5EF4-FFF2-40B4-BE49-F238E27FC236}">
                <a16:creationId xmlns:a16="http://schemas.microsoft.com/office/drawing/2014/main" id="{79D12CB2-148A-5228-34A5-3E39E98183AB}"/>
              </a:ext>
            </a:extLst>
          </p:cNvPr>
          <p:cNvGraphicFramePr>
            <a:graphicFrameLocks noGrp="1"/>
          </p:cNvGraphicFramePr>
          <p:nvPr>
            <p:extLst>
              <p:ext uri="{D42A27DB-BD31-4B8C-83A1-F6EECF244321}">
                <p14:modId xmlns:p14="http://schemas.microsoft.com/office/powerpoint/2010/main" val="1810400990"/>
              </p:ext>
            </p:extLst>
          </p:nvPr>
        </p:nvGraphicFramePr>
        <p:xfrm>
          <a:off x="2532627" y="2747249"/>
          <a:ext cx="5288115" cy="3636512"/>
        </p:xfrm>
        <a:graphic>
          <a:graphicData uri="http://schemas.openxmlformats.org/drawingml/2006/table">
            <a:tbl>
              <a:tblPr firstRow="1" bandRow="1">
                <a:tableStyleId>{5C22544A-7EE6-4342-B048-85BDC9FD1C3A}</a:tableStyleId>
              </a:tblPr>
              <a:tblGrid>
                <a:gridCol w="5288115">
                  <a:extLst>
                    <a:ext uri="{9D8B030D-6E8A-4147-A177-3AD203B41FA5}">
                      <a16:colId xmlns:a16="http://schemas.microsoft.com/office/drawing/2014/main" val="2732466153"/>
                    </a:ext>
                  </a:extLst>
                </a:gridCol>
              </a:tblGrid>
              <a:tr h="720914">
                <a:tc>
                  <a:txBody>
                    <a:bodyPr/>
                    <a:lstStyle/>
                    <a:p>
                      <a:pPr algn="ctr"/>
                      <a:r>
                        <a:rPr lang="en-US" dirty="0"/>
                        <a:t>Student Expectations</a:t>
                      </a:r>
                    </a:p>
                  </a:txBody>
                  <a:tcPr/>
                </a:tc>
                <a:extLst>
                  <a:ext uri="{0D108BD9-81ED-4DB2-BD59-A6C34878D82A}">
                    <a16:rowId xmlns:a16="http://schemas.microsoft.com/office/drawing/2014/main" val="3729178190"/>
                  </a:ext>
                </a:extLst>
              </a:tr>
              <a:tr h="720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Importance of Campus Environment</a:t>
                      </a:r>
                    </a:p>
                  </a:txBody>
                  <a:tcPr/>
                </a:tc>
                <a:extLst>
                  <a:ext uri="{0D108BD9-81ED-4DB2-BD59-A6C34878D82A}">
                    <a16:rowId xmlns:a16="http://schemas.microsoft.com/office/drawing/2014/main" val="1773762280"/>
                  </a:ext>
                </a:extLst>
              </a:tr>
              <a:tr h="736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Expected Discussions with Diverse Others</a:t>
                      </a:r>
                    </a:p>
                  </a:txBody>
                  <a:tcPr/>
                </a:tc>
                <a:extLst>
                  <a:ext uri="{0D108BD9-81ED-4DB2-BD59-A6C34878D82A}">
                    <a16:rowId xmlns:a16="http://schemas.microsoft.com/office/drawing/2014/main" val="2553849492"/>
                  </a:ext>
                </a:extLst>
              </a:tr>
              <a:tr h="736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Expected Engagement in Collaborative Learning</a:t>
                      </a:r>
                    </a:p>
                  </a:txBody>
                  <a:tcPr/>
                </a:tc>
                <a:extLst>
                  <a:ext uri="{0D108BD9-81ED-4DB2-BD59-A6C34878D82A}">
                    <a16:rowId xmlns:a16="http://schemas.microsoft.com/office/drawing/2014/main" val="1168463335"/>
                  </a:ext>
                </a:extLst>
              </a:tr>
              <a:tr h="720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Expected Engagement with Faculty</a:t>
                      </a:r>
                    </a:p>
                  </a:txBody>
                  <a:tcPr/>
                </a:tc>
                <a:extLst>
                  <a:ext uri="{0D108BD9-81ED-4DB2-BD59-A6C34878D82A}">
                    <a16:rowId xmlns:a16="http://schemas.microsoft.com/office/drawing/2014/main" val="1996813964"/>
                  </a:ext>
                </a:extLst>
              </a:tr>
            </a:tbl>
          </a:graphicData>
        </a:graphic>
      </p:graphicFrame>
    </p:spTree>
    <p:extLst>
      <p:ext uri="{BB962C8B-B14F-4D97-AF65-F5344CB8AC3E}">
        <p14:creationId xmlns:p14="http://schemas.microsoft.com/office/powerpoint/2010/main" val="51433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p:txBody>
          <a:bodyPr/>
          <a:lstStyle/>
          <a:p>
            <a:r>
              <a:rPr lang="en-US" dirty="0"/>
              <a:t>Effective Teaching Practices</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a:xfrm>
            <a:off x="363794" y="1544825"/>
            <a:ext cx="9645445" cy="4632138"/>
          </a:xfrm>
        </p:spPr>
        <p:txBody>
          <a:bodyPr>
            <a:normAutofit/>
          </a:bodyPr>
          <a:lstStyle/>
          <a:p>
            <a:r>
              <a:rPr lang="en-US" sz="2400" dirty="0"/>
              <a:t>First-year students on campus differed in their views of teaching practices. Scores equaled or exceeded peer institutions but have room for growth.</a:t>
            </a:r>
          </a:p>
        </p:txBody>
      </p:sp>
      <p:sp>
        <p:nvSpPr>
          <p:cNvPr id="6" name="TextBox 5">
            <a:extLst>
              <a:ext uri="{FF2B5EF4-FFF2-40B4-BE49-F238E27FC236}">
                <a16:creationId xmlns:a16="http://schemas.microsoft.com/office/drawing/2014/main" id="{5ABB3724-2897-90CB-1E5F-F6932B8778D4}"/>
              </a:ext>
            </a:extLst>
          </p:cNvPr>
          <p:cNvSpPr txBox="1"/>
          <p:nvPr/>
        </p:nvSpPr>
        <p:spPr>
          <a:xfrm>
            <a:off x="363794" y="6013729"/>
            <a:ext cx="10398864" cy="738664"/>
          </a:xfrm>
          <a:prstGeom prst="rect">
            <a:avLst/>
          </a:prstGeom>
          <a:noFill/>
        </p:spPr>
        <p:txBody>
          <a:bodyPr wrap="square" rtlCol="0">
            <a:spAutoFit/>
          </a:bodyPr>
          <a:lstStyle/>
          <a:p>
            <a:r>
              <a:rPr lang="en-US" sz="1400" dirty="0"/>
              <a:t>Each EI is scored on a 60-point scale. To produce an indicator score, the response set for each item is converted to a 60-point scale (e.g., Very much=4, Quite a bit=3, Some=2, Very little=1), and the rescaled items are averaged. Compare to Southeast Public (FY 37.9, S 40.2), Carnegie (FY 38.1, S 40.6), and All U.S. Institutions Administering the NSSE (FY 38.4, S 40).</a:t>
            </a:r>
          </a:p>
        </p:txBody>
      </p:sp>
      <p:graphicFrame>
        <p:nvGraphicFramePr>
          <p:cNvPr id="4" name="Chart 3">
            <a:extLst>
              <a:ext uri="{FF2B5EF4-FFF2-40B4-BE49-F238E27FC236}">
                <a16:creationId xmlns:a16="http://schemas.microsoft.com/office/drawing/2014/main" id="{11350ECD-24BC-43F5-8457-D4DCFFBCAD05}"/>
              </a:ext>
            </a:extLst>
          </p:cNvPr>
          <p:cNvGraphicFramePr>
            <a:graphicFrameLocks/>
          </p:cNvGraphicFramePr>
          <p:nvPr>
            <p:extLst>
              <p:ext uri="{D42A27DB-BD31-4B8C-83A1-F6EECF244321}">
                <p14:modId xmlns:p14="http://schemas.microsoft.com/office/powerpoint/2010/main" val="4012651557"/>
              </p:ext>
            </p:extLst>
          </p:nvPr>
        </p:nvGraphicFramePr>
        <p:xfrm>
          <a:off x="774106" y="2504659"/>
          <a:ext cx="8682267" cy="3433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0964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0DF2-D32F-E6A6-822C-9EAC3D82820E}"/>
              </a:ext>
            </a:extLst>
          </p:cNvPr>
          <p:cNvSpPr>
            <a:spLocks noGrp="1"/>
          </p:cNvSpPr>
          <p:nvPr>
            <p:ph type="title"/>
          </p:nvPr>
        </p:nvSpPr>
        <p:spPr/>
        <p:txBody>
          <a:bodyPr/>
          <a:lstStyle/>
          <a:p>
            <a:r>
              <a:rPr lang="en-US" dirty="0"/>
              <a:t>Effective Teaching Practices</a:t>
            </a:r>
          </a:p>
        </p:txBody>
      </p:sp>
      <p:sp>
        <p:nvSpPr>
          <p:cNvPr id="3" name="Content Placeholder 2">
            <a:extLst>
              <a:ext uri="{FF2B5EF4-FFF2-40B4-BE49-F238E27FC236}">
                <a16:creationId xmlns:a16="http://schemas.microsoft.com/office/drawing/2014/main" id="{408213FC-0EDA-DE5C-BF90-2792F1DC75EE}"/>
              </a:ext>
            </a:extLst>
          </p:cNvPr>
          <p:cNvSpPr>
            <a:spLocks noGrp="1"/>
          </p:cNvSpPr>
          <p:nvPr>
            <p:ph idx="1"/>
          </p:nvPr>
        </p:nvSpPr>
        <p:spPr>
          <a:xfrm>
            <a:off x="363794" y="1544825"/>
            <a:ext cx="9645445" cy="4632138"/>
          </a:xfrm>
        </p:spPr>
        <p:txBody>
          <a:bodyPr>
            <a:normAutofit/>
          </a:bodyPr>
          <a:lstStyle/>
          <a:p>
            <a:r>
              <a:rPr lang="en-US" sz="2400" dirty="0"/>
              <a:t>Scores nearly equaled or exceeded peer institutions but have room for growth. There is little variation by group.</a:t>
            </a:r>
          </a:p>
        </p:txBody>
      </p:sp>
      <p:sp>
        <p:nvSpPr>
          <p:cNvPr id="6" name="TextBox 5">
            <a:extLst>
              <a:ext uri="{FF2B5EF4-FFF2-40B4-BE49-F238E27FC236}">
                <a16:creationId xmlns:a16="http://schemas.microsoft.com/office/drawing/2014/main" id="{5ABB3724-2897-90CB-1E5F-F6932B8778D4}"/>
              </a:ext>
            </a:extLst>
          </p:cNvPr>
          <p:cNvSpPr txBox="1"/>
          <p:nvPr/>
        </p:nvSpPr>
        <p:spPr>
          <a:xfrm>
            <a:off x="363794" y="6013729"/>
            <a:ext cx="10398864" cy="738664"/>
          </a:xfrm>
          <a:prstGeom prst="rect">
            <a:avLst/>
          </a:prstGeom>
          <a:noFill/>
        </p:spPr>
        <p:txBody>
          <a:bodyPr wrap="square" rtlCol="0">
            <a:spAutoFit/>
          </a:bodyPr>
          <a:lstStyle/>
          <a:p>
            <a:r>
              <a:rPr lang="en-US" sz="1400" dirty="0"/>
              <a:t>Each EI is scored on a 60-point scale. To produce an indicator score, the response set for each item is converted to a 60-point scale (e.g., Very much=4, Quite a bit=3, Some=2, Very little=1), and the rescaled items are averaged. Compare to Southeast Public (FY 37.9, S 40.2), Carnegie (FY 38.1, S 40.6), and All U.S. Institutions Administering the NSSE (FY 38.4, S 40).</a:t>
            </a:r>
          </a:p>
        </p:txBody>
      </p:sp>
      <p:graphicFrame>
        <p:nvGraphicFramePr>
          <p:cNvPr id="5" name="Chart 4">
            <a:extLst>
              <a:ext uri="{FF2B5EF4-FFF2-40B4-BE49-F238E27FC236}">
                <a16:creationId xmlns:a16="http://schemas.microsoft.com/office/drawing/2014/main" id="{0EF13640-493A-C4F4-9626-E896D69F588D}"/>
              </a:ext>
            </a:extLst>
          </p:cNvPr>
          <p:cNvGraphicFramePr>
            <a:graphicFrameLocks/>
          </p:cNvGraphicFramePr>
          <p:nvPr>
            <p:extLst>
              <p:ext uri="{D42A27DB-BD31-4B8C-83A1-F6EECF244321}">
                <p14:modId xmlns:p14="http://schemas.microsoft.com/office/powerpoint/2010/main" val="192178993"/>
              </p:ext>
            </p:extLst>
          </p:nvPr>
        </p:nvGraphicFramePr>
        <p:xfrm>
          <a:off x="560087" y="2619670"/>
          <a:ext cx="9252858" cy="33210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5477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brightnessContrast bright="5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3730CDF-D696-81A9-8E05-DD404E500CA2}"/>
              </a:ext>
            </a:extLst>
          </p:cNvPr>
          <p:cNvSpPr>
            <a:spLocks noGrp="1"/>
          </p:cNvSpPr>
          <p:nvPr>
            <p:ph type="title"/>
          </p:nvPr>
        </p:nvSpPr>
        <p:spPr>
          <a:xfrm>
            <a:off x="1067102" y="18675"/>
            <a:ext cx="9687984" cy="1325563"/>
          </a:xfrm>
        </p:spPr>
        <p:txBody>
          <a:bodyPr/>
          <a:lstStyle/>
          <a:p>
            <a:r>
              <a:rPr lang="en-US" dirty="0"/>
              <a:t>NSSE Outcomes by Dept and College</a:t>
            </a:r>
          </a:p>
        </p:txBody>
      </p:sp>
      <p:sp>
        <p:nvSpPr>
          <p:cNvPr id="14" name="Text Placeholder 13">
            <a:extLst>
              <a:ext uri="{FF2B5EF4-FFF2-40B4-BE49-F238E27FC236}">
                <a16:creationId xmlns:a16="http://schemas.microsoft.com/office/drawing/2014/main" id="{8BE6CA86-6576-1E57-F115-7BA7FD86443E}"/>
              </a:ext>
            </a:extLst>
          </p:cNvPr>
          <p:cNvSpPr>
            <a:spLocks noGrp="1"/>
          </p:cNvSpPr>
          <p:nvPr>
            <p:ph type="body" idx="1"/>
          </p:nvPr>
        </p:nvSpPr>
        <p:spPr>
          <a:xfrm>
            <a:off x="1067101" y="1050739"/>
            <a:ext cx="4832957" cy="823912"/>
          </a:xfrm>
        </p:spPr>
        <p:txBody>
          <a:bodyPr/>
          <a:lstStyle/>
          <a:p>
            <a:r>
              <a:rPr lang="en-US" dirty="0"/>
              <a:t>Groups</a:t>
            </a:r>
          </a:p>
        </p:txBody>
      </p:sp>
      <p:sp>
        <p:nvSpPr>
          <p:cNvPr id="15" name="Content Placeholder 14">
            <a:extLst>
              <a:ext uri="{FF2B5EF4-FFF2-40B4-BE49-F238E27FC236}">
                <a16:creationId xmlns:a16="http://schemas.microsoft.com/office/drawing/2014/main" id="{C38887BE-E3B6-B5BF-885C-75545212AC36}"/>
              </a:ext>
            </a:extLst>
          </p:cNvPr>
          <p:cNvSpPr>
            <a:spLocks noGrp="1"/>
          </p:cNvSpPr>
          <p:nvPr>
            <p:ph sz="half" idx="2"/>
          </p:nvPr>
        </p:nvSpPr>
        <p:spPr>
          <a:xfrm>
            <a:off x="1067102" y="2003486"/>
            <a:ext cx="4832956" cy="4533622"/>
          </a:xfrm>
        </p:spPr>
        <p:txBody>
          <a:bodyPr>
            <a:normAutofit/>
          </a:bodyPr>
          <a:lstStyle/>
          <a:p>
            <a:r>
              <a:rPr lang="en-US" sz="2400" dirty="0"/>
              <a:t>Academic Departments</a:t>
            </a:r>
          </a:p>
          <a:p>
            <a:r>
              <a:rPr lang="en-US" sz="2400" dirty="0"/>
              <a:t>Broadwell College of Business and Economics</a:t>
            </a:r>
          </a:p>
          <a:p>
            <a:r>
              <a:rPr lang="en-US" sz="2400" dirty="0"/>
              <a:t>College of Education</a:t>
            </a:r>
          </a:p>
          <a:p>
            <a:r>
              <a:rPr lang="en-US" sz="2400" dirty="0"/>
              <a:t>College of Health, Science, and Technology</a:t>
            </a:r>
          </a:p>
          <a:p>
            <a:r>
              <a:rPr lang="en-US" sz="2400" dirty="0"/>
              <a:t>College of Humanities and Social Sciences</a:t>
            </a:r>
          </a:p>
          <a:p>
            <a:r>
              <a:rPr lang="en-US" sz="2400" dirty="0"/>
              <a:t>Majors</a:t>
            </a:r>
          </a:p>
          <a:p>
            <a:endParaRPr lang="en-US" dirty="0"/>
          </a:p>
        </p:txBody>
      </p:sp>
      <p:sp>
        <p:nvSpPr>
          <p:cNvPr id="16" name="Text Placeholder 15">
            <a:extLst>
              <a:ext uri="{FF2B5EF4-FFF2-40B4-BE49-F238E27FC236}">
                <a16:creationId xmlns:a16="http://schemas.microsoft.com/office/drawing/2014/main" id="{5E522B8D-7D60-C461-F484-797C67437429}"/>
              </a:ext>
            </a:extLst>
          </p:cNvPr>
          <p:cNvSpPr>
            <a:spLocks noGrp="1"/>
          </p:cNvSpPr>
          <p:nvPr>
            <p:ph type="body" sz="quarter" idx="3"/>
          </p:nvPr>
        </p:nvSpPr>
        <p:spPr>
          <a:xfrm>
            <a:off x="6527192" y="1050739"/>
            <a:ext cx="4670579" cy="823912"/>
          </a:xfrm>
        </p:spPr>
        <p:txBody>
          <a:bodyPr/>
          <a:lstStyle/>
          <a:p>
            <a:r>
              <a:rPr lang="en-US" dirty="0"/>
              <a:t>Survey Items</a:t>
            </a:r>
          </a:p>
        </p:txBody>
      </p:sp>
      <p:sp>
        <p:nvSpPr>
          <p:cNvPr id="17" name="Content Placeholder 16">
            <a:extLst>
              <a:ext uri="{FF2B5EF4-FFF2-40B4-BE49-F238E27FC236}">
                <a16:creationId xmlns:a16="http://schemas.microsoft.com/office/drawing/2014/main" id="{9245CC20-EF59-61D0-3430-93866CBC1335}"/>
              </a:ext>
            </a:extLst>
          </p:cNvPr>
          <p:cNvSpPr>
            <a:spLocks noGrp="1"/>
          </p:cNvSpPr>
          <p:nvPr>
            <p:ph sz="quarter" idx="4"/>
          </p:nvPr>
        </p:nvSpPr>
        <p:spPr>
          <a:xfrm>
            <a:off x="6501113" y="1999600"/>
            <a:ext cx="4696658" cy="4054750"/>
          </a:xfrm>
        </p:spPr>
        <p:txBody>
          <a:bodyPr>
            <a:normAutofit/>
          </a:bodyPr>
          <a:lstStyle/>
          <a:p>
            <a:r>
              <a:rPr lang="en-US" sz="2400" dirty="0"/>
              <a:t>Support for Overall Well Being</a:t>
            </a:r>
          </a:p>
          <a:p>
            <a:r>
              <a:rPr lang="en-US" sz="2400" dirty="0"/>
              <a:t>Nonacademic Responsibilities</a:t>
            </a:r>
          </a:p>
          <a:p>
            <a:r>
              <a:rPr lang="en-US" sz="2400" dirty="0"/>
              <a:t>Quality of Interactions </a:t>
            </a:r>
          </a:p>
          <a:p>
            <a:r>
              <a:rPr lang="en-US" sz="2400" dirty="0"/>
              <a:t>Mentoring</a:t>
            </a:r>
          </a:p>
          <a:p>
            <a:r>
              <a:rPr lang="en-US" sz="2400" dirty="0"/>
              <a:t>Research with Faculty</a:t>
            </a:r>
          </a:p>
          <a:p>
            <a:r>
              <a:rPr lang="en-US" sz="2400" dirty="0"/>
              <a:t>Diverse Perspectives in Class</a:t>
            </a:r>
          </a:p>
          <a:p>
            <a:r>
              <a:rPr lang="en-US" sz="2400" dirty="0"/>
              <a:t>Encouraged Contact with Diverse Others</a:t>
            </a:r>
          </a:p>
        </p:txBody>
      </p:sp>
    </p:spTree>
    <p:extLst>
      <p:ext uri="{BB962C8B-B14F-4D97-AF65-F5344CB8AC3E}">
        <p14:creationId xmlns:p14="http://schemas.microsoft.com/office/powerpoint/2010/main" val="3111392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B7EC-3041-B181-43A5-623449451D52}"/>
              </a:ext>
            </a:extLst>
          </p:cNvPr>
          <p:cNvSpPr>
            <a:spLocks noGrp="1"/>
          </p:cNvSpPr>
          <p:nvPr>
            <p:ph type="title"/>
          </p:nvPr>
        </p:nvSpPr>
        <p:spPr>
          <a:xfrm>
            <a:off x="363794" y="365126"/>
            <a:ext cx="9645445" cy="498764"/>
          </a:xfrm>
        </p:spPr>
        <p:txBody>
          <a:bodyPr>
            <a:noAutofit/>
          </a:bodyPr>
          <a:lstStyle/>
          <a:p>
            <a:r>
              <a:rPr lang="en-US" sz="2800" dirty="0"/>
              <a:t>Dept. Outcomes for Support for Overall Well Being</a:t>
            </a:r>
          </a:p>
        </p:txBody>
      </p:sp>
      <p:sp>
        <p:nvSpPr>
          <p:cNvPr id="3" name="Content Placeholder 2">
            <a:extLst>
              <a:ext uri="{FF2B5EF4-FFF2-40B4-BE49-F238E27FC236}">
                <a16:creationId xmlns:a16="http://schemas.microsoft.com/office/drawing/2014/main" id="{2F549CAF-66FD-8028-D36C-A76F322F095B}"/>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E491FC03-B3B4-0983-0261-8B3A246535E9}"/>
              </a:ext>
            </a:extLst>
          </p:cNvPr>
          <p:cNvSpPr txBox="1"/>
          <p:nvPr/>
        </p:nvSpPr>
        <p:spPr>
          <a:xfrm>
            <a:off x="363794" y="6234547"/>
            <a:ext cx="10409501" cy="584775"/>
          </a:xfrm>
          <a:prstGeom prst="rect">
            <a:avLst/>
          </a:prstGeom>
          <a:noFill/>
        </p:spPr>
        <p:txBody>
          <a:bodyPr wrap="square" rtlCol="0">
            <a:spAutoFit/>
          </a:bodyPr>
          <a:lstStyle/>
          <a:p>
            <a:r>
              <a:rPr lang="en-US" sz="1600" dirty="0"/>
              <a:t>Chart displays # of respondents per dept., and the # and percentage of students reporting scores above 2 (out of 4). Some departments do not have enough respondents to make conclusions, unless combined into colleges.</a:t>
            </a:r>
          </a:p>
        </p:txBody>
      </p:sp>
      <p:pic>
        <p:nvPicPr>
          <p:cNvPr id="5" name="Picture 4">
            <a:extLst>
              <a:ext uri="{FF2B5EF4-FFF2-40B4-BE49-F238E27FC236}">
                <a16:creationId xmlns:a16="http://schemas.microsoft.com/office/drawing/2014/main" id="{8676A3CF-3911-A647-AAF7-8A1A048A4B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3794" y="1039348"/>
            <a:ext cx="9170955" cy="5137615"/>
          </a:xfrm>
          <a:prstGeom prst="rect">
            <a:avLst/>
          </a:prstGeom>
        </p:spPr>
      </p:pic>
    </p:spTree>
    <p:extLst>
      <p:ext uri="{BB962C8B-B14F-4D97-AF65-F5344CB8AC3E}">
        <p14:creationId xmlns:p14="http://schemas.microsoft.com/office/powerpoint/2010/main" val="2769159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765B-AE8B-C71F-82C4-6F928EAF1811}"/>
              </a:ext>
            </a:extLst>
          </p:cNvPr>
          <p:cNvSpPr>
            <a:spLocks noGrp="1"/>
          </p:cNvSpPr>
          <p:nvPr>
            <p:ph type="title"/>
          </p:nvPr>
        </p:nvSpPr>
        <p:spPr/>
        <p:txBody>
          <a:bodyPr/>
          <a:lstStyle/>
          <a:p>
            <a:r>
              <a:rPr lang="en-US" dirty="0"/>
              <a:t>Support for Overall Well Being</a:t>
            </a:r>
          </a:p>
        </p:txBody>
      </p:sp>
      <p:sp>
        <p:nvSpPr>
          <p:cNvPr id="3" name="Content Placeholder 2">
            <a:extLst>
              <a:ext uri="{FF2B5EF4-FFF2-40B4-BE49-F238E27FC236}">
                <a16:creationId xmlns:a16="http://schemas.microsoft.com/office/drawing/2014/main" id="{B87314C2-C83A-6B6A-1B1B-4456C638894D}"/>
              </a:ext>
            </a:extLst>
          </p:cNvPr>
          <p:cNvSpPr>
            <a:spLocks noGrp="1"/>
          </p:cNvSpPr>
          <p:nvPr>
            <p:ph idx="1"/>
          </p:nvPr>
        </p:nvSpPr>
        <p:spPr>
          <a:xfrm>
            <a:off x="363794" y="1522107"/>
            <a:ext cx="10243246" cy="4654856"/>
          </a:xfrm>
        </p:spPr>
        <p:txBody>
          <a:bodyPr>
            <a:normAutofit/>
          </a:bodyPr>
          <a:lstStyle/>
          <a:p>
            <a:r>
              <a:rPr lang="en-US" sz="2400" dirty="0"/>
              <a:t>Most students reported campus support for overall well being.</a:t>
            </a:r>
          </a:p>
          <a:p>
            <a:r>
              <a:rPr lang="en-US" sz="2400" dirty="0"/>
              <a:t>Notice the unknown category, representing up to 73 undeclared majors (depending on responses).</a:t>
            </a:r>
          </a:p>
        </p:txBody>
      </p:sp>
      <p:graphicFrame>
        <p:nvGraphicFramePr>
          <p:cNvPr id="4" name="Chart 3">
            <a:extLst>
              <a:ext uri="{FF2B5EF4-FFF2-40B4-BE49-F238E27FC236}">
                <a16:creationId xmlns:a16="http://schemas.microsoft.com/office/drawing/2014/main" id="{221C7E31-BDEF-4181-8526-8C9ACDD79A45}"/>
              </a:ext>
            </a:extLst>
          </p:cNvPr>
          <p:cNvGraphicFramePr>
            <a:graphicFrameLocks/>
          </p:cNvGraphicFramePr>
          <p:nvPr>
            <p:extLst>
              <p:ext uri="{D42A27DB-BD31-4B8C-83A1-F6EECF244321}">
                <p14:modId xmlns:p14="http://schemas.microsoft.com/office/powerpoint/2010/main" val="3842490040"/>
              </p:ext>
            </p:extLst>
          </p:nvPr>
        </p:nvGraphicFramePr>
        <p:xfrm>
          <a:off x="1152576" y="2759825"/>
          <a:ext cx="7769923" cy="364097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9DD828F-4F29-A91C-4AFC-0BA1DF94C9F2}"/>
              </a:ext>
            </a:extLst>
          </p:cNvPr>
          <p:cNvSpPr txBox="1"/>
          <p:nvPr/>
        </p:nvSpPr>
        <p:spPr>
          <a:xfrm>
            <a:off x="363794" y="6483125"/>
            <a:ext cx="10160119" cy="369332"/>
          </a:xfrm>
          <a:prstGeom prst="rect">
            <a:avLst/>
          </a:prstGeom>
          <a:noFill/>
        </p:spPr>
        <p:txBody>
          <a:bodyPr wrap="square" rtlCol="0">
            <a:spAutoFit/>
          </a:bodyPr>
          <a:lstStyle/>
          <a:p>
            <a:r>
              <a:rPr lang="en-US" dirty="0"/>
              <a:t>On a scale of 1-4, responses included 3 (Quite a bit) and 4 (Very Much).</a:t>
            </a:r>
          </a:p>
        </p:txBody>
      </p:sp>
    </p:spTree>
    <p:extLst>
      <p:ext uri="{BB962C8B-B14F-4D97-AF65-F5344CB8AC3E}">
        <p14:creationId xmlns:p14="http://schemas.microsoft.com/office/powerpoint/2010/main" val="1259677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765B-AE8B-C71F-82C4-6F928EAF1811}"/>
              </a:ext>
            </a:extLst>
          </p:cNvPr>
          <p:cNvSpPr>
            <a:spLocks noGrp="1"/>
          </p:cNvSpPr>
          <p:nvPr>
            <p:ph type="title"/>
          </p:nvPr>
        </p:nvSpPr>
        <p:spPr/>
        <p:txBody>
          <a:bodyPr/>
          <a:lstStyle/>
          <a:p>
            <a:r>
              <a:rPr lang="en-US" dirty="0"/>
              <a:t>Help Manage Nonacademic Responsibilities</a:t>
            </a:r>
          </a:p>
        </p:txBody>
      </p:sp>
      <p:sp>
        <p:nvSpPr>
          <p:cNvPr id="3" name="Content Placeholder 2">
            <a:extLst>
              <a:ext uri="{FF2B5EF4-FFF2-40B4-BE49-F238E27FC236}">
                <a16:creationId xmlns:a16="http://schemas.microsoft.com/office/drawing/2014/main" id="{B87314C2-C83A-6B6A-1B1B-4456C638894D}"/>
              </a:ext>
            </a:extLst>
          </p:cNvPr>
          <p:cNvSpPr>
            <a:spLocks noGrp="1"/>
          </p:cNvSpPr>
          <p:nvPr>
            <p:ph idx="1"/>
          </p:nvPr>
        </p:nvSpPr>
        <p:spPr>
          <a:xfrm>
            <a:off x="363794" y="1568335"/>
            <a:ext cx="9705690" cy="4608628"/>
          </a:xfrm>
        </p:spPr>
        <p:txBody>
          <a:bodyPr/>
          <a:lstStyle/>
          <a:p>
            <a:r>
              <a:rPr lang="en-US" dirty="0"/>
              <a:t>Students reported a desire for more support as they manage nonacademic responsibilities.</a:t>
            </a:r>
          </a:p>
        </p:txBody>
      </p:sp>
      <p:sp>
        <p:nvSpPr>
          <p:cNvPr id="5" name="TextBox 4">
            <a:extLst>
              <a:ext uri="{FF2B5EF4-FFF2-40B4-BE49-F238E27FC236}">
                <a16:creationId xmlns:a16="http://schemas.microsoft.com/office/drawing/2014/main" id="{49DD828F-4F29-A91C-4AFC-0BA1DF94C9F2}"/>
              </a:ext>
            </a:extLst>
          </p:cNvPr>
          <p:cNvSpPr txBox="1"/>
          <p:nvPr/>
        </p:nvSpPr>
        <p:spPr>
          <a:xfrm>
            <a:off x="363794" y="6483125"/>
            <a:ext cx="10160119" cy="369332"/>
          </a:xfrm>
          <a:prstGeom prst="rect">
            <a:avLst/>
          </a:prstGeom>
          <a:noFill/>
        </p:spPr>
        <p:txBody>
          <a:bodyPr wrap="square" rtlCol="0">
            <a:spAutoFit/>
          </a:bodyPr>
          <a:lstStyle/>
          <a:p>
            <a:r>
              <a:rPr lang="en-US" dirty="0"/>
              <a:t>On a scale of 1-4, responses included 3 (Quite a bit) and 4 (Very Much).</a:t>
            </a:r>
          </a:p>
        </p:txBody>
      </p:sp>
      <p:graphicFrame>
        <p:nvGraphicFramePr>
          <p:cNvPr id="6" name="Chart 5">
            <a:extLst>
              <a:ext uri="{FF2B5EF4-FFF2-40B4-BE49-F238E27FC236}">
                <a16:creationId xmlns:a16="http://schemas.microsoft.com/office/drawing/2014/main" id="{36B1C3FC-8988-466D-9392-FC406AD9DC03}"/>
              </a:ext>
            </a:extLst>
          </p:cNvPr>
          <p:cNvGraphicFramePr>
            <a:graphicFrameLocks/>
          </p:cNvGraphicFramePr>
          <p:nvPr>
            <p:extLst>
              <p:ext uri="{D42A27DB-BD31-4B8C-83A1-F6EECF244321}">
                <p14:modId xmlns:p14="http://schemas.microsoft.com/office/powerpoint/2010/main" val="1701439509"/>
              </p:ext>
            </p:extLst>
          </p:nvPr>
        </p:nvGraphicFramePr>
        <p:xfrm>
          <a:off x="1754840" y="2518741"/>
          <a:ext cx="6923597" cy="39078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6234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B7EC-3041-B181-43A5-623449451D52}"/>
              </a:ext>
            </a:extLst>
          </p:cNvPr>
          <p:cNvSpPr>
            <a:spLocks noGrp="1"/>
          </p:cNvSpPr>
          <p:nvPr>
            <p:ph type="title"/>
          </p:nvPr>
        </p:nvSpPr>
        <p:spPr>
          <a:xfrm>
            <a:off x="363794" y="365126"/>
            <a:ext cx="9645445" cy="498764"/>
          </a:xfrm>
        </p:spPr>
        <p:txBody>
          <a:bodyPr>
            <a:noAutofit/>
          </a:bodyPr>
          <a:lstStyle/>
          <a:p>
            <a:r>
              <a:rPr lang="en-US" sz="2800" dirty="0"/>
              <a:t>Dept. Outcomes for Quality of Interactions with Faculty</a:t>
            </a:r>
          </a:p>
        </p:txBody>
      </p:sp>
      <p:sp>
        <p:nvSpPr>
          <p:cNvPr id="3" name="Content Placeholder 2">
            <a:extLst>
              <a:ext uri="{FF2B5EF4-FFF2-40B4-BE49-F238E27FC236}">
                <a16:creationId xmlns:a16="http://schemas.microsoft.com/office/drawing/2014/main" id="{2F549CAF-66FD-8028-D36C-A76F322F095B}"/>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E491FC03-B3B4-0983-0261-8B3A246535E9}"/>
              </a:ext>
            </a:extLst>
          </p:cNvPr>
          <p:cNvSpPr txBox="1"/>
          <p:nvPr/>
        </p:nvSpPr>
        <p:spPr>
          <a:xfrm>
            <a:off x="363794" y="6234547"/>
            <a:ext cx="10251197" cy="584775"/>
          </a:xfrm>
          <a:prstGeom prst="rect">
            <a:avLst/>
          </a:prstGeom>
          <a:noFill/>
        </p:spPr>
        <p:txBody>
          <a:bodyPr wrap="square" rtlCol="0">
            <a:spAutoFit/>
          </a:bodyPr>
          <a:lstStyle/>
          <a:p>
            <a:r>
              <a:rPr lang="en-US" sz="1600" dirty="0"/>
              <a:t>Chart displays # of respondents per dept., and the # and percentage of students reporting scores above 4 (out of 7). Some departments do not have enough respondents to make conclusions, unless combined into colleges.</a:t>
            </a:r>
          </a:p>
        </p:txBody>
      </p:sp>
      <p:pic>
        <p:nvPicPr>
          <p:cNvPr id="7" name="Picture 6">
            <a:extLst>
              <a:ext uri="{FF2B5EF4-FFF2-40B4-BE49-F238E27FC236}">
                <a16:creationId xmlns:a16="http://schemas.microsoft.com/office/drawing/2014/main" id="{4FEB827E-6E1A-C6E8-1FDB-99E006B9D9F0}"/>
              </a:ext>
            </a:extLst>
          </p:cNvPr>
          <p:cNvPicPr>
            <a:picLocks noChangeAspect="1"/>
          </p:cNvPicPr>
          <p:nvPr/>
        </p:nvPicPr>
        <p:blipFill>
          <a:blip r:embed="rId2"/>
          <a:stretch>
            <a:fillRect/>
          </a:stretch>
        </p:blipFill>
        <p:spPr>
          <a:xfrm>
            <a:off x="1573528" y="997670"/>
            <a:ext cx="6445929" cy="5139322"/>
          </a:xfrm>
          <a:prstGeom prst="rect">
            <a:avLst/>
          </a:prstGeom>
        </p:spPr>
      </p:pic>
    </p:spTree>
    <p:extLst>
      <p:ext uri="{BB962C8B-B14F-4D97-AF65-F5344CB8AC3E}">
        <p14:creationId xmlns:p14="http://schemas.microsoft.com/office/powerpoint/2010/main" val="1199202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765B-AE8B-C71F-82C4-6F928EAF1811}"/>
              </a:ext>
            </a:extLst>
          </p:cNvPr>
          <p:cNvSpPr>
            <a:spLocks noGrp="1"/>
          </p:cNvSpPr>
          <p:nvPr>
            <p:ph type="title"/>
          </p:nvPr>
        </p:nvSpPr>
        <p:spPr/>
        <p:txBody>
          <a:bodyPr/>
          <a:lstStyle/>
          <a:p>
            <a:r>
              <a:rPr lang="en-US" dirty="0"/>
              <a:t>Quality of Interaction with Faculty</a:t>
            </a:r>
          </a:p>
        </p:txBody>
      </p:sp>
      <p:sp>
        <p:nvSpPr>
          <p:cNvPr id="3" name="Content Placeholder 2">
            <a:extLst>
              <a:ext uri="{FF2B5EF4-FFF2-40B4-BE49-F238E27FC236}">
                <a16:creationId xmlns:a16="http://schemas.microsoft.com/office/drawing/2014/main" id="{B87314C2-C83A-6B6A-1B1B-4456C638894D}"/>
              </a:ext>
            </a:extLst>
          </p:cNvPr>
          <p:cNvSpPr>
            <a:spLocks noGrp="1"/>
          </p:cNvSpPr>
          <p:nvPr>
            <p:ph idx="1"/>
          </p:nvPr>
        </p:nvSpPr>
        <p:spPr>
          <a:xfrm>
            <a:off x="363794" y="1568335"/>
            <a:ext cx="9705690" cy="4608628"/>
          </a:xfrm>
        </p:spPr>
        <p:txBody>
          <a:bodyPr/>
          <a:lstStyle/>
          <a:p>
            <a:r>
              <a:rPr lang="en-US" dirty="0"/>
              <a:t>Most students reported high quality interactions with faculty.</a:t>
            </a:r>
          </a:p>
        </p:txBody>
      </p:sp>
      <p:graphicFrame>
        <p:nvGraphicFramePr>
          <p:cNvPr id="4" name="Chart 3">
            <a:extLst>
              <a:ext uri="{FF2B5EF4-FFF2-40B4-BE49-F238E27FC236}">
                <a16:creationId xmlns:a16="http://schemas.microsoft.com/office/drawing/2014/main" id="{AA38188A-EF86-4EF4-9C14-62D0642B3501}"/>
              </a:ext>
            </a:extLst>
          </p:cNvPr>
          <p:cNvGraphicFramePr>
            <a:graphicFrameLocks/>
          </p:cNvGraphicFramePr>
          <p:nvPr>
            <p:extLst>
              <p:ext uri="{D42A27DB-BD31-4B8C-83A1-F6EECF244321}">
                <p14:modId xmlns:p14="http://schemas.microsoft.com/office/powerpoint/2010/main" val="95231378"/>
              </p:ext>
            </p:extLst>
          </p:nvPr>
        </p:nvGraphicFramePr>
        <p:xfrm>
          <a:off x="1327264" y="2395450"/>
          <a:ext cx="7362376" cy="39887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62669D4-651F-8B65-718D-F486B8114E3F}"/>
              </a:ext>
            </a:extLst>
          </p:cNvPr>
          <p:cNvSpPr txBox="1"/>
          <p:nvPr/>
        </p:nvSpPr>
        <p:spPr>
          <a:xfrm>
            <a:off x="363794" y="6384176"/>
            <a:ext cx="10160119" cy="369332"/>
          </a:xfrm>
          <a:prstGeom prst="rect">
            <a:avLst/>
          </a:prstGeom>
          <a:noFill/>
        </p:spPr>
        <p:txBody>
          <a:bodyPr wrap="square" rtlCol="0">
            <a:spAutoFit/>
          </a:bodyPr>
          <a:lstStyle/>
          <a:p>
            <a:r>
              <a:rPr lang="en-US" dirty="0"/>
              <a:t>On a scale of 1-7, percentage of students reporting scores above 4.</a:t>
            </a:r>
          </a:p>
        </p:txBody>
      </p:sp>
    </p:spTree>
    <p:extLst>
      <p:ext uri="{BB962C8B-B14F-4D97-AF65-F5344CB8AC3E}">
        <p14:creationId xmlns:p14="http://schemas.microsoft.com/office/powerpoint/2010/main" val="2032323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765B-AE8B-C71F-82C4-6F928EAF1811}"/>
              </a:ext>
            </a:extLst>
          </p:cNvPr>
          <p:cNvSpPr>
            <a:spLocks noGrp="1"/>
          </p:cNvSpPr>
          <p:nvPr>
            <p:ph type="title"/>
          </p:nvPr>
        </p:nvSpPr>
        <p:spPr/>
        <p:txBody>
          <a:bodyPr/>
          <a:lstStyle/>
          <a:p>
            <a:r>
              <a:rPr lang="en-US" dirty="0"/>
              <a:t>Quality of Interaction with Administration</a:t>
            </a:r>
          </a:p>
        </p:txBody>
      </p:sp>
      <p:sp>
        <p:nvSpPr>
          <p:cNvPr id="3" name="Content Placeholder 2">
            <a:extLst>
              <a:ext uri="{FF2B5EF4-FFF2-40B4-BE49-F238E27FC236}">
                <a16:creationId xmlns:a16="http://schemas.microsoft.com/office/drawing/2014/main" id="{B87314C2-C83A-6B6A-1B1B-4456C638894D}"/>
              </a:ext>
            </a:extLst>
          </p:cNvPr>
          <p:cNvSpPr>
            <a:spLocks noGrp="1"/>
          </p:cNvSpPr>
          <p:nvPr>
            <p:ph idx="1"/>
          </p:nvPr>
        </p:nvSpPr>
        <p:spPr>
          <a:xfrm>
            <a:off x="363794" y="1568335"/>
            <a:ext cx="9705690" cy="4608628"/>
          </a:xfrm>
        </p:spPr>
        <p:txBody>
          <a:bodyPr/>
          <a:lstStyle/>
          <a:p>
            <a:r>
              <a:rPr lang="en-US" dirty="0"/>
              <a:t>Most students reported high quality interactions with administration.</a:t>
            </a:r>
          </a:p>
        </p:txBody>
      </p:sp>
      <p:sp>
        <p:nvSpPr>
          <p:cNvPr id="7" name="TextBox 6">
            <a:extLst>
              <a:ext uri="{FF2B5EF4-FFF2-40B4-BE49-F238E27FC236}">
                <a16:creationId xmlns:a16="http://schemas.microsoft.com/office/drawing/2014/main" id="{F62669D4-651F-8B65-718D-F486B8114E3F}"/>
              </a:ext>
            </a:extLst>
          </p:cNvPr>
          <p:cNvSpPr txBox="1"/>
          <p:nvPr/>
        </p:nvSpPr>
        <p:spPr>
          <a:xfrm>
            <a:off x="363794" y="6384176"/>
            <a:ext cx="10160119" cy="369332"/>
          </a:xfrm>
          <a:prstGeom prst="rect">
            <a:avLst/>
          </a:prstGeom>
          <a:noFill/>
        </p:spPr>
        <p:txBody>
          <a:bodyPr wrap="square" rtlCol="0">
            <a:spAutoFit/>
          </a:bodyPr>
          <a:lstStyle/>
          <a:p>
            <a:r>
              <a:rPr lang="en-US" dirty="0"/>
              <a:t>On a scale of 1-7, percentage of students reporting scores above 4.</a:t>
            </a:r>
          </a:p>
        </p:txBody>
      </p:sp>
      <p:graphicFrame>
        <p:nvGraphicFramePr>
          <p:cNvPr id="5" name="Chart 4">
            <a:extLst>
              <a:ext uri="{FF2B5EF4-FFF2-40B4-BE49-F238E27FC236}">
                <a16:creationId xmlns:a16="http://schemas.microsoft.com/office/drawing/2014/main" id="{4EB8D3FC-E289-4C0F-9D26-81AD101F9041}"/>
              </a:ext>
            </a:extLst>
          </p:cNvPr>
          <p:cNvGraphicFramePr>
            <a:graphicFrameLocks/>
          </p:cNvGraphicFramePr>
          <p:nvPr>
            <p:extLst>
              <p:ext uri="{D42A27DB-BD31-4B8C-83A1-F6EECF244321}">
                <p14:modId xmlns:p14="http://schemas.microsoft.com/office/powerpoint/2010/main" val="1614498065"/>
              </p:ext>
            </p:extLst>
          </p:nvPr>
        </p:nvGraphicFramePr>
        <p:xfrm>
          <a:off x="1248543" y="2572814"/>
          <a:ext cx="7270711" cy="37598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4749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765B-AE8B-C71F-82C4-6F928EAF1811}"/>
              </a:ext>
            </a:extLst>
          </p:cNvPr>
          <p:cNvSpPr>
            <a:spLocks noGrp="1"/>
          </p:cNvSpPr>
          <p:nvPr>
            <p:ph type="title"/>
          </p:nvPr>
        </p:nvSpPr>
        <p:spPr/>
        <p:txBody>
          <a:bodyPr/>
          <a:lstStyle/>
          <a:p>
            <a:r>
              <a:rPr lang="en-US" dirty="0"/>
              <a:t>Quality of Interaction with Student Affairs</a:t>
            </a:r>
          </a:p>
        </p:txBody>
      </p:sp>
      <p:sp>
        <p:nvSpPr>
          <p:cNvPr id="3" name="Content Placeholder 2">
            <a:extLst>
              <a:ext uri="{FF2B5EF4-FFF2-40B4-BE49-F238E27FC236}">
                <a16:creationId xmlns:a16="http://schemas.microsoft.com/office/drawing/2014/main" id="{B87314C2-C83A-6B6A-1B1B-4456C638894D}"/>
              </a:ext>
            </a:extLst>
          </p:cNvPr>
          <p:cNvSpPr>
            <a:spLocks noGrp="1"/>
          </p:cNvSpPr>
          <p:nvPr>
            <p:ph idx="1"/>
          </p:nvPr>
        </p:nvSpPr>
        <p:spPr>
          <a:xfrm>
            <a:off x="363794" y="1453953"/>
            <a:ext cx="9705690" cy="4723010"/>
          </a:xfrm>
        </p:spPr>
        <p:txBody>
          <a:bodyPr>
            <a:normAutofit/>
          </a:bodyPr>
          <a:lstStyle/>
          <a:p>
            <a:r>
              <a:rPr lang="en-US" sz="2400" dirty="0"/>
              <a:t>Most students reported high quality interactions with Student Services staff (Student Affairs, Career Services, Housing, etc.).</a:t>
            </a:r>
          </a:p>
          <a:p>
            <a:r>
              <a:rPr lang="en-US" sz="2400" dirty="0"/>
              <a:t>Notice the scores from unknown (undeclared majors).</a:t>
            </a:r>
          </a:p>
        </p:txBody>
      </p:sp>
      <p:sp>
        <p:nvSpPr>
          <p:cNvPr id="7" name="TextBox 6">
            <a:extLst>
              <a:ext uri="{FF2B5EF4-FFF2-40B4-BE49-F238E27FC236}">
                <a16:creationId xmlns:a16="http://schemas.microsoft.com/office/drawing/2014/main" id="{F62669D4-651F-8B65-718D-F486B8114E3F}"/>
              </a:ext>
            </a:extLst>
          </p:cNvPr>
          <p:cNvSpPr txBox="1"/>
          <p:nvPr/>
        </p:nvSpPr>
        <p:spPr>
          <a:xfrm>
            <a:off x="363794" y="6384176"/>
            <a:ext cx="10160119" cy="369332"/>
          </a:xfrm>
          <a:prstGeom prst="rect">
            <a:avLst/>
          </a:prstGeom>
          <a:noFill/>
        </p:spPr>
        <p:txBody>
          <a:bodyPr wrap="square" rtlCol="0">
            <a:spAutoFit/>
          </a:bodyPr>
          <a:lstStyle/>
          <a:p>
            <a:r>
              <a:rPr lang="en-US" dirty="0"/>
              <a:t>On a scale of 1-7, percentage of students reporting scores above 4.</a:t>
            </a:r>
          </a:p>
        </p:txBody>
      </p:sp>
      <p:graphicFrame>
        <p:nvGraphicFramePr>
          <p:cNvPr id="6" name="Chart 5">
            <a:extLst>
              <a:ext uri="{FF2B5EF4-FFF2-40B4-BE49-F238E27FC236}">
                <a16:creationId xmlns:a16="http://schemas.microsoft.com/office/drawing/2014/main" id="{E81EE34D-2A05-48C4-8C42-F6F09449A0DC}"/>
              </a:ext>
            </a:extLst>
          </p:cNvPr>
          <p:cNvGraphicFramePr>
            <a:graphicFrameLocks/>
          </p:cNvGraphicFramePr>
          <p:nvPr>
            <p:extLst>
              <p:ext uri="{D42A27DB-BD31-4B8C-83A1-F6EECF244321}">
                <p14:modId xmlns:p14="http://schemas.microsoft.com/office/powerpoint/2010/main" val="2741158471"/>
              </p:ext>
            </p:extLst>
          </p:nvPr>
        </p:nvGraphicFramePr>
        <p:xfrm>
          <a:off x="1393766" y="2732116"/>
          <a:ext cx="7234845" cy="3652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127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C9A1-BE50-ECE3-F100-111E27469EC9}"/>
              </a:ext>
            </a:extLst>
          </p:cNvPr>
          <p:cNvSpPr>
            <a:spLocks noGrp="1"/>
          </p:cNvSpPr>
          <p:nvPr>
            <p:ph type="title"/>
          </p:nvPr>
        </p:nvSpPr>
        <p:spPr/>
        <p:txBody>
          <a:bodyPr/>
          <a:lstStyle/>
          <a:p>
            <a:r>
              <a:rPr lang="en-US" dirty="0"/>
              <a:t>NSSE Results for Top Expectations</a:t>
            </a:r>
          </a:p>
        </p:txBody>
      </p:sp>
      <p:sp>
        <p:nvSpPr>
          <p:cNvPr id="3" name="Text Placeholder 2">
            <a:extLst>
              <a:ext uri="{FF2B5EF4-FFF2-40B4-BE49-F238E27FC236}">
                <a16:creationId xmlns:a16="http://schemas.microsoft.com/office/drawing/2014/main" id="{9E0DB94A-263D-9180-20A4-ADD7C2933FF5}"/>
              </a:ext>
            </a:extLst>
          </p:cNvPr>
          <p:cNvSpPr>
            <a:spLocks noGrp="1"/>
          </p:cNvSpPr>
          <p:nvPr>
            <p:ph type="body" idx="1"/>
          </p:nvPr>
        </p:nvSpPr>
        <p:spPr>
          <a:xfrm>
            <a:off x="580104" y="1334683"/>
            <a:ext cx="9193162" cy="4754969"/>
          </a:xfrm>
        </p:spPr>
        <p:txBody>
          <a:bodyPr/>
          <a:lstStyle/>
          <a:p>
            <a:r>
              <a:rPr lang="en-US" dirty="0"/>
              <a:t>On the NSSE, First-Year students and seniors shared their impressions in each area. </a:t>
            </a:r>
          </a:p>
          <a:p>
            <a:r>
              <a:rPr lang="en-US" dirty="0"/>
              <a:t>The change in average scores from 2019 to 2023 is shown in the table.</a:t>
            </a:r>
          </a:p>
          <a:p>
            <a:endParaRPr lang="en-US" dirty="0"/>
          </a:p>
        </p:txBody>
      </p:sp>
      <p:graphicFrame>
        <p:nvGraphicFramePr>
          <p:cNvPr id="4" name="Table 3">
            <a:extLst>
              <a:ext uri="{FF2B5EF4-FFF2-40B4-BE49-F238E27FC236}">
                <a16:creationId xmlns:a16="http://schemas.microsoft.com/office/drawing/2014/main" id="{79D12CB2-148A-5228-34A5-3E39E98183AB}"/>
              </a:ext>
            </a:extLst>
          </p:cNvPr>
          <p:cNvGraphicFramePr>
            <a:graphicFrameLocks noGrp="1"/>
          </p:cNvGraphicFramePr>
          <p:nvPr>
            <p:extLst>
              <p:ext uri="{D42A27DB-BD31-4B8C-83A1-F6EECF244321}">
                <p14:modId xmlns:p14="http://schemas.microsoft.com/office/powerpoint/2010/main" val="1858175137"/>
              </p:ext>
            </p:extLst>
          </p:nvPr>
        </p:nvGraphicFramePr>
        <p:xfrm>
          <a:off x="1112685" y="3016458"/>
          <a:ext cx="8127999" cy="3158781"/>
        </p:xfrm>
        <a:graphic>
          <a:graphicData uri="http://schemas.openxmlformats.org/drawingml/2006/table">
            <a:tbl>
              <a:tblPr firstRow="1" bandRow="1">
                <a:tableStyleId>{5C22544A-7EE6-4342-B048-85BDC9FD1C3A}</a:tableStyleId>
              </a:tblPr>
              <a:tblGrid>
                <a:gridCol w="3981829">
                  <a:extLst>
                    <a:ext uri="{9D8B030D-6E8A-4147-A177-3AD203B41FA5}">
                      <a16:colId xmlns:a16="http://schemas.microsoft.com/office/drawing/2014/main" val="2732466153"/>
                    </a:ext>
                  </a:extLst>
                </a:gridCol>
                <a:gridCol w="2215006">
                  <a:extLst>
                    <a:ext uri="{9D8B030D-6E8A-4147-A177-3AD203B41FA5}">
                      <a16:colId xmlns:a16="http://schemas.microsoft.com/office/drawing/2014/main" val="1392378054"/>
                    </a:ext>
                  </a:extLst>
                </a:gridCol>
                <a:gridCol w="1931164">
                  <a:extLst>
                    <a:ext uri="{9D8B030D-6E8A-4147-A177-3AD203B41FA5}">
                      <a16:colId xmlns:a16="http://schemas.microsoft.com/office/drawing/2014/main" val="1887851129"/>
                    </a:ext>
                  </a:extLst>
                </a:gridCol>
              </a:tblGrid>
              <a:tr h="626207">
                <a:tc>
                  <a:txBody>
                    <a:bodyPr/>
                    <a:lstStyle/>
                    <a:p>
                      <a:r>
                        <a:rPr lang="en-US" dirty="0"/>
                        <a:t>Student Expectations</a:t>
                      </a:r>
                    </a:p>
                  </a:txBody>
                  <a:tcPr/>
                </a:tc>
                <a:tc>
                  <a:txBody>
                    <a:bodyPr/>
                    <a:lstStyle/>
                    <a:p>
                      <a:r>
                        <a:rPr lang="en-US" dirty="0"/>
                        <a:t>First-Year</a:t>
                      </a:r>
                    </a:p>
                  </a:txBody>
                  <a:tcPr/>
                </a:tc>
                <a:tc>
                  <a:txBody>
                    <a:bodyPr/>
                    <a:lstStyle/>
                    <a:p>
                      <a:r>
                        <a:rPr lang="en-US" dirty="0"/>
                        <a:t>Seniors</a:t>
                      </a:r>
                    </a:p>
                  </a:txBody>
                  <a:tcPr/>
                </a:tc>
                <a:extLst>
                  <a:ext uri="{0D108BD9-81ED-4DB2-BD59-A6C34878D82A}">
                    <a16:rowId xmlns:a16="http://schemas.microsoft.com/office/drawing/2014/main" val="3729178190"/>
                  </a:ext>
                </a:extLst>
              </a:tr>
              <a:tr h="626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Importance of Campus Environment</a:t>
                      </a:r>
                    </a:p>
                  </a:txBody>
                  <a:tcPr/>
                </a:tc>
                <a:tc>
                  <a:txBody>
                    <a:bodyPr/>
                    <a:lstStyle/>
                    <a:p>
                      <a:pPr algn="ctr"/>
                      <a:r>
                        <a:rPr lang="en-US" dirty="0"/>
                        <a:t>0</a:t>
                      </a:r>
                    </a:p>
                  </a:txBody>
                  <a:tcPr/>
                </a:tc>
                <a:tc>
                  <a:txBody>
                    <a:bodyPr/>
                    <a:lstStyle/>
                    <a:p>
                      <a:pPr algn="ctr"/>
                      <a:r>
                        <a:rPr lang="en-US" dirty="0">
                          <a:solidFill>
                            <a:srgbClr val="00B050"/>
                          </a:solidFill>
                        </a:rPr>
                        <a:t>+0.1</a:t>
                      </a:r>
                    </a:p>
                  </a:txBody>
                  <a:tcPr/>
                </a:tc>
                <a:extLst>
                  <a:ext uri="{0D108BD9-81ED-4DB2-BD59-A6C34878D82A}">
                    <a16:rowId xmlns:a16="http://schemas.microsoft.com/office/drawing/2014/main" val="1773762280"/>
                  </a:ext>
                </a:extLst>
              </a:tr>
              <a:tr h="626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Expected Discussions with Diverse Others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rPr>
                        <a:t>+0.1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rPr>
                        <a:t>+0.1</a:t>
                      </a:r>
                    </a:p>
                  </a:txBody>
                  <a:tcPr/>
                </a:tc>
                <a:extLst>
                  <a:ext uri="{0D108BD9-81ED-4DB2-BD59-A6C34878D82A}">
                    <a16:rowId xmlns:a16="http://schemas.microsoft.com/office/drawing/2014/main" val="2553849492"/>
                  </a:ext>
                </a:extLst>
              </a:tr>
              <a:tr h="626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Expected Engagement in Collaborative Learning</a:t>
                      </a:r>
                    </a:p>
                  </a:txBody>
                  <a:tcPr/>
                </a:tc>
                <a:tc>
                  <a:txBody>
                    <a:bodyPr/>
                    <a:lstStyle/>
                    <a:p>
                      <a:pPr algn="ctr"/>
                      <a:r>
                        <a:rPr lang="en-US" dirty="0">
                          <a:solidFill>
                            <a:srgbClr val="FF0000"/>
                          </a:solidFill>
                        </a:rPr>
                        <a:t>-0.1</a:t>
                      </a:r>
                    </a:p>
                  </a:txBody>
                  <a:tcPr/>
                </a:tc>
                <a:tc>
                  <a:txBody>
                    <a:bodyPr/>
                    <a:lstStyle/>
                    <a:p>
                      <a:pPr algn="ctr"/>
                      <a:r>
                        <a:rPr lang="en-US" dirty="0">
                          <a:solidFill>
                            <a:srgbClr val="FF0000"/>
                          </a:solidFill>
                        </a:rPr>
                        <a:t>-0.2</a:t>
                      </a:r>
                    </a:p>
                  </a:txBody>
                  <a:tcPr/>
                </a:tc>
                <a:extLst>
                  <a:ext uri="{0D108BD9-81ED-4DB2-BD59-A6C34878D82A}">
                    <a16:rowId xmlns:a16="http://schemas.microsoft.com/office/drawing/2014/main" val="1168463335"/>
                  </a:ext>
                </a:extLst>
              </a:tr>
              <a:tr h="626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Expected Engagement with Faculty</a:t>
                      </a:r>
                    </a:p>
                  </a:txBody>
                  <a:tcPr/>
                </a:tc>
                <a:tc>
                  <a:txBody>
                    <a:bodyPr/>
                    <a:lstStyle/>
                    <a:p>
                      <a:pPr algn="ctr"/>
                      <a:r>
                        <a:rPr lang="en-US" dirty="0">
                          <a:solidFill>
                            <a:srgbClr val="00B050"/>
                          </a:solidFill>
                        </a:rPr>
                        <a:t>+0.4</a:t>
                      </a:r>
                    </a:p>
                  </a:txBody>
                  <a:tcPr/>
                </a:tc>
                <a:tc>
                  <a:txBody>
                    <a:bodyPr/>
                    <a:lstStyle/>
                    <a:p>
                      <a:pPr algn="ctr"/>
                      <a:r>
                        <a:rPr lang="en-US" dirty="0">
                          <a:solidFill>
                            <a:srgbClr val="00B050"/>
                          </a:solidFill>
                        </a:rPr>
                        <a:t>+0.2</a:t>
                      </a:r>
                    </a:p>
                  </a:txBody>
                  <a:tcPr/>
                </a:tc>
                <a:extLst>
                  <a:ext uri="{0D108BD9-81ED-4DB2-BD59-A6C34878D82A}">
                    <a16:rowId xmlns:a16="http://schemas.microsoft.com/office/drawing/2014/main" val="1996813964"/>
                  </a:ext>
                </a:extLst>
              </a:tr>
            </a:tbl>
          </a:graphicData>
        </a:graphic>
      </p:graphicFrame>
      <p:sp>
        <p:nvSpPr>
          <p:cNvPr id="5" name="TextBox 4">
            <a:extLst>
              <a:ext uri="{FF2B5EF4-FFF2-40B4-BE49-F238E27FC236}">
                <a16:creationId xmlns:a16="http://schemas.microsoft.com/office/drawing/2014/main" id="{28991080-3CDD-8CC7-D57A-C2A4BB1B2140}"/>
              </a:ext>
            </a:extLst>
          </p:cNvPr>
          <p:cNvSpPr txBox="1"/>
          <p:nvPr/>
        </p:nvSpPr>
        <p:spPr>
          <a:xfrm>
            <a:off x="721297" y="6366722"/>
            <a:ext cx="9126961" cy="369168"/>
          </a:xfrm>
          <a:prstGeom prst="rect">
            <a:avLst/>
          </a:prstGeom>
          <a:noFill/>
        </p:spPr>
        <p:txBody>
          <a:bodyPr wrap="square" rtlCol="0">
            <a:spAutoFit/>
          </a:bodyPr>
          <a:lstStyle/>
          <a:p>
            <a:r>
              <a:rPr lang="en-US" dirty="0"/>
              <a:t>Scores moved in a positive direction. Students would like more collaborative learning.</a:t>
            </a:r>
          </a:p>
        </p:txBody>
      </p:sp>
    </p:spTree>
    <p:extLst>
      <p:ext uri="{BB962C8B-B14F-4D97-AF65-F5344CB8AC3E}">
        <p14:creationId xmlns:p14="http://schemas.microsoft.com/office/powerpoint/2010/main" val="42447735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765B-AE8B-C71F-82C4-6F928EAF1811}"/>
              </a:ext>
            </a:extLst>
          </p:cNvPr>
          <p:cNvSpPr>
            <a:spLocks noGrp="1"/>
          </p:cNvSpPr>
          <p:nvPr>
            <p:ph type="title"/>
          </p:nvPr>
        </p:nvSpPr>
        <p:spPr/>
        <p:txBody>
          <a:bodyPr/>
          <a:lstStyle/>
          <a:p>
            <a:r>
              <a:rPr lang="en-US" dirty="0"/>
              <a:t>Quality of Interaction with Advisors</a:t>
            </a:r>
          </a:p>
        </p:txBody>
      </p:sp>
      <p:sp>
        <p:nvSpPr>
          <p:cNvPr id="3" name="Content Placeholder 2">
            <a:extLst>
              <a:ext uri="{FF2B5EF4-FFF2-40B4-BE49-F238E27FC236}">
                <a16:creationId xmlns:a16="http://schemas.microsoft.com/office/drawing/2014/main" id="{B87314C2-C83A-6B6A-1B1B-4456C638894D}"/>
              </a:ext>
            </a:extLst>
          </p:cNvPr>
          <p:cNvSpPr>
            <a:spLocks noGrp="1"/>
          </p:cNvSpPr>
          <p:nvPr>
            <p:ph idx="1"/>
          </p:nvPr>
        </p:nvSpPr>
        <p:spPr>
          <a:xfrm>
            <a:off x="363794" y="1568335"/>
            <a:ext cx="9705690" cy="4608628"/>
          </a:xfrm>
        </p:spPr>
        <p:txBody>
          <a:bodyPr/>
          <a:lstStyle/>
          <a:p>
            <a:r>
              <a:rPr lang="en-US" dirty="0"/>
              <a:t>Most students reported high quality interactions with advisors.</a:t>
            </a:r>
          </a:p>
        </p:txBody>
      </p:sp>
      <p:sp>
        <p:nvSpPr>
          <p:cNvPr id="7" name="TextBox 6">
            <a:extLst>
              <a:ext uri="{FF2B5EF4-FFF2-40B4-BE49-F238E27FC236}">
                <a16:creationId xmlns:a16="http://schemas.microsoft.com/office/drawing/2014/main" id="{F62669D4-651F-8B65-718D-F486B8114E3F}"/>
              </a:ext>
            </a:extLst>
          </p:cNvPr>
          <p:cNvSpPr txBox="1"/>
          <p:nvPr/>
        </p:nvSpPr>
        <p:spPr>
          <a:xfrm>
            <a:off x="363794" y="6384176"/>
            <a:ext cx="10160119" cy="369332"/>
          </a:xfrm>
          <a:prstGeom prst="rect">
            <a:avLst/>
          </a:prstGeom>
          <a:noFill/>
        </p:spPr>
        <p:txBody>
          <a:bodyPr wrap="square" rtlCol="0">
            <a:spAutoFit/>
          </a:bodyPr>
          <a:lstStyle/>
          <a:p>
            <a:r>
              <a:rPr lang="en-US" dirty="0"/>
              <a:t>On a scale of 1-7, percentage of students reporting scores above 4.</a:t>
            </a:r>
          </a:p>
        </p:txBody>
      </p:sp>
      <p:graphicFrame>
        <p:nvGraphicFramePr>
          <p:cNvPr id="4" name="Chart 3">
            <a:extLst>
              <a:ext uri="{FF2B5EF4-FFF2-40B4-BE49-F238E27FC236}">
                <a16:creationId xmlns:a16="http://schemas.microsoft.com/office/drawing/2014/main" id="{F6567DE8-0DA5-4DF6-9D53-65C0DF9970D0}"/>
              </a:ext>
            </a:extLst>
          </p:cNvPr>
          <p:cNvGraphicFramePr>
            <a:graphicFrameLocks/>
          </p:cNvGraphicFramePr>
          <p:nvPr>
            <p:extLst>
              <p:ext uri="{D42A27DB-BD31-4B8C-83A1-F6EECF244321}">
                <p14:modId xmlns:p14="http://schemas.microsoft.com/office/powerpoint/2010/main" val="3170685632"/>
              </p:ext>
            </p:extLst>
          </p:nvPr>
        </p:nvGraphicFramePr>
        <p:xfrm>
          <a:off x="1282621" y="2421536"/>
          <a:ext cx="7441096" cy="3797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7427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765B-AE8B-C71F-82C4-6F928EAF1811}"/>
              </a:ext>
            </a:extLst>
          </p:cNvPr>
          <p:cNvSpPr>
            <a:spLocks noGrp="1"/>
          </p:cNvSpPr>
          <p:nvPr>
            <p:ph type="title"/>
          </p:nvPr>
        </p:nvSpPr>
        <p:spPr/>
        <p:txBody>
          <a:bodyPr/>
          <a:lstStyle/>
          <a:p>
            <a:r>
              <a:rPr lang="en-US" dirty="0"/>
              <a:t>Quality of Interaction with Students</a:t>
            </a:r>
          </a:p>
        </p:txBody>
      </p:sp>
      <p:sp>
        <p:nvSpPr>
          <p:cNvPr id="3" name="Content Placeholder 2">
            <a:extLst>
              <a:ext uri="{FF2B5EF4-FFF2-40B4-BE49-F238E27FC236}">
                <a16:creationId xmlns:a16="http://schemas.microsoft.com/office/drawing/2014/main" id="{B87314C2-C83A-6B6A-1B1B-4456C638894D}"/>
              </a:ext>
            </a:extLst>
          </p:cNvPr>
          <p:cNvSpPr>
            <a:spLocks noGrp="1"/>
          </p:cNvSpPr>
          <p:nvPr>
            <p:ph idx="1"/>
          </p:nvPr>
        </p:nvSpPr>
        <p:spPr>
          <a:xfrm>
            <a:off x="363794" y="1505860"/>
            <a:ext cx="9705690" cy="4608628"/>
          </a:xfrm>
        </p:spPr>
        <p:txBody>
          <a:bodyPr/>
          <a:lstStyle/>
          <a:p>
            <a:r>
              <a:rPr lang="en-US" dirty="0"/>
              <a:t>Most students reported high quality interactions with peers.</a:t>
            </a:r>
          </a:p>
        </p:txBody>
      </p:sp>
      <p:sp>
        <p:nvSpPr>
          <p:cNvPr id="7" name="TextBox 6">
            <a:extLst>
              <a:ext uri="{FF2B5EF4-FFF2-40B4-BE49-F238E27FC236}">
                <a16:creationId xmlns:a16="http://schemas.microsoft.com/office/drawing/2014/main" id="{F62669D4-651F-8B65-718D-F486B8114E3F}"/>
              </a:ext>
            </a:extLst>
          </p:cNvPr>
          <p:cNvSpPr txBox="1"/>
          <p:nvPr/>
        </p:nvSpPr>
        <p:spPr>
          <a:xfrm>
            <a:off x="363794" y="6384176"/>
            <a:ext cx="10160119" cy="369332"/>
          </a:xfrm>
          <a:prstGeom prst="rect">
            <a:avLst/>
          </a:prstGeom>
          <a:noFill/>
        </p:spPr>
        <p:txBody>
          <a:bodyPr wrap="square" rtlCol="0">
            <a:spAutoFit/>
          </a:bodyPr>
          <a:lstStyle/>
          <a:p>
            <a:r>
              <a:rPr lang="en-US" dirty="0"/>
              <a:t>On a scale of 1-7, percentage of students reporting scores above 4.</a:t>
            </a:r>
          </a:p>
        </p:txBody>
      </p:sp>
      <p:graphicFrame>
        <p:nvGraphicFramePr>
          <p:cNvPr id="5" name="Chart 4">
            <a:extLst>
              <a:ext uri="{FF2B5EF4-FFF2-40B4-BE49-F238E27FC236}">
                <a16:creationId xmlns:a16="http://schemas.microsoft.com/office/drawing/2014/main" id="{2DCFE43B-819B-4F63-8A3E-99F41B7DD1DB}"/>
              </a:ext>
            </a:extLst>
          </p:cNvPr>
          <p:cNvGraphicFramePr>
            <a:graphicFrameLocks/>
          </p:cNvGraphicFramePr>
          <p:nvPr>
            <p:extLst>
              <p:ext uri="{D42A27DB-BD31-4B8C-83A1-F6EECF244321}">
                <p14:modId xmlns:p14="http://schemas.microsoft.com/office/powerpoint/2010/main" val="2376372922"/>
              </p:ext>
            </p:extLst>
          </p:nvPr>
        </p:nvGraphicFramePr>
        <p:xfrm>
          <a:off x="1375435" y="2114195"/>
          <a:ext cx="8136836" cy="4062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2529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D2F4-C5C1-6B28-4E2B-0EF71C7516CE}"/>
              </a:ext>
            </a:extLst>
          </p:cNvPr>
          <p:cNvSpPr>
            <a:spLocks noGrp="1"/>
          </p:cNvSpPr>
          <p:nvPr>
            <p:ph type="title"/>
          </p:nvPr>
        </p:nvSpPr>
        <p:spPr>
          <a:xfrm>
            <a:off x="363794" y="365126"/>
            <a:ext cx="9645445" cy="1066110"/>
          </a:xfrm>
        </p:spPr>
        <p:txBody>
          <a:bodyPr anchor="ctr">
            <a:normAutofit/>
          </a:bodyPr>
          <a:lstStyle/>
          <a:p>
            <a:r>
              <a:rPr lang="en-US" dirty="0"/>
              <a:t>Mentoring (NSSE Survey Items)</a:t>
            </a:r>
          </a:p>
        </p:txBody>
      </p:sp>
      <p:graphicFrame>
        <p:nvGraphicFramePr>
          <p:cNvPr id="5" name="Content Placeholder 2">
            <a:extLst>
              <a:ext uri="{FF2B5EF4-FFF2-40B4-BE49-F238E27FC236}">
                <a16:creationId xmlns:a16="http://schemas.microsoft.com/office/drawing/2014/main" id="{63CBBC0D-7E4E-5814-80AB-0E33CE45C5E9}"/>
              </a:ext>
            </a:extLst>
          </p:cNvPr>
          <p:cNvGraphicFramePr>
            <a:graphicFrameLocks noGrp="1"/>
          </p:cNvGraphicFramePr>
          <p:nvPr>
            <p:ph idx="1"/>
            <p:extLst>
              <p:ext uri="{D42A27DB-BD31-4B8C-83A1-F6EECF244321}">
                <p14:modId xmlns:p14="http://schemas.microsoft.com/office/powerpoint/2010/main" val="3169950337"/>
              </p:ext>
            </p:extLst>
          </p:nvPr>
        </p:nvGraphicFramePr>
        <p:xfrm>
          <a:off x="363794" y="1825625"/>
          <a:ext cx="964544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637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B7EC-3041-B181-43A5-623449451D52}"/>
              </a:ext>
            </a:extLst>
          </p:cNvPr>
          <p:cNvSpPr>
            <a:spLocks noGrp="1"/>
          </p:cNvSpPr>
          <p:nvPr>
            <p:ph type="title"/>
          </p:nvPr>
        </p:nvSpPr>
        <p:spPr>
          <a:xfrm>
            <a:off x="363794" y="365126"/>
            <a:ext cx="9645445" cy="498764"/>
          </a:xfrm>
        </p:spPr>
        <p:txBody>
          <a:bodyPr>
            <a:noAutofit/>
          </a:bodyPr>
          <a:lstStyle/>
          <a:p>
            <a:r>
              <a:rPr lang="en-US" sz="2800" dirty="0"/>
              <a:t>Dept. Outcomes for Faculty Mentoring (Career)</a:t>
            </a:r>
          </a:p>
        </p:txBody>
      </p:sp>
      <p:sp>
        <p:nvSpPr>
          <p:cNvPr id="3" name="Content Placeholder 2">
            <a:extLst>
              <a:ext uri="{FF2B5EF4-FFF2-40B4-BE49-F238E27FC236}">
                <a16:creationId xmlns:a16="http://schemas.microsoft.com/office/drawing/2014/main" id="{2F549CAF-66FD-8028-D36C-A76F322F095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B2C3B91-DC03-B71C-57D4-B56D9495381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5329" y="863889"/>
            <a:ext cx="9683910" cy="5381740"/>
          </a:xfrm>
          <a:prstGeom prst="rect">
            <a:avLst/>
          </a:prstGeom>
        </p:spPr>
      </p:pic>
      <p:sp>
        <p:nvSpPr>
          <p:cNvPr id="6" name="TextBox 5">
            <a:extLst>
              <a:ext uri="{FF2B5EF4-FFF2-40B4-BE49-F238E27FC236}">
                <a16:creationId xmlns:a16="http://schemas.microsoft.com/office/drawing/2014/main" id="{E491FC03-B3B4-0983-0261-8B3A246535E9}"/>
              </a:ext>
            </a:extLst>
          </p:cNvPr>
          <p:cNvSpPr txBox="1"/>
          <p:nvPr/>
        </p:nvSpPr>
        <p:spPr>
          <a:xfrm>
            <a:off x="363794" y="6234547"/>
            <a:ext cx="10409501" cy="584775"/>
          </a:xfrm>
          <a:prstGeom prst="rect">
            <a:avLst/>
          </a:prstGeom>
          <a:noFill/>
        </p:spPr>
        <p:txBody>
          <a:bodyPr wrap="square" rtlCol="0">
            <a:spAutoFit/>
          </a:bodyPr>
          <a:lstStyle/>
          <a:p>
            <a:r>
              <a:rPr lang="en-US" sz="1600" dirty="0"/>
              <a:t>Chart displays # of respondents per dept., and the # and percentage of students reporting scores above 2 (out of 4). Some departments do not have enough respondents to make conclusions, unless combined into colleges.</a:t>
            </a:r>
          </a:p>
        </p:txBody>
      </p:sp>
    </p:spTree>
    <p:extLst>
      <p:ext uri="{BB962C8B-B14F-4D97-AF65-F5344CB8AC3E}">
        <p14:creationId xmlns:p14="http://schemas.microsoft.com/office/powerpoint/2010/main" val="2062360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D4BF-9C2A-A2DE-B05C-4F4D648822D1}"/>
              </a:ext>
            </a:extLst>
          </p:cNvPr>
          <p:cNvSpPr>
            <a:spLocks noGrp="1"/>
          </p:cNvSpPr>
          <p:nvPr>
            <p:ph type="title"/>
          </p:nvPr>
        </p:nvSpPr>
        <p:spPr/>
        <p:txBody>
          <a:bodyPr/>
          <a:lstStyle/>
          <a:p>
            <a:r>
              <a:rPr lang="en-US" dirty="0"/>
              <a:t>Mentoring</a:t>
            </a:r>
          </a:p>
        </p:txBody>
      </p:sp>
      <p:sp>
        <p:nvSpPr>
          <p:cNvPr id="3" name="Content Placeholder 2">
            <a:extLst>
              <a:ext uri="{FF2B5EF4-FFF2-40B4-BE49-F238E27FC236}">
                <a16:creationId xmlns:a16="http://schemas.microsoft.com/office/drawing/2014/main" id="{C5C3EFC9-C14A-38D4-76F3-80D347043715}"/>
              </a:ext>
            </a:extLst>
          </p:cNvPr>
          <p:cNvSpPr>
            <a:spLocks noGrp="1"/>
          </p:cNvSpPr>
          <p:nvPr>
            <p:ph idx="1"/>
          </p:nvPr>
        </p:nvSpPr>
        <p:spPr>
          <a:xfrm>
            <a:off x="363794" y="1556184"/>
            <a:ext cx="9645445" cy="4620779"/>
          </a:xfrm>
        </p:spPr>
        <p:txBody>
          <a:bodyPr/>
          <a:lstStyle/>
          <a:p>
            <a:r>
              <a:rPr lang="en-US" dirty="0"/>
              <a:t>Students may benefit from more conversations with faculty about career preparation.</a:t>
            </a:r>
          </a:p>
        </p:txBody>
      </p:sp>
      <p:graphicFrame>
        <p:nvGraphicFramePr>
          <p:cNvPr id="4" name="Chart 3">
            <a:extLst>
              <a:ext uri="{FF2B5EF4-FFF2-40B4-BE49-F238E27FC236}">
                <a16:creationId xmlns:a16="http://schemas.microsoft.com/office/drawing/2014/main" id="{BB652189-77DE-482B-9D7C-D3F3DEF63ECC}"/>
              </a:ext>
            </a:extLst>
          </p:cNvPr>
          <p:cNvGraphicFramePr>
            <a:graphicFrameLocks/>
          </p:cNvGraphicFramePr>
          <p:nvPr>
            <p:extLst>
              <p:ext uri="{D42A27DB-BD31-4B8C-83A1-F6EECF244321}">
                <p14:modId xmlns:p14="http://schemas.microsoft.com/office/powerpoint/2010/main" val="2967102238"/>
              </p:ext>
            </p:extLst>
          </p:nvPr>
        </p:nvGraphicFramePr>
        <p:xfrm>
          <a:off x="1612032" y="2629693"/>
          <a:ext cx="7003773" cy="361775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EBEC11F-D20C-649C-A1B5-5A7BEA606907}"/>
              </a:ext>
            </a:extLst>
          </p:cNvPr>
          <p:cNvSpPr txBox="1"/>
          <p:nvPr/>
        </p:nvSpPr>
        <p:spPr>
          <a:xfrm>
            <a:off x="363794" y="6384176"/>
            <a:ext cx="10160119" cy="369332"/>
          </a:xfrm>
          <a:prstGeom prst="rect">
            <a:avLst/>
          </a:prstGeom>
          <a:noFill/>
        </p:spPr>
        <p:txBody>
          <a:bodyPr wrap="square" rtlCol="0">
            <a:spAutoFit/>
          </a:bodyPr>
          <a:lstStyle/>
          <a:p>
            <a:r>
              <a:rPr lang="en-US" dirty="0"/>
              <a:t>On a scale of 1-4, responses included 3 (Often) and 4 (Very Often).</a:t>
            </a:r>
          </a:p>
        </p:txBody>
      </p:sp>
    </p:spTree>
    <p:extLst>
      <p:ext uri="{BB962C8B-B14F-4D97-AF65-F5344CB8AC3E}">
        <p14:creationId xmlns:p14="http://schemas.microsoft.com/office/powerpoint/2010/main" val="35330908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D4BF-9C2A-A2DE-B05C-4F4D648822D1}"/>
              </a:ext>
            </a:extLst>
          </p:cNvPr>
          <p:cNvSpPr>
            <a:spLocks noGrp="1"/>
          </p:cNvSpPr>
          <p:nvPr>
            <p:ph type="title"/>
          </p:nvPr>
        </p:nvSpPr>
        <p:spPr/>
        <p:txBody>
          <a:bodyPr/>
          <a:lstStyle/>
          <a:p>
            <a:r>
              <a:rPr lang="en-US" dirty="0"/>
              <a:t>Mentoring</a:t>
            </a:r>
          </a:p>
        </p:txBody>
      </p:sp>
      <p:sp>
        <p:nvSpPr>
          <p:cNvPr id="3" name="Content Placeholder 2">
            <a:extLst>
              <a:ext uri="{FF2B5EF4-FFF2-40B4-BE49-F238E27FC236}">
                <a16:creationId xmlns:a16="http://schemas.microsoft.com/office/drawing/2014/main" id="{C5C3EFC9-C14A-38D4-76F3-80D347043715}"/>
              </a:ext>
            </a:extLst>
          </p:cNvPr>
          <p:cNvSpPr>
            <a:spLocks noGrp="1"/>
          </p:cNvSpPr>
          <p:nvPr>
            <p:ph idx="1"/>
          </p:nvPr>
        </p:nvSpPr>
        <p:spPr>
          <a:xfrm>
            <a:off x="363794" y="1556184"/>
            <a:ext cx="9645445" cy="4620779"/>
          </a:xfrm>
        </p:spPr>
        <p:txBody>
          <a:bodyPr/>
          <a:lstStyle/>
          <a:p>
            <a:r>
              <a:rPr lang="en-US" dirty="0"/>
              <a:t>Students may benefit from more activities with faculty other than coursework.</a:t>
            </a:r>
          </a:p>
        </p:txBody>
      </p:sp>
      <p:sp>
        <p:nvSpPr>
          <p:cNvPr id="5" name="TextBox 4">
            <a:extLst>
              <a:ext uri="{FF2B5EF4-FFF2-40B4-BE49-F238E27FC236}">
                <a16:creationId xmlns:a16="http://schemas.microsoft.com/office/drawing/2014/main" id="{EEBEC11F-D20C-649C-A1B5-5A7BEA606907}"/>
              </a:ext>
            </a:extLst>
          </p:cNvPr>
          <p:cNvSpPr txBox="1"/>
          <p:nvPr/>
        </p:nvSpPr>
        <p:spPr>
          <a:xfrm>
            <a:off x="363794" y="6384176"/>
            <a:ext cx="10160119" cy="369332"/>
          </a:xfrm>
          <a:prstGeom prst="rect">
            <a:avLst/>
          </a:prstGeom>
          <a:noFill/>
        </p:spPr>
        <p:txBody>
          <a:bodyPr wrap="square" rtlCol="0">
            <a:spAutoFit/>
          </a:bodyPr>
          <a:lstStyle/>
          <a:p>
            <a:r>
              <a:rPr lang="en-US" dirty="0"/>
              <a:t>On a scale of 1-4, responses included 3 (Often) and 4 (Very Often).</a:t>
            </a:r>
          </a:p>
        </p:txBody>
      </p:sp>
      <p:graphicFrame>
        <p:nvGraphicFramePr>
          <p:cNvPr id="6" name="Chart 5">
            <a:extLst>
              <a:ext uri="{FF2B5EF4-FFF2-40B4-BE49-F238E27FC236}">
                <a16:creationId xmlns:a16="http://schemas.microsoft.com/office/drawing/2014/main" id="{5EE95292-42A1-4419-ABE3-0D52455989E3}"/>
              </a:ext>
            </a:extLst>
          </p:cNvPr>
          <p:cNvGraphicFramePr>
            <a:graphicFrameLocks/>
          </p:cNvGraphicFramePr>
          <p:nvPr>
            <p:extLst>
              <p:ext uri="{D42A27DB-BD31-4B8C-83A1-F6EECF244321}">
                <p14:modId xmlns:p14="http://schemas.microsoft.com/office/powerpoint/2010/main" val="2434615712"/>
              </p:ext>
            </p:extLst>
          </p:nvPr>
        </p:nvGraphicFramePr>
        <p:xfrm>
          <a:off x="1317221" y="2494972"/>
          <a:ext cx="8253264" cy="37354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0409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D4BF-9C2A-A2DE-B05C-4F4D648822D1}"/>
              </a:ext>
            </a:extLst>
          </p:cNvPr>
          <p:cNvSpPr>
            <a:spLocks noGrp="1"/>
          </p:cNvSpPr>
          <p:nvPr>
            <p:ph type="title"/>
          </p:nvPr>
        </p:nvSpPr>
        <p:spPr/>
        <p:txBody>
          <a:bodyPr/>
          <a:lstStyle/>
          <a:p>
            <a:r>
              <a:rPr lang="en-US" dirty="0"/>
              <a:t>Mentoring</a:t>
            </a:r>
          </a:p>
        </p:txBody>
      </p:sp>
      <p:sp>
        <p:nvSpPr>
          <p:cNvPr id="3" name="Content Placeholder 2">
            <a:extLst>
              <a:ext uri="{FF2B5EF4-FFF2-40B4-BE49-F238E27FC236}">
                <a16:creationId xmlns:a16="http://schemas.microsoft.com/office/drawing/2014/main" id="{C5C3EFC9-C14A-38D4-76F3-80D347043715}"/>
              </a:ext>
            </a:extLst>
          </p:cNvPr>
          <p:cNvSpPr>
            <a:spLocks noGrp="1"/>
          </p:cNvSpPr>
          <p:nvPr>
            <p:ph idx="1"/>
          </p:nvPr>
        </p:nvSpPr>
        <p:spPr>
          <a:xfrm>
            <a:off x="363794" y="1556184"/>
            <a:ext cx="9645445" cy="4620779"/>
          </a:xfrm>
        </p:spPr>
        <p:txBody>
          <a:bodyPr/>
          <a:lstStyle/>
          <a:p>
            <a:r>
              <a:rPr lang="en-US" dirty="0"/>
              <a:t>Students may benefit from discussing topics with faculty outside of class.</a:t>
            </a:r>
          </a:p>
        </p:txBody>
      </p:sp>
      <p:sp>
        <p:nvSpPr>
          <p:cNvPr id="5" name="TextBox 4">
            <a:extLst>
              <a:ext uri="{FF2B5EF4-FFF2-40B4-BE49-F238E27FC236}">
                <a16:creationId xmlns:a16="http://schemas.microsoft.com/office/drawing/2014/main" id="{EEBEC11F-D20C-649C-A1B5-5A7BEA606907}"/>
              </a:ext>
            </a:extLst>
          </p:cNvPr>
          <p:cNvSpPr txBox="1"/>
          <p:nvPr/>
        </p:nvSpPr>
        <p:spPr>
          <a:xfrm>
            <a:off x="363794" y="6384176"/>
            <a:ext cx="10160119" cy="369332"/>
          </a:xfrm>
          <a:prstGeom prst="rect">
            <a:avLst/>
          </a:prstGeom>
          <a:noFill/>
        </p:spPr>
        <p:txBody>
          <a:bodyPr wrap="square" rtlCol="0">
            <a:spAutoFit/>
          </a:bodyPr>
          <a:lstStyle/>
          <a:p>
            <a:r>
              <a:rPr lang="en-US" dirty="0"/>
              <a:t>On a scale of 1-4, responses included 3 (Often) and 4 (Very Often).</a:t>
            </a:r>
          </a:p>
        </p:txBody>
      </p:sp>
      <p:graphicFrame>
        <p:nvGraphicFramePr>
          <p:cNvPr id="4" name="Chart 3">
            <a:extLst>
              <a:ext uri="{FF2B5EF4-FFF2-40B4-BE49-F238E27FC236}">
                <a16:creationId xmlns:a16="http://schemas.microsoft.com/office/drawing/2014/main" id="{5E124B10-B50D-4E41-B7CA-FC2A4F87E59B}"/>
              </a:ext>
            </a:extLst>
          </p:cNvPr>
          <p:cNvGraphicFramePr>
            <a:graphicFrameLocks/>
          </p:cNvGraphicFramePr>
          <p:nvPr>
            <p:extLst>
              <p:ext uri="{D42A27DB-BD31-4B8C-83A1-F6EECF244321}">
                <p14:modId xmlns:p14="http://schemas.microsoft.com/office/powerpoint/2010/main" val="1523476588"/>
              </p:ext>
            </p:extLst>
          </p:nvPr>
        </p:nvGraphicFramePr>
        <p:xfrm>
          <a:off x="1247307" y="2486055"/>
          <a:ext cx="7878418" cy="3690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48417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D4BF-9C2A-A2DE-B05C-4F4D648822D1}"/>
              </a:ext>
            </a:extLst>
          </p:cNvPr>
          <p:cNvSpPr>
            <a:spLocks noGrp="1"/>
          </p:cNvSpPr>
          <p:nvPr>
            <p:ph type="title"/>
          </p:nvPr>
        </p:nvSpPr>
        <p:spPr/>
        <p:txBody>
          <a:bodyPr/>
          <a:lstStyle/>
          <a:p>
            <a:r>
              <a:rPr lang="en-US" dirty="0"/>
              <a:t>Mentoring</a:t>
            </a:r>
          </a:p>
        </p:txBody>
      </p:sp>
      <p:sp>
        <p:nvSpPr>
          <p:cNvPr id="3" name="Content Placeholder 2">
            <a:extLst>
              <a:ext uri="{FF2B5EF4-FFF2-40B4-BE49-F238E27FC236}">
                <a16:creationId xmlns:a16="http://schemas.microsoft.com/office/drawing/2014/main" id="{C5C3EFC9-C14A-38D4-76F3-80D347043715}"/>
              </a:ext>
            </a:extLst>
          </p:cNvPr>
          <p:cNvSpPr>
            <a:spLocks noGrp="1"/>
          </p:cNvSpPr>
          <p:nvPr>
            <p:ph idx="1"/>
          </p:nvPr>
        </p:nvSpPr>
        <p:spPr>
          <a:xfrm>
            <a:off x="363794" y="1493710"/>
            <a:ext cx="9645445" cy="4683254"/>
          </a:xfrm>
        </p:spPr>
        <p:txBody>
          <a:bodyPr/>
          <a:lstStyle/>
          <a:p>
            <a:r>
              <a:rPr lang="en-US" dirty="0"/>
              <a:t>Students may benefit from discussing academic performance with faculty.</a:t>
            </a:r>
          </a:p>
        </p:txBody>
      </p:sp>
      <p:sp>
        <p:nvSpPr>
          <p:cNvPr id="5" name="TextBox 4">
            <a:extLst>
              <a:ext uri="{FF2B5EF4-FFF2-40B4-BE49-F238E27FC236}">
                <a16:creationId xmlns:a16="http://schemas.microsoft.com/office/drawing/2014/main" id="{EEBEC11F-D20C-649C-A1B5-5A7BEA606907}"/>
              </a:ext>
            </a:extLst>
          </p:cNvPr>
          <p:cNvSpPr txBox="1"/>
          <p:nvPr/>
        </p:nvSpPr>
        <p:spPr>
          <a:xfrm>
            <a:off x="363794" y="6384176"/>
            <a:ext cx="10160119" cy="369332"/>
          </a:xfrm>
          <a:prstGeom prst="rect">
            <a:avLst/>
          </a:prstGeom>
          <a:noFill/>
        </p:spPr>
        <p:txBody>
          <a:bodyPr wrap="square" rtlCol="0">
            <a:spAutoFit/>
          </a:bodyPr>
          <a:lstStyle/>
          <a:p>
            <a:r>
              <a:rPr lang="en-US" dirty="0"/>
              <a:t>On a scale of 1-4, responses included 3 (Often) and 4 (Very Often).</a:t>
            </a:r>
          </a:p>
        </p:txBody>
      </p:sp>
      <p:graphicFrame>
        <p:nvGraphicFramePr>
          <p:cNvPr id="6" name="Chart 5">
            <a:extLst>
              <a:ext uri="{FF2B5EF4-FFF2-40B4-BE49-F238E27FC236}">
                <a16:creationId xmlns:a16="http://schemas.microsoft.com/office/drawing/2014/main" id="{955B658F-9872-4D26-A5A2-C75848E641ED}"/>
              </a:ext>
            </a:extLst>
          </p:cNvPr>
          <p:cNvGraphicFramePr>
            <a:graphicFrameLocks/>
          </p:cNvGraphicFramePr>
          <p:nvPr>
            <p:extLst>
              <p:ext uri="{D42A27DB-BD31-4B8C-83A1-F6EECF244321}">
                <p14:modId xmlns:p14="http://schemas.microsoft.com/office/powerpoint/2010/main" val="1415454207"/>
              </p:ext>
            </p:extLst>
          </p:nvPr>
        </p:nvGraphicFramePr>
        <p:xfrm>
          <a:off x="1612555" y="2516789"/>
          <a:ext cx="7662596" cy="3614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1640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D2F4-C5C1-6B28-4E2B-0EF71C7516CE}"/>
              </a:ext>
            </a:extLst>
          </p:cNvPr>
          <p:cNvSpPr>
            <a:spLocks noGrp="1"/>
          </p:cNvSpPr>
          <p:nvPr>
            <p:ph type="title"/>
          </p:nvPr>
        </p:nvSpPr>
        <p:spPr>
          <a:xfrm>
            <a:off x="363794" y="365126"/>
            <a:ext cx="9645445" cy="1066110"/>
          </a:xfrm>
        </p:spPr>
        <p:txBody>
          <a:bodyPr anchor="ctr">
            <a:normAutofit/>
          </a:bodyPr>
          <a:lstStyle/>
          <a:p>
            <a:r>
              <a:rPr lang="en-US" dirty="0"/>
              <a:t>Research and Diversity (NSSE Survey Items)</a:t>
            </a:r>
          </a:p>
        </p:txBody>
      </p:sp>
      <p:graphicFrame>
        <p:nvGraphicFramePr>
          <p:cNvPr id="5" name="Content Placeholder 2">
            <a:extLst>
              <a:ext uri="{FF2B5EF4-FFF2-40B4-BE49-F238E27FC236}">
                <a16:creationId xmlns:a16="http://schemas.microsoft.com/office/drawing/2014/main" id="{63CBBC0D-7E4E-5814-80AB-0E33CE45C5E9}"/>
              </a:ext>
            </a:extLst>
          </p:cNvPr>
          <p:cNvGraphicFramePr>
            <a:graphicFrameLocks noGrp="1"/>
          </p:cNvGraphicFramePr>
          <p:nvPr>
            <p:ph idx="1"/>
            <p:extLst>
              <p:ext uri="{D42A27DB-BD31-4B8C-83A1-F6EECF244321}">
                <p14:modId xmlns:p14="http://schemas.microsoft.com/office/powerpoint/2010/main" val="2024187161"/>
              </p:ext>
            </p:extLst>
          </p:nvPr>
        </p:nvGraphicFramePr>
        <p:xfrm>
          <a:off x="363794" y="1825624"/>
          <a:ext cx="9645445" cy="473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1489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B7EC-3041-B181-43A5-623449451D52}"/>
              </a:ext>
            </a:extLst>
          </p:cNvPr>
          <p:cNvSpPr>
            <a:spLocks noGrp="1"/>
          </p:cNvSpPr>
          <p:nvPr>
            <p:ph type="title"/>
          </p:nvPr>
        </p:nvSpPr>
        <p:spPr>
          <a:xfrm>
            <a:off x="363794" y="365126"/>
            <a:ext cx="9645445" cy="498764"/>
          </a:xfrm>
        </p:spPr>
        <p:txBody>
          <a:bodyPr>
            <a:noAutofit/>
          </a:bodyPr>
          <a:lstStyle/>
          <a:p>
            <a:r>
              <a:rPr lang="en-US" sz="2800" dirty="0"/>
              <a:t>Dept. Outcomes for Research with Faculty Member</a:t>
            </a:r>
          </a:p>
        </p:txBody>
      </p:sp>
      <p:sp>
        <p:nvSpPr>
          <p:cNvPr id="3" name="Content Placeholder 2">
            <a:extLst>
              <a:ext uri="{FF2B5EF4-FFF2-40B4-BE49-F238E27FC236}">
                <a16:creationId xmlns:a16="http://schemas.microsoft.com/office/drawing/2014/main" id="{2F549CAF-66FD-8028-D36C-A76F322F095B}"/>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E491FC03-B3B4-0983-0261-8B3A246535E9}"/>
              </a:ext>
            </a:extLst>
          </p:cNvPr>
          <p:cNvSpPr txBox="1"/>
          <p:nvPr/>
        </p:nvSpPr>
        <p:spPr>
          <a:xfrm>
            <a:off x="363794" y="6234547"/>
            <a:ext cx="10409501" cy="584775"/>
          </a:xfrm>
          <a:prstGeom prst="rect">
            <a:avLst/>
          </a:prstGeom>
          <a:noFill/>
        </p:spPr>
        <p:txBody>
          <a:bodyPr wrap="square" rtlCol="0">
            <a:spAutoFit/>
          </a:bodyPr>
          <a:lstStyle/>
          <a:p>
            <a:r>
              <a:rPr lang="en-US" sz="1600" dirty="0"/>
              <a:t>Chart displays # of respondents per dept., and the # and percentage of students reporting scores above 2 (out of 4). Some departments do not have enough respondents to make conclusions, unless combined into colleges.</a:t>
            </a:r>
          </a:p>
        </p:txBody>
      </p:sp>
      <p:pic>
        <p:nvPicPr>
          <p:cNvPr id="7" name="Picture 6">
            <a:extLst>
              <a:ext uri="{FF2B5EF4-FFF2-40B4-BE49-F238E27FC236}">
                <a16:creationId xmlns:a16="http://schemas.microsoft.com/office/drawing/2014/main" id="{FE945EED-6AD4-AD82-B089-9B9120EEF8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3794" y="1027989"/>
            <a:ext cx="9302720" cy="5177929"/>
          </a:xfrm>
          <a:prstGeom prst="rect">
            <a:avLst/>
          </a:prstGeom>
        </p:spPr>
      </p:pic>
    </p:spTree>
    <p:extLst>
      <p:ext uri="{BB962C8B-B14F-4D97-AF65-F5344CB8AC3E}">
        <p14:creationId xmlns:p14="http://schemas.microsoft.com/office/powerpoint/2010/main" val="1567115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C9A1-BE50-ECE3-F100-111E27469EC9}"/>
              </a:ext>
            </a:extLst>
          </p:cNvPr>
          <p:cNvSpPr>
            <a:spLocks noGrp="1"/>
          </p:cNvSpPr>
          <p:nvPr>
            <p:ph type="title"/>
          </p:nvPr>
        </p:nvSpPr>
        <p:spPr/>
        <p:txBody>
          <a:bodyPr/>
          <a:lstStyle/>
          <a:p>
            <a:r>
              <a:rPr lang="en-US" dirty="0"/>
              <a:t>NSSE Results for Top Expectations</a:t>
            </a:r>
          </a:p>
        </p:txBody>
      </p:sp>
      <p:sp>
        <p:nvSpPr>
          <p:cNvPr id="3" name="Text Placeholder 2">
            <a:extLst>
              <a:ext uri="{FF2B5EF4-FFF2-40B4-BE49-F238E27FC236}">
                <a16:creationId xmlns:a16="http://schemas.microsoft.com/office/drawing/2014/main" id="{9E0DB94A-263D-9180-20A4-ADD7C2933FF5}"/>
              </a:ext>
            </a:extLst>
          </p:cNvPr>
          <p:cNvSpPr>
            <a:spLocks noGrp="1"/>
          </p:cNvSpPr>
          <p:nvPr>
            <p:ph type="body" idx="1"/>
          </p:nvPr>
        </p:nvSpPr>
        <p:spPr>
          <a:xfrm>
            <a:off x="580104" y="1493709"/>
            <a:ext cx="9193162" cy="4595943"/>
          </a:xfrm>
        </p:spPr>
        <p:txBody>
          <a:bodyPr/>
          <a:lstStyle/>
          <a:p>
            <a:r>
              <a:rPr lang="en-US" dirty="0"/>
              <a:t>Comparison of NSSE results with External Peers and HBCUs:</a:t>
            </a:r>
          </a:p>
          <a:p>
            <a:r>
              <a:rPr lang="en-US" sz="2400" dirty="0"/>
              <a:t>FSU scores were greater than (+), less than (-), or equal to (=) institutional peers and HBCUs.</a:t>
            </a:r>
            <a:endParaRPr lang="en-US" dirty="0"/>
          </a:p>
          <a:p>
            <a:endParaRPr lang="en-US" dirty="0"/>
          </a:p>
        </p:txBody>
      </p:sp>
      <p:graphicFrame>
        <p:nvGraphicFramePr>
          <p:cNvPr id="4" name="Table 3">
            <a:extLst>
              <a:ext uri="{FF2B5EF4-FFF2-40B4-BE49-F238E27FC236}">
                <a16:creationId xmlns:a16="http://schemas.microsoft.com/office/drawing/2014/main" id="{79D12CB2-148A-5228-34A5-3E39E98183AB}"/>
              </a:ext>
            </a:extLst>
          </p:cNvPr>
          <p:cNvGraphicFramePr>
            <a:graphicFrameLocks noGrp="1"/>
          </p:cNvGraphicFramePr>
          <p:nvPr>
            <p:extLst>
              <p:ext uri="{D42A27DB-BD31-4B8C-83A1-F6EECF244321}">
                <p14:modId xmlns:p14="http://schemas.microsoft.com/office/powerpoint/2010/main" val="3958853231"/>
              </p:ext>
            </p:extLst>
          </p:nvPr>
        </p:nvGraphicFramePr>
        <p:xfrm>
          <a:off x="1112685" y="2872409"/>
          <a:ext cx="8127999" cy="3158781"/>
        </p:xfrm>
        <a:graphic>
          <a:graphicData uri="http://schemas.openxmlformats.org/drawingml/2006/table">
            <a:tbl>
              <a:tblPr firstRow="1" bandRow="1">
                <a:tableStyleId>{5C22544A-7EE6-4342-B048-85BDC9FD1C3A}</a:tableStyleId>
              </a:tblPr>
              <a:tblGrid>
                <a:gridCol w="3981829">
                  <a:extLst>
                    <a:ext uri="{9D8B030D-6E8A-4147-A177-3AD203B41FA5}">
                      <a16:colId xmlns:a16="http://schemas.microsoft.com/office/drawing/2014/main" val="2732466153"/>
                    </a:ext>
                  </a:extLst>
                </a:gridCol>
                <a:gridCol w="2215006">
                  <a:extLst>
                    <a:ext uri="{9D8B030D-6E8A-4147-A177-3AD203B41FA5}">
                      <a16:colId xmlns:a16="http://schemas.microsoft.com/office/drawing/2014/main" val="1392378054"/>
                    </a:ext>
                  </a:extLst>
                </a:gridCol>
                <a:gridCol w="1931164">
                  <a:extLst>
                    <a:ext uri="{9D8B030D-6E8A-4147-A177-3AD203B41FA5}">
                      <a16:colId xmlns:a16="http://schemas.microsoft.com/office/drawing/2014/main" val="1887851129"/>
                    </a:ext>
                  </a:extLst>
                </a:gridCol>
              </a:tblGrid>
              <a:tr h="626207">
                <a:tc>
                  <a:txBody>
                    <a:bodyPr/>
                    <a:lstStyle/>
                    <a:p>
                      <a:r>
                        <a:rPr lang="en-US" dirty="0"/>
                        <a:t>Student Expectations</a:t>
                      </a:r>
                    </a:p>
                  </a:txBody>
                  <a:tcPr/>
                </a:tc>
                <a:tc>
                  <a:txBody>
                    <a:bodyPr/>
                    <a:lstStyle/>
                    <a:p>
                      <a:r>
                        <a:rPr lang="en-US" dirty="0"/>
                        <a:t>First-Year</a:t>
                      </a:r>
                    </a:p>
                  </a:txBody>
                  <a:tcPr/>
                </a:tc>
                <a:tc>
                  <a:txBody>
                    <a:bodyPr/>
                    <a:lstStyle/>
                    <a:p>
                      <a:r>
                        <a:rPr lang="en-US" dirty="0"/>
                        <a:t>Seniors</a:t>
                      </a:r>
                    </a:p>
                  </a:txBody>
                  <a:tcPr/>
                </a:tc>
                <a:extLst>
                  <a:ext uri="{0D108BD9-81ED-4DB2-BD59-A6C34878D82A}">
                    <a16:rowId xmlns:a16="http://schemas.microsoft.com/office/drawing/2014/main" val="3729178190"/>
                  </a:ext>
                </a:extLst>
              </a:tr>
              <a:tr h="626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Importance of Campus Environment</a:t>
                      </a:r>
                    </a:p>
                  </a:txBody>
                  <a:tcPr/>
                </a:tc>
                <a:tc>
                  <a:txBody>
                    <a:bodyPr/>
                    <a:lstStyle/>
                    <a:p>
                      <a:pPr algn="ctr"/>
                      <a:r>
                        <a:rPr lang="en-US" sz="2800" dirty="0">
                          <a:solidFill>
                            <a:srgbClr val="00B050"/>
                          </a:solidFill>
                        </a:rPr>
                        <a:t>+</a:t>
                      </a:r>
                    </a:p>
                  </a:txBody>
                  <a:tcPr/>
                </a:tc>
                <a:tc>
                  <a:txBody>
                    <a:bodyPr/>
                    <a:lstStyle/>
                    <a:p>
                      <a:pPr algn="ctr"/>
                      <a:r>
                        <a:rPr lang="en-US" sz="2800" dirty="0">
                          <a:solidFill>
                            <a:schemeClr val="tx1"/>
                          </a:solidFill>
                        </a:rPr>
                        <a:t>=</a:t>
                      </a:r>
                    </a:p>
                  </a:txBody>
                  <a:tcPr/>
                </a:tc>
                <a:extLst>
                  <a:ext uri="{0D108BD9-81ED-4DB2-BD59-A6C34878D82A}">
                    <a16:rowId xmlns:a16="http://schemas.microsoft.com/office/drawing/2014/main" val="1773762280"/>
                  </a:ext>
                </a:extLst>
              </a:tr>
              <a:tr h="626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Expected Discussions with Diverse Others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B05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00B050"/>
                          </a:solidFill>
                        </a:rPr>
                        <a:t>+</a:t>
                      </a:r>
                    </a:p>
                  </a:txBody>
                  <a:tcPr/>
                </a:tc>
                <a:extLst>
                  <a:ext uri="{0D108BD9-81ED-4DB2-BD59-A6C34878D82A}">
                    <a16:rowId xmlns:a16="http://schemas.microsoft.com/office/drawing/2014/main" val="2553849492"/>
                  </a:ext>
                </a:extLst>
              </a:tr>
              <a:tr h="626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Expected Engagement in Collaborative Learning</a:t>
                      </a:r>
                    </a:p>
                  </a:txBody>
                  <a:tcPr/>
                </a:tc>
                <a:tc>
                  <a:txBody>
                    <a:bodyPr/>
                    <a:lstStyle/>
                    <a:p>
                      <a:pPr algn="ctr"/>
                      <a:r>
                        <a:rPr lang="en-US" sz="2800" dirty="0">
                          <a:solidFill>
                            <a:schemeClr val="tx1"/>
                          </a:solidFill>
                        </a:rPr>
                        <a:t>=</a:t>
                      </a:r>
                    </a:p>
                  </a:txBody>
                  <a:tcPr/>
                </a:tc>
                <a:tc>
                  <a:txBody>
                    <a:bodyPr/>
                    <a:lstStyle/>
                    <a:p>
                      <a:pPr algn="ctr"/>
                      <a:r>
                        <a:rPr lang="en-US" sz="2800" dirty="0">
                          <a:solidFill>
                            <a:srgbClr val="FF0000"/>
                          </a:solidFill>
                        </a:rPr>
                        <a:t>-</a:t>
                      </a:r>
                    </a:p>
                  </a:txBody>
                  <a:tcPr/>
                </a:tc>
                <a:extLst>
                  <a:ext uri="{0D108BD9-81ED-4DB2-BD59-A6C34878D82A}">
                    <a16:rowId xmlns:a16="http://schemas.microsoft.com/office/drawing/2014/main" val="1168463335"/>
                  </a:ext>
                </a:extLst>
              </a:tr>
              <a:tr h="626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Expected Engagement with Faculty</a:t>
                      </a:r>
                    </a:p>
                  </a:txBody>
                  <a:tcPr/>
                </a:tc>
                <a:tc>
                  <a:txBody>
                    <a:bodyPr/>
                    <a:lstStyle/>
                    <a:p>
                      <a:pPr algn="ctr"/>
                      <a:r>
                        <a:rPr lang="en-US" sz="2800" dirty="0">
                          <a:solidFill>
                            <a:srgbClr val="00B050"/>
                          </a:solidFill>
                        </a:rPr>
                        <a:t>+</a:t>
                      </a:r>
                    </a:p>
                  </a:txBody>
                  <a:tcPr/>
                </a:tc>
                <a:tc>
                  <a:txBody>
                    <a:bodyPr/>
                    <a:lstStyle/>
                    <a:p>
                      <a:pPr algn="ctr"/>
                      <a:r>
                        <a:rPr lang="en-US" sz="2800" dirty="0">
                          <a:solidFill>
                            <a:srgbClr val="FF0000"/>
                          </a:solidFill>
                        </a:rPr>
                        <a:t>-</a:t>
                      </a:r>
                    </a:p>
                  </a:txBody>
                  <a:tcPr/>
                </a:tc>
                <a:extLst>
                  <a:ext uri="{0D108BD9-81ED-4DB2-BD59-A6C34878D82A}">
                    <a16:rowId xmlns:a16="http://schemas.microsoft.com/office/drawing/2014/main" val="1996813964"/>
                  </a:ext>
                </a:extLst>
              </a:tr>
            </a:tbl>
          </a:graphicData>
        </a:graphic>
      </p:graphicFrame>
      <p:sp>
        <p:nvSpPr>
          <p:cNvPr id="5" name="TextBox 4">
            <a:extLst>
              <a:ext uri="{FF2B5EF4-FFF2-40B4-BE49-F238E27FC236}">
                <a16:creationId xmlns:a16="http://schemas.microsoft.com/office/drawing/2014/main" id="{35B492C8-23D3-D10D-7CE9-3E8A0C2598E1}"/>
              </a:ext>
            </a:extLst>
          </p:cNvPr>
          <p:cNvSpPr txBox="1"/>
          <p:nvPr/>
        </p:nvSpPr>
        <p:spPr>
          <a:xfrm>
            <a:off x="721297" y="6132248"/>
            <a:ext cx="9126961" cy="646331"/>
          </a:xfrm>
          <a:prstGeom prst="rect">
            <a:avLst/>
          </a:prstGeom>
          <a:noFill/>
        </p:spPr>
        <p:txBody>
          <a:bodyPr wrap="square" rtlCol="0">
            <a:spAutoFit/>
          </a:bodyPr>
          <a:lstStyle/>
          <a:p>
            <a:r>
              <a:rPr lang="en-US" dirty="0"/>
              <a:t>First-year students’ scores equaled or exceeded peer institutions. Seniors would like more collaborative learning and engagement with faculty, especially mentoring.</a:t>
            </a:r>
          </a:p>
        </p:txBody>
      </p:sp>
    </p:spTree>
    <p:extLst>
      <p:ext uri="{BB962C8B-B14F-4D97-AF65-F5344CB8AC3E}">
        <p14:creationId xmlns:p14="http://schemas.microsoft.com/office/powerpoint/2010/main" val="1971393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5D4BF-9C2A-A2DE-B05C-4F4D648822D1}"/>
              </a:ext>
            </a:extLst>
          </p:cNvPr>
          <p:cNvSpPr>
            <a:spLocks noGrp="1"/>
          </p:cNvSpPr>
          <p:nvPr>
            <p:ph type="title"/>
          </p:nvPr>
        </p:nvSpPr>
        <p:spPr/>
        <p:txBody>
          <a:bodyPr/>
          <a:lstStyle/>
          <a:p>
            <a:r>
              <a:rPr lang="en-US" dirty="0"/>
              <a:t>Research with Faculty</a:t>
            </a:r>
          </a:p>
        </p:txBody>
      </p:sp>
      <p:sp>
        <p:nvSpPr>
          <p:cNvPr id="3" name="Content Placeholder 2">
            <a:extLst>
              <a:ext uri="{FF2B5EF4-FFF2-40B4-BE49-F238E27FC236}">
                <a16:creationId xmlns:a16="http://schemas.microsoft.com/office/drawing/2014/main" id="{C5C3EFC9-C14A-38D4-76F3-80D347043715}"/>
              </a:ext>
            </a:extLst>
          </p:cNvPr>
          <p:cNvSpPr>
            <a:spLocks noGrp="1"/>
          </p:cNvSpPr>
          <p:nvPr>
            <p:ph idx="1"/>
          </p:nvPr>
        </p:nvSpPr>
        <p:spPr>
          <a:xfrm>
            <a:off x="363794" y="1493710"/>
            <a:ext cx="9645445" cy="4683254"/>
          </a:xfrm>
        </p:spPr>
        <p:txBody>
          <a:bodyPr/>
          <a:lstStyle/>
          <a:p>
            <a:r>
              <a:rPr lang="en-US" dirty="0"/>
              <a:t>Students may benefit from conducting research, projects, shows, or performances with faculty.</a:t>
            </a:r>
          </a:p>
        </p:txBody>
      </p:sp>
      <p:sp>
        <p:nvSpPr>
          <p:cNvPr id="5" name="TextBox 4">
            <a:extLst>
              <a:ext uri="{FF2B5EF4-FFF2-40B4-BE49-F238E27FC236}">
                <a16:creationId xmlns:a16="http://schemas.microsoft.com/office/drawing/2014/main" id="{EEBEC11F-D20C-649C-A1B5-5A7BEA606907}"/>
              </a:ext>
            </a:extLst>
          </p:cNvPr>
          <p:cNvSpPr txBox="1"/>
          <p:nvPr/>
        </p:nvSpPr>
        <p:spPr>
          <a:xfrm>
            <a:off x="363794" y="6384176"/>
            <a:ext cx="10160119" cy="369332"/>
          </a:xfrm>
          <a:prstGeom prst="rect">
            <a:avLst/>
          </a:prstGeom>
          <a:noFill/>
        </p:spPr>
        <p:txBody>
          <a:bodyPr wrap="square" rtlCol="0">
            <a:spAutoFit/>
          </a:bodyPr>
          <a:lstStyle/>
          <a:p>
            <a:r>
              <a:rPr lang="en-US" dirty="0"/>
              <a:t>On a scale of 1-4, responses included 3 (Plan to do) and 4 (Done).</a:t>
            </a:r>
          </a:p>
        </p:txBody>
      </p:sp>
      <p:graphicFrame>
        <p:nvGraphicFramePr>
          <p:cNvPr id="4" name="Chart 3">
            <a:extLst>
              <a:ext uri="{FF2B5EF4-FFF2-40B4-BE49-F238E27FC236}">
                <a16:creationId xmlns:a16="http://schemas.microsoft.com/office/drawing/2014/main" id="{F18D244B-5561-4EE4-84C6-398D73C65282}"/>
              </a:ext>
            </a:extLst>
          </p:cNvPr>
          <p:cNvGraphicFramePr>
            <a:graphicFrameLocks/>
          </p:cNvGraphicFramePr>
          <p:nvPr>
            <p:extLst>
              <p:ext uri="{D42A27DB-BD31-4B8C-83A1-F6EECF244321}">
                <p14:modId xmlns:p14="http://schemas.microsoft.com/office/powerpoint/2010/main" val="3141819800"/>
              </p:ext>
            </p:extLst>
          </p:nvPr>
        </p:nvGraphicFramePr>
        <p:xfrm>
          <a:off x="1491525" y="2463736"/>
          <a:ext cx="7389981" cy="3713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16661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0849-3080-B4FB-25A4-42CD86E92D1A}"/>
              </a:ext>
            </a:extLst>
          </p:cNvPr>
          <p:cNvSpPr>
            <a:spLocks noGrp="1"/>
          </p:cNvSpPr>
          <p:nvPr>
            <p:ph type="title"/>
          </p:nvPr>
        </p:nvSpPr>
        <p:spPr/>
        <p:txBody>
          <a:bodyPr/>
          <a:lstStyle/>
          <a:p>
            <a:r>
              <a:rPr lang="en-US" dirty="0"/>
              <a:t>Diverse Perspectives</a:t>
            </a:r>
          </a:p>
        </p:txBody>
      </p:sp>
      <p:sp>
        <p:nvSpPr>
          <p:cNvPr id="3" name="Content Placeholder 2">
            <a:extLst>
              <a:ext uri="{FF2B5EF4-FFF2-40B4-BE49-F238E27FC236}">
                <a16:creationId xmlns:a16="http://schemas.microsoft.com/office/drawing/2014/main" id="{48A2352F-AECD-2CE3-DEBF-9361F3CB5348}"/>
              </a:ext>
            </a:extLst>
          </p:cNvPr>
          <p:cNvSpPr>
            <a:spLocks noGrp="1"/>
          </p:cNvSpPr>
          <p:nvPr>
            <p:ph idx="1"/>
          </p:nvPr>
        </p:nvSpPr>
        <p:spPr>
          <a:xfrm>
            <a:off x="363794" y="1612979"/>
            <a:ext cx="9645445" cy="4563984"/>
          </a:xfrm>
        </p:spPr>
        <p:txBody>
          <a:bodyPr>
            <a:normAutofit/>
          </a:bodyPr>
          <a:lstStyle/>
          <a:p>
            <a:r>
              <a:rPr lang="en-US" sz="2400" dirty="0"/>
              <a:t>Students reported the extent to which they included diverse perspectives in course discussions and assignments.</a:t>
            </a:r>
          </a:p>
        </p:txBody>
      </p:sp>
      <p:graphicFrame>
        <p:nvGraphicFramePr>
          <p:cNvPr id="4" name="Chart 3">
            <a:extLst>
              <a:ext uri="{FF2B5EF4-FFF2-40B4-BE49-F238E27FC236}">
                <a16:creationId xmlns:a16="http://schemas.microsoft.com/office/drawing/2014/main" id="{FDFA306C-71AB-494B-BC5C-3FAD67D5AEB8}"/>
              </a:ext>
            </a:extLst>
          </p:cNvPr>
          <p:cNvGraphicFramePr>
            <a:graphicFrameLocks/>
          </p:cNvGraphicFramePr>
          <p:nvPr>
            <p:extLst>
              <p:ext uri="{D42A27DB-BD31-4B8C-83A1-F6EECF244321}">
                <p14:modId xmlns:p14="http://schemas.microsoft.com/office/powerpoint/2010/main" val="233985981"/>
              </p:ext>
            </p:extLst>
          </p:nvPr>
        </p:nvGraphicFramePr>
        <p:xfrm>
          <a:off x="1438990" y="2504661"/>
          <a:ext cx="7495051" cy="367230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F520531-81DC-8624-EA1A-F14A65C6B1AA}"/>
              </a:ext>
            </a:extLst>
          </p:cNvPr>
          <p:cNvSpPr txBox="1"/>
          <p:nvPr/>
        </p:nvSpPr>
        <p:spPr>
          <a:xfrm>
            <a:off x="363794" y="6384176"/>
            <a:ext cx="10160119" cy="369332"/>
          </a:xfrm>
          <a:prstGeom prst="rect">
            <a:avLst/>
          </a:prstGeom>
          <a:noFill/>
        </p:spPr>
        <p:txBody>
          <a:bodyPr wrap="square" rtlCol="0">
            <a:spAutoFit/>
          </a:bodyPr>
          <a:lstStyle/>
          <a:p>
            <a:r>
              <a:rPr lang="en-US" dirty="0"/>
              <a:t>On a scale of 1-4, responses included 3 (Often) and 4 (Very Often).</a:t>
            </a:r>
          </a:p>
        </p:txBody>
      </p:sp>
    </p:spTree>
    <p:extLst>
      <p:ext uri="{BB962C8B-B14F-4D97-AF65-F5344CB8AC3E}">
        <p14:creationId xmlns:p14="http://schemas.microsoft.com/office/powerpoint/2010/main" val="7907720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0849-3080-B4FB-25A4-42CD86E92D1A}"/>
              </a:ext>
            </a:extLst>
          </p:cNvPr>
          <p:cNvSpPr>
            <a:spLocks noGrp="1"/>
          </p:cNvSpPr>
          <p:nvPr>
            <p:ph type="title"/>
          </p:nvPr>
        </p:nvSpPr>
        <p:spPr/>
        <p:txBody>
          <a:bodyPr/>
          <a:lstStyle/>
          <a:p>
            <a:r>
              <a:rPr lang="en-US" dirty="0"/>
              <a:t>Encouraged Contact with Diverse Others</a:t>
            </a:r>
          </a:p>
        </p:txBody>
      </p:sp>
      <p:sp>
        <p:nvSpPr>
          <p:cNvPr id="3" name="Content Placeholder 2">
            <a:extLst>
              <a:ext uri="{FF2B5EF4-FFF2-40B4-BE49-F238E27FC236}">
                <a16:creationId xmlns:a16="http://schemas.microsoft.com/office/drawing/2014/main" id="{48A2352F-AECD-2CE3-DEBF-9361F3CB5348}"/>
              </a:ext>
            </a:extLst>
          </p:cNvPr>
          <p:cNvSpPr>
            <a:spLocks noGrp="1"/>
          </p:cNvSpPr>
          <p:nvPr>
            <p:ph idx="1"/>
          </p:nvPr>
        </p:nvSpPr>
        <p:spPr>
          <a:xfrm>
            <a:off x="363794" y="1612979"/>
            <a:ext cx="9645445" cy="4563984"/>
          </a:xfrm>
        </p:spPr>
        <p:txBody>
          <a:bodyPr>
            <a:normAutofit/>
          </a:bodyPr>
          <a:lstStyle/>
          <a:p>
            <a:r>
              <a:rPr lang="en-US" sz="2400" dirty="0"/>
              <a:t>Students reported the extent to which the campus encouraged contact with diverse others.</a:t>
            </a:r>
          </a:p>
        </p:txBody>
      </p:sp>
      <p:sp>
        <p:nvSpPr>
          <p:cNvPr id="5" name="TextBox 4">
            <a:extLst>
              <a:ext uri="{FF2B5EF4-FFF2-40B4-BE49-F238E27FC236}">
                <a16:creationId xmlns:a16="http://schemas.microsoft.com/office/drawing/2014/main" id="{3F520531-81DC-8624-EA1A-F14A65C6B1AA}"/>
              </a:ext>
            </a:extLst>
          </p:cNvPr>
          <p:cNvSpPr txBox="1"/>
          <p:nvPr/>
        </p:nvSpPr>
        <p:spPr>
          <a:xfrm>
            <a:off x="363794" y="6384176"/>
            <a:ext cx="10160119" cy="369332"/>
          </a:xfrm>
          <a:prstGeom prst="rect">
            <a:avLst/>
          </a:prstGeom>
          <a:noFill/>
        </p:spPr>
        <p:txBody>
          <a:bodyPr wrap="square" rtlCol="0">
            <a:spAutoFit/>
          </a:bodyPr>
          <a:lstStyle/>
          <a:p>
            <a:r>
              <a:rPr lang="en-US" dirty="0"/>
              <a:t>On a scale of 1-4, responses included 3 (Often) and 4 (Very Often).</a:t>
            </a:r>
          </a:p>
        </p:txBody>
      </p:sp>
      <p:graphicFrame>
        <p:nvGraphicFramePr>
          <p:cNvPr id="6" name="Chart 5">
            <a:extLst>
              <a:ext uri="{FF2B5EF4-FFF2-40B4-BE49-F238E27FC236}">
                <a16:creationId xmlns:a16="http://schemas.microsoft.com/office/drawing/2014/main" id="{F424061B-7354-4EC2-8250-3DE4AB0CAA9C}"/>
              </a:ext>
            </a:extLst>
          </p:cNvPr>
          <p:cNvGraphicFramePr>
            <a:graphicFrameLocks/>
          </p:cNvGraphicFramePr>
          <p:nvPr>
            <p:extLst>
              <p:ext uri="{D42A27DB-BD31-4B8C-83A1-F6EECF244321}">
                <p14:modId xmlns:p14="http://schemas.microsoft.com/office/powerpoint/2010/main" val="4273919736"/>
              </p:ext>
            </p:extLst>
          </p:nvPr>
        </p:nvGraphicFramePr>
        <p:xfrm>
          <a:off x="1306335" y="2501821"/>
          <a:ext cx="8275035" cy="37740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3138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496B-6348-760F-D21E-8D1A1F56B3D3}"/>
              </a:ext>
            </a:extLst>
          </p:cNvPr>
          <p:cNvSpPr>
            <a:spLocks noGrp="1"/>
          </p:cNvSpPr>
          <p:nvPr>
            <p:ph type="title"/>
          </p:nvPr>
        </p:nvSpPr>
        <p:spPr>
          <a:xfrm>
            <a:off x="377673" y="365125"/>
            <a:ext cx="10515600" cy="1325563"/>
          </a:xfrm>
        </p:spPr>
        <p:txBody>
          <a:bodyPr anchor="ctr">
            <a:normAutofit/>
          </a:bodyPr>
          <a:lstStyle/>
          <a:p>
            <a:r>
              <a:rPr lang="en-US" dirty="0"/>
              <a:t>NSSE Outcomes by Major</a:t>
            </a:r>
          </a:p>
        </p:txBody>
      </p:sp>
      <p:sp>
        <p:nvSpPr>
          <p:cNvPr id="9" name="Text Placeholder 2">
            <a:extLst>
              <a:ext uri="{FF2B5EF4-FFF2-40B4-BE49-F238E27FC236}">
                <a16:creationId xmlns:a16="http://schemas.microsoft.com/office/drawing/2014/main" id="{B4AA5554-266F-0851-1486-EE789F0C977F}"/>
              </a:ext>
            </a:extLst>
          </p:cNvPr>
          <p:cNvSpPr>
            <a:spLocks noGrp="1"/>
          </p:cNvSpPr>
          <p:nvPr>
            <p:ph type="body" idx="1"/>
          </p:nvPr>
        </p:nvSpPr>
        <p:spPr>
          <a:xfrm>
            <a:off x="377673" y="1681163"/>
            <a:ext cx="5157787" cy="823912"/>
          </a:xfrm>
        </p:spPr>
        <p:txBody>
          <a:bodyPr/>
          <a:lstStyle/>
          <a:p>
            <a:r>
              <a:rPr lang="en-US" dirty="0"/>
              <a:t>Groups</a:t>
            </a:r>
          </a:p>
        </p:txBody>
      </p:sp>
      <p:sp>
        <p:nvSpPr>
          <p:cNvPr id="3" name="Content Placeholder 2">
            <a:extLst>
              <a:ext uri="{FF2B5EF4-FFF2-40B4-BE49-F238E27FC236}">
                <a16:creationId xmlns:a16="http://schemas.microsoft.com/office/drawing/2014/main" id="{CA70883D-BE06-8D59-A648-09E28CA5801D}"/>
              </a:ext>
            </a:extLst>
          </p:cNvPr>
          <p:cNvSpPr>
            <a:spLocks noGrp="1"/>
          </p:cNvSpPr>
          <p:nvPr>
            <p:ph sz="half" idx="2"/>
          </p:nvPr>
        </p:nvSpPr>
        <p:spPr>
          <a:xfrm>
            <a:off x="377673" y="2505075"/>
            <a:ext cx="5157787" cy="3684588"/>
          </a:xfrm>
        </p:spPr>
        <p:txBody>
          <a:bodyPr>
            <a:noAutofit/>
          </a:bodyPr>
          <a:lstStyle/>
          <a:p>
            <a:r>
              <a:rPr lang="en-US" sz="2000" dirty="0"/>
              <a:t>Arts and Humanities</a:t>
            </a:r>
          </a:p>
          <a:p>
            <a:r>
              <a:rPr lang="en-US" sz="2000" dirty="0"/>
              <a:t>Biological Science</a:t>
            </a:r>
          </a:p>
          <a:p>
            <a:r>
              <a:rPr lang="en-US" sz="2000" dirty="0"/>
              <a:t>Physical Science</a:t>
            </a:r>
          </a:p>
          <a:p>
            <a:r>
              <a:rPr lang="en-US" sz="2000" dirty="0"/>
              <a:t>Social Science</a:t>
            </a:r>
          </a:p>
          <a:p>
            <a:r>
              <a:rPr lang="en-US" sz="2000" dirty="0"/>
              <a:t>Business</a:t>
            </a:r>
          </a:p>
          <a:p>
            <a:r>
              <a:rPr lang="en-US" sz="2000" dirty="0"/>
              <a:t>Education</a:t>
            </a:r>
          </a:p>
          <a:p>
            <a:r>
              <a:rPr lang="en-US" sz="2000" dirty="0"/>
              <a:t>Health Professions</a:t>
            </a:r>
          </a:p>
          <a:p>
            <a:r>
              <a:rPr lang="en-US" sz="2000" dirty="0"/>
              <a:t>Social Services Professions</a:t>
            </a:r>
          </a:p>
          <a:p>
            <a:endParaRPr lang="en-US" sz="2000" dirty="0"/>
          </a:p>
          <a:p>
            <a:endParaRPr lang="en-US" sz="2000" dirty="0"/>
          </a:p>
          <a:p>
            <a:endParaRPr lang="en-US" sz="2000" dirty="0"/>
          </a:p>
          <a:p>
            <a:endParaRPr lang="en-US" sz="2000" dirty="0"/>
          </a:p>
        </p:txBody>
      </p:sp>
      <p:sp>
        <p:nvSpPr>
          <p:cNvPr id="11" name="Text Placeholder 4">
            <a:extLst>
              <a:ext uri="{FF2B5EF4-FFF2-40B4-BE49-F238E27FC236}">
                <a16:creationId xmlns:a16="http://schemas.microsoft.com/office/drawing/2014/main" id="{F9804AA2-2A09-764B-4974-1CD181CBFA64}"/>
              </a:ext>
            </a:extLst>
          </p:cNvPr>
          <p:cNvSpPr>
            <a:spLocks noGrp="1"/>
          </p:cNvSpPr>
          <p:nvPr>
            <p:ph type="body" sz="quarter" idx="3"/>
          </p:nvPr>
        </p:nvSpPr>
        <p:spPr>
          <a:xfrm>
            <a:off x="5710085" y="1681163"/>
            <a:ext cx="5183188" cy="823912"/>
          </a:xfrm>
        </p:spPr>
        <p:txBody>
          <a:bodyPr/>
          <a:lstStyle/>
          <a:p>
            <a:r>
              <a:rPr lang="en-US" dirty="0"/>
              <a:t>Survey Items</a:t>
            </a:r>
          </a:p>
        </p:txBody>
      </p:sp>
      <p:sp>
        <p:nvSpPr>
          <p:cNvPr id="13" name="Content Placeholder 5">
            <a:extLst>
              <a:ext uri="{FF2B5EF4-FFF2-40B4-BE49-F238E27FC236}">
                <a16:creationId xmlns:a16="http://schemas.microsoft.com/office/drawing/2014/main" id="{7E44C1FF-13AC-02E4-9B88-5A5A380759E6}"/>
              </a:ext>
            </a:extLst>
          </p:cNvPr>
          <p:cNvSpPr>
            <a:spLocks noGrp="1"/>
          </p:cNvSpPr>
          <p:nvPr>
            <p:ph sz="quarter" idx="4"/>
          </p:nvPr>
        </p:nvSpPr>
        <p:spPr>
          <a:xfrm>
            <a:off x="5710085" y="2505075"/>
            <a:ext cx="5183188" cy="3684588"/>
          </a:xfrm>
        </p:spPr>
        <p:txBody>
          <a:bodyPr>
            <a:normAutofit/>
          </a:bodyPr>
          <a:lstStyle/>
          <a:p>
            <a:r>
              <a:rPr lang="en-US" sz="2000" dirty="0"/>
              <a:t>Quality of Interactions with Faculty</a:t>
            </a:r>
          </a:p>
          <a:p>
            <a:r>
              <a:rPr lang="en-US" sz="2000" dirty="0"/>
              <a:t>Effective Teaching Practices</a:t>
            </a:r>
          </a:p>
          <a:p>
            <a:r>
              <a:rPr lang="en-US" sz="2000" dirty="0"/>
              <a:t>Supportive Campus Environment</a:t>
            </a:r>
          </a:p>
          <a:p>
            <a:endParaRPr lang="en-US" sz="2000" dirty="0"/>
          </a:p>
        </p:txBody>
      </p:sp>
      <p:pic>
        <p:nvPicPr>
          <p:cNvPr id="5" name="Picture 4" descr="Stack of multicolored books">
            <a:extLst>
              <a:ext uri="{FF2B5EF4-FFF2-40B4-BE49-F238E27FC236}">
                <a16:creationId xmlns:a16="http://schemas.microsoft.com/office/drawing/2014/main" id="{7F418AF1-C750-FE1D-6BF2-C111AF3C62B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710086" y="3957202"/>
            <a:ext cx="4388072" cy="1721880"/>
          </a:xfrm>
          <a:prstGeom prst="rect">
            <a:avLst/>
          </a:prstGeom>
        </p:spPr>
      </p:pic>
    </p:spTree>
    <p:extLst>
      <p:ext uri="{BB962C8B-B14F-4D97-AF65-F5344CB8AC3E}">
        <p14:creationId xmlns:p14="http://schemas.microsoft.com/office/powerpoint/2010/main" val="6347070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0730-38E3-B665-E95B-0BEAF8023665}"/>
              </a:ext>
            </a:extLst>
          </p:cNvPr>
          <p:cNvSpPr>
            <a:spLocks noGrp="1"/>
          </p:cNvSpPr>
          <p:nvPr>
            <p:ph type="title"/>
          </p:nvPr>
        </p:nvSpPr>
        <p:spPr/>
        <p:txBody>
          <a:bodyPr/>
          <a:lstStyle/>
          <a:p>
            <a:r>
              <a:rPr lang="en-US" dirty="0"/>
              <a:t>Frequency of Interaction with Faculty by Major – First Year Students</a:t>
            </a:r>
          </a:p>
        </p:txBody>
      </p:sp>
      <p:sp>
        <p:nvSpPr>
          <p:cNvPr id="4" name="TextBox 3">
            <a:extLst>
              <a:ext uri="{FF2B5EF4-FFF2-40B4-BE49-F238E27FC236}">
                <a16:creationId xmlns:a16="http://schemas.microsoft.com/office/drawing/2014/main" id="{5438BA7B-7E99-74CB-5C76-070B84EFA467}"/>
              </a:ext>
            </a:extLst>
          </p:cNvPr>
          <p:cNvSpPr txBox="1"/>
          <p:nvPr/>
        </p:nvSpPr>
        <p:spPr>
          <a:xfrm>
            <a:off x="301319" y="5990661"/>
            <a:ext cx="10398864" cy="830997"/>
          </a:xfrm>
          <a:prstGeom prst="rect">
            <a:avLst/>
          </a:prstGeom>
          <a:noFill/>
        </p:spPr>
        <p:txBody>
          <a:bodyPr wrap="square" rtlCol="0">
            <a:spAutoFit/>
          </a:bodyPr>
          <a:lstStyle/>
          <a:p>
            <a:r>
              <a:rPr lang="en-US" sz="1600" dirty="0"/>
              <a:t>Scored on 60-point scale (e.g., Never = 0; Sometimes = 20; Often = 40; Very often = 60), and the rescaled items are averaged across every item in the EI. For comparison, view the averages for Southeast Public Institutions (22.2), Carnegie Peers (22.5), and All U.S. Institutions Administering the NSSE (21.6).</a:t>
            </a:r>
          </a:p>
        </p:txBody>
      </p:sp>
      <p:graphicFrame>
        <p:nvGraphicFramePr>
          <p:cNvPr id="9" name="Content Placeholder 8">
            <a:extLst>
              <a:ext uri="{FF2B5EF4-FFF2-40B4-BE49-F238E27FC236}">
                <a16:creationId xmlns:a16="http://schemas.microsoft.com/office/drawing/2014/main" id="{03F87173-09FD-A3F7-C200-25EA200290B2}"/>
              </a:ext>
            </a:extLst>
          </p:cNvPr>
          <p:cNvGraphicFramePr>
            <a:graphicFrameLocks noGrp="1"/>
          </p:cNvGraphicFramePr>
          <p:nvPr>
            <p:ph idx="1"/>
            <p:extLst>
              <p:ext uri="{D42A27DB-BD31-4B8C-83A1-F6EECF244321}">
                <p14:modId xmlns:p14="http://schemas.microsoft.com/office/powerpoint/2010/main" val="2931570487"/>
              </p:ext>
            </p:extLst>
          </p:nvPr>
        </p:nvGraphicFramePr>
        <p:xfrm>
          <a:off x="7345553" y="2609757"/>
          <a:ext cx="2888912" cy="3302610"/>
        </p:xfrm>
        <a:graphic>
          <a:graphicData uri="http://schemas.openxmlformats.org/drawingml/2006/table">
            <a:tbl>
              <a:tblPr>
                <a:tableStyleId>{5C22544A-7EE6-4342-B048-85BDC9FD1C3A}</a:tableStyleId>
              </a:tblPr>
              <a:tblGrid>
                <a:gridCol w="2267350">
                  <a:extLst>
                    <a:ext uri="{9D8B030D-6E8A-4147-A177-3AD203B41FA5}">
                      <a16:colId xmlns:a16="http://schemas.microsoft.com/office/drawing/2014/main" val="624166260"/>
                    </a:ext>
                  </a:extLst>
                </a:gridCol>
                <a:gridCol w="621562">
                  <a:extLst>
                    <a:ext uri="{9D8B030D-6E8A-4147-A177-3AD203B41FA5}">
                      <a16:colId xmlns:a16="http://schemas.microsoft.com/office/drawing/2014/main" val="466641833"/>
                    </a:ext>
                  </a:extLst>
                </a:gridCol>
              </a:tblGrid>
              <a:tr h="330261">
                <a:tc>
                  <a:txBody>
                    <a:bodyPr/>
                    <a:lstStyle/>
                    <a:p>
                      <a:pPr algn="l" fontAlgn="ctr"/>
                      <a:r>
                        <a:rPr lang="en-US" sz="1200" u="none" strike="noStrike" dirty="0">
                          <a:effectLst/>
                        </a:rPr>
                        <a:t>Student-Faculty Interaction</a:t>
                      </a:r>
                      <a:endParaRPr lang="en-US" sz="1200" b="1" i="0" u="none" strike="noStrike" dirty="0">
                        <a:solidFill>
                          <a:srgbClr val="002D62"/>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 N</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39825247"/>
                  </a:ext>
                </a:extLst>
              </a:tr>
              <a:tr h="330261">
                <a:tc>
                  <a:txBody>
                    <a:bodyPr/>
                    <a:lstStyle/>
                    <a:p>
                      <a:pPr algn="l" fontAlgn="ctr"/>
                      <a:r>
                        <a:rPr lang="en-US" sz="1200" u="none" strike="noStrike">
                          <a:effectLst/>
                        </a:rPr>
                        <a:t>Arts &amp; hums.</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57237171"/>
                  </a:ext>
                </a:extLst>
              </a:tr>
              <a:tr h="330261">
                <a:tc>
                  <a:txBody>
                    <a:bodyPr/>
                    <a:lstStyle/>
                    <a:p>
                      <a:pPr algn="l" fontAlgn="ctr"/>
                      <a:r>
                        <a:rPr lang="en-US" sz="1200" u="none" strike="noStrike">
                          <a:effectLst/>
                        </a:rPr>
                        <a:t>Bio. sci.</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98078336"/>
                  </a:ext>
                </a:extLst>
              </a:tr>
              <a:tr h="330261">
                <a:tc>
                  <a:txBody>
                    <a:bodyPr/>
                    <a:lstStyle/>
                    <a:p>
                      <a:pPr algn="l" fontAlgn="ctr"/>
                      <a:r>
                        <a:rPr lang="en-US" sz="1200" u="none" strike="noStrike">
                          <a:effectLst/>
                        </a:rPr>
                        <a:t>Phys. sci.</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27</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62731499"/>
                  </a:ext>
                </a:extLst>
              </a:tr>
              <a:tr h="330261">
                <a:tc>
                  <a:txBody>
                    <a:bodyPr/>
                    <a:lstStyle/>
                    <a:p>
                      <a:pPr algn="l" fontAlgn="ctr"/>
                      <a:r>
                        <a:rPr lang="en-US" sz="1200" u="none" strike="noStrike">
                          <a:effectLst/>
                        </a:rPr>
                        <a:t>Social sci.</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26</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43347544"/>
                  </a:ext>
                </a:extLst>
              </a:tr>
              <a:tr h="330261">
                <a:tc>
                  <a:txBody>
                    <a:bodyPr/>
                    <a:lstStyle/>
                    <a:p>
                      <a:pPr algn="l" fontAlgn="ctr"/>
                      <a:r>
                        <a:rPr lang="en-US" sz="1200" u="none" strike="noStrike">
                          <a:effectLst/>
                        </a:rPr>
                        <a:t>Business</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68</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50879269"/>
                  </a:ext>
                </a:extLst>
              </a:tr>
              <a:tr h="330261">
                <a:tc>
                  <a:txBody>
                    <a:bodyPr/>
                    <a:lstStyle/>
                    <a:p>
                      <a:pPr algn="l" fontAlgn="ctr"/>
                      <a:r>
                        <a:rPr lang="en-US" sz="1200" u="none" strike="noStrike">
                          <a:effectLst/>
                        </a:rPr>
                        <a:t>Education</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32</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96972843"/>
                  </a:ext>
                </a:extLst>
              </a:tr>
              <a:tr h="330261">
                <a:tc>
                  <a:txBody>
                    <a:bodyPr/>
                    <a:lstStyle/>
                    <a:p>
                      <a:pPr algn="l" fontAlgn="ctr"/>
                      <a:r>
                        <a:rPr lang="en-US" sz="1200" u="none" strike="noStrike">
                          <a:effectLst/>
                        </a:rPr>
                        <a:t>Health prof.</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89</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87690861"/>
                  </a:ext>
                </a:extLst>
              </a:tr>
              <a:tr h="330261">
                <a:tc>
                  <a:txBody>
                    <a:bodyPr/>
                    <a:lstStyle/>
                    <a:p>
                      <a:pPr algn="l" fontAlgn="ctr"/>
                      <a:r>
                        <a:rPr lang="en-US" sz="1200" u="none" strike="noStrike">
                          <a:effectLst/>
                        </a:rPr>
                        <a:t>Social service prof.</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71</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28205394"/>
                  </a:ext>
                </a:extLst>
              </a:tr>
              <a:tr h="330261">
                <a:tc>
                  <a:txBody>
                    <a:bodyPr/>
                    <a:lstStyle/>
                    <a:p>
                      <a:pPr algn="l" fontAlgn="ctr"/>
                      <a:r>
                        <a:rPr lang="en-US" sz="1200" u="none" strike="noStrike" dirty="0">
                          <a:effectLst/>
                        </a:rPr>
                        <a:t>Total</a:t>
                      </a:r>
                      <a:endParaRPr lang="en-US" sz="1200" b="1" i="0" u="none" strike="noStrike" dirty="0">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365</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0853256"/>
                  </a:ext>
                </a:extLst>
              </a:tr>
            </a:tbl>
          </a:graphicData>
        </a:graphic>
      </p:graphicFrame>
      <p:graphicFrame>
        <p:nvGraphicFramePr>
          <p:cNvPr id="6" name="Chart 5">
            <a:extLst>
              <a:ext uri="{FF2B5EF4-FFF2-40B4-BE49-F238E27FC236}">
                <a16:creationId xmlns:a16="http://schemas.microsoft.com/office/drawing/2014/main" id="{A7307070-51B8-41FA-95B8-1F48514AFAEB}"/>
              </a:ext>
            </a:extLst>
          </p:cNvPr>
          <p:cNvGraphicFramePr>
            <a:graphicFrameLocks/>
          </p:cNvGraphicFramePr>
          <p:nvPr>
            <p:extLst>
              <p:ext uri="{D42A27DB-BD31-4B8C-83A1-F6EECF244321}">
                <p14:modId xmlns:p14="http://schemas.microsoft.com/office/powerpoint/2010/main" val="3331698668"/>
              </p:ext>
            </p:extLst>
          </p:nvPr>
        </p:nvGraphicFramePr>
        <p:xfrm>
          <a:off x="155406" y="2560443"/>
          <a:ext cx="6932614" cy="33519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312EA9B-F622-A0CE-5520-47C1D9E17038}"/>
              </a:ext>
            </a:extLst>
          </p:cNvPr>
          <p:cNvSpPr txBox="1"/>
          <p:nvPr/>
        </p:nvSpPr>
        <p:spPr>
          <a:xfrm>
            <a:off x="363794" y="1651151"/>
            <a:ext cx="9745722" cy="461665"/>
          </a:xfrm>
          <a:prstGeom prst="rect">
            <a:avLst/>
          </a:prstGeom>
          <a:noFill/>
        </p:spPr>
        <p:txBody>
          <a:bodyPr wrap="square" rtlCol="0">
            <a:spAutoFit/>
          </a:bodyPr>
          <a:lstStyle/>
          <a:p>
            <a:r>
              <a:rPr lang="en-US" sz="2400" dirty="0"/>
              <a:t>Most FY ratings of interaction with faculty exceeded institutional peers.</a:t>
            </a:r>
          </a:p>
        </p:txBody>
      </p:sp>
    </p:spTree>
    <p:extLst>
      <p:ext uri="{BB962C8B-B14F-4D97-AF65-F5344CB8AC3E}">
        <p14:creationId xmlns:p14="http://schemas.microsoft.com/office/powerpoint/2010/main" val="16525775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0730-38E3-B665-E95B-0BEAF8023665}"/>
              </a:ext>
            </a:extLst>
          </p:cNvPr>
          <p:cNvSpPr>
            <a:spLocks noGrp="1"/>
          </p:cNvSpPr>
          <p:nvPr>
            <p:ph type="title"/>
          </p:nvPr>
        </p:nvSpPr>
        <p:spPr>
          <a:xfrm>
            <a:off x="363794" y="291292"/>
            <a:ext cx="9645445" cy="1325563"/>
          </a:xfrm>
        </p:spPr>
        <p:txBody>
          <a:bodyPr/>
          <a:lstStyle/>
          <a:p>
            <a:r>
              <a:rPr lang="en-US" dirty="0"/>
              <a:t>Frequency of Interaction with Faculty by Major - Seniors</a:t>
            </a:r>
          </a:p>
        </p:txBody>
      </p:sp>
      <p:graphicFrame>
        <p:nvGraphicFramePr>
          <p:cNvPr id="5" name="Content Placeholder 4">
            <a:extLst>
              <a:ext uri="{FF2B5EF4-FFF2-40B4-BE49-F238E27FC236}">
                <a16:creationId xmlns:a16="http://schemas.microsoft.com/office/drawing/2014/main" id="{04B2AFE1-0970-6994-6B49-0CC2F6CE1A40}"/>
              </a:ext>
            </a:extLst>
          </p:cNvPr>
          <p:cNvGraphicFramePr>
            <a:graphicFrameLocks noGrp="1"/>
          </p:cNvGraphicFramePr>
          <p:nvPr>
            <p:ph idx="1"/>
            <p:extLst>
              <p:ext uri="{D42A27DB-BD31-4B8C-83A1-F6EECF244321}">
                <p14:modId xmlns:p14="http://schemas.microsoft.com/office/powerpoint/2010/main" val="4214582849"/>
              </p:ext>
            </p:extLst>
          </p:nvPr>
        </p:nvGraphicFramePr>
        <p:xfrm>
          <a:off x="6940352" y="2284359"/>
          <a:ext cx="3146445" cy="3661861"/>
        </p:xfrm>
        <a:graphic>
          <a:graphicData uri="http://schemas.openxmlformats.org/drawingml/2006/table">
            <a:tbl>
              <a:tblPr>
                <a:tableStyleId>{5C22544A-7EE6-4342-B048-85BDC9FD1C3A}</a:tableStyleId>
              </a:tblPr>
              <a:tblGrid>
                <a:gridCol w="2397472">
                  <a:extLst>
                    <a:ext uri="{9D8B030D-6E8A-4147-A177-3AD203B41FA5}">
                      <a16:colId xmlns:a16="http://schemas.microsoft.com/office/drawing/2014/main" val="776476022"/>
                    </a:ext>
                  </a:extLst>
                </a:gridCol>
                <a:gridCol w="748973">
                  <a:extLst>
                    <a:ext uri="{9D8B030D-6E8A-4147-A177-3AD203B41FA5}">
                      <a16:colId xmlns:a16="http://schemas.microsoft.com/office/drawing/2014/main" val="4061749540"/>
                    </a:ext>
                  </a:extLst>
                </a:gridCol>
              </a:tblGrid>
              <a:tr h="624771">
                <a:tc>
                  <a:txBody>
                    <a:bodyPr/>
                    <a:lstStyle/>
                    <a:p>
                      <a:pPr algn="l" fontAlgn="ctr"/>
                      <a:r>
                        <a:rPr lang="en-US" sz="1200" u="none" strike="noStrike" dirty="0">
                          <a:effectLst/>
                        </a:rPr>
                        <a:t>Student-Faculty Interaction</a:t>
                      </a:r>
                      <a:endParaRPr lang="en-US" sz="1200" b="1" i="0" u="none" strike="noStrike" dirty="0">
                        <a:solidFill>
                          <a:srgbClr val="002D62"/>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N </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65569523"/>
                  </a:ext>
                </a:extLst>
              </a:tr>
              <a:tr h="433870">
                <a:tc>
                  <a:txBody>
                    <a:bodyPr/>
                    <a:lstStyle/>
                    <a:p>
                      <a:pPr algn="l" fontAlgn="ctr"/>
                      <a:r>
                        <a:rPr lang="en-US" sz="1200" u="none" strike="noStrike" dirty="0">
                          <a:effectLst/>
                        </a:rPr>
                        <a:t>Arts &amp; hums.</a:t>
                      </a:r>
                      <a:endParaRPr lang="en-US" sz="1200" b="0" i="0" u="none" strike="noStrike" dirty="0">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45014788"/>
                  </a:ext>
                </a:extLst>
              </a:tr>
              <a:tr h="433870">
                <a:tc>
                  <a:txBody>
                    <a:bodyPr/>
                    <a:lstStyle/>
                    <a:p>
                      <a:pPr algn="l" fontAlgn="ctr"/>
                      <a:r>
                        <a:rPr lang="en-US" sz="1200" u="none" strike="noStrike" dirty="0">
                          <a:effectLst/>
                        </a:rPr>
                        <a:t>Social sci.</a:t>
                      </a:r>
                      <a:endParaRPr lang="en-US" sz="1200" b="0" i="0" u="none" strike="noStrike" dirty="0">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45</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82937491"/>
                  </a:ext>
                </a:extLst>
              </a:tr>
              <a:tr h="433870">
                <a:tc>
                  <a:txBody>
                    <a:bodyPr/>
                    <a:lstStyle/>
                    <a:p>
                      <a:pPr algn="l" fontAlgn="ctr"/>
                      <a:r>
                        <a:rPr lang="en-US" sz="1200" u="none" strike="noStrike">
                          <a:effectLst/>
                        </a:rPr>
                        <a:t>Business</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60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99114581"/>
                  </a:ext>
                </a:extLst>
              </a:tr>
              <a:tr h="433870">
                <a:tc>
                  <a:txBody>
                    <a:bodyPr/>
                    <a:lstStyle/>
                    <a:p>
                      <a:pPr algn="l" fontAlgn="ctr"/>
                      <a:r>
                        <a:rPr lang="en-US" sz="1200" u="none" strike="noStrike">
                          <a:effectLst/>
                        </a:rPr>
                        <a:t>Education</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19</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36729613"/>
                  </a:ext>
                </a:extLst>
              </a:tr>
              <a:tr h="433870">
                <a:tc>
                  <a:txBody>
                    <a:bodyPr/>
                    <a:lstStyle/>
                    <a:p>
                      <a:pPr algn="l" fontAlgn="ctr"/>
                      <a:r>
                        <a:rPr lang="en-US" sz="1200" u="none" strike="noStrike">
                          <a:effectLst/>
                        </a:rPr>
                        <a:t>Health prof.</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37</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50323608"/>
                  </a:ext>
                </a:extLst>
              </a:tr>
              <a:tr h="433870">
                <a:tc>
                  <a:txBody>
                    <a:bodyPr/>
                    <a:lstStyle/>
                    <a:p>
                      <a:pPr algn="l" fontAlgn="ctr"/>
                      <a:r>
                        <a:rPr lang="en-US" sz="1200" u="none" strike="noStrike">
                          <a:effectLst/>
                        </a:rPr>
                        <a:t>Social service prof.</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31</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37987078"/>
                  </a:ext>
                </a:extLst>
              </a:tr>
              <a:tr h="433870">
                <a:tc>
                  <a:txBody>
                    <a:bodyPr/>
                    <a:lstStyle/>
                    <a:p>
                      <a:pPr algn="l" fontAlgn="ctr"/>
                      <a:r>
                        <a:rPr lang="en-US" sz="1200" u="none" strike="noStrike" dirty="0">
                          <a:effectLst/>
                        </a:rPr>
                        <a:t>Total</a:t>
                      </a:r>
                      <a:endParaRPr lang="en-US" sz="1200" b="1" i="0" u="none" strike="noStrike" dirty="0">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219</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32109331"/>
                  </a:ext>
                </a:extLst>
              </a:tr>
            </a:tbl>
          </a:graphicData>
        </a:graphic>
      </p:graphicFrame>
      <p:sp>
        <p:nvSpPr>
          <p:cNvPr id="4" name="TextBox 3">
            <a:extLst>
              <a:ext uri="{FF2B5EF4-FFF2-40B4-BE49-F238E27FC236}">
                <a16:creationId xmlns:a16="http://schemas.microsoft.com/office/drawing/2014/main" id="{5438BA7B-7E99-74CB-5C76-070B84EFA467}"/>
              </a:ext>
            </a:extLst>
          </p:cNvPr>
          <p:cNvSpPr txBox="1"/>
          <p:nvPr/>
        </p:nvSpPr>
        <p:spPr>
          <a:xfrm>
            <a:off x="363794" y="5946220"/>
            <a:ext cx="10398864" cy="830997"/>
          </a:xfrm>
          <a:prstGeom prst="rect">
            <a:avLst/>
          </a:prstGeom>
          <a:noFill/>
        </p:spPr>
        <p:txBody>
          <a:bodyPr wrap="square" rtlCol="0">
            <a:spAutoFit/>
          </a:bodyPr>
          <a:lstStyle/>
          <a:p>
            <a:r>
              <a:rPr lang="en-US" sz="1600" dirty="0"/>
              <a:t>Scored on 60-point scale (e.g., Never = 0; Sometimes = 20; Often = 40; Very often = 60), and the rescaled items are averaged across every item in the EI. For comparison, view the averages for Southeast Public Institutions (24.6), Carnegie Peers (26.4), and All U.S. Institutions Administering the NSSE (23.7).</a:t>
            </a:r>
          </a:p>
        </p:txBody>
      </p:sp>
      <p:graphicFrame>
        <p:nvGraphicFramePr>
          <p:cNvPr id="3" name="Chart 2">
            <a:extLst>
              <a:ext uri="{FF2B5EF4-FFF2-40B4-BE49-F238E27FC236}">
                <a16:creationId xmlns:a16="http://schemas.microsoft.com/office/drawing/2014/main" id="{7BF9E759-475D-8401-5B71-4CD6B69EEA6D}"/>
              </a:ext>
            </a:extLst>
          </p:cNvPr>
          <p:cNvGraphicFramePr>
            <a:graphicFrameLocks/>
          </p:cNvGraphicFramePr>
          <p:nvPr>
            <p:extLst>
              <p:ext uri="{D42A27DB-BD31-4B8C-83A1-F6EECF244321}">
                <p14:modId xmlns:p14="http://schemas.microsoft.com/office/powerpoint/2010/main" val="2762220808"/>
              </p:ext>
            </p:extLst>
          </p:nvPr>
        </p:nvGraphicFramePr>
        <p:xfrm>
          <a:off x="363794" y="2300959"/>
          <a:ext cx="6025647" cy="36618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8146860-A41B-2A17-F6AA-15AD7B34EDB9}"/>
              </a:ext>
            </a:extLst>
          </p:cNvPr>
          <p:cNvSpPr txBox="1"/>
          <p:nvPr/>
        </p:nvSpPr>
        <p:spPr>
          <a:xfrm>
            <a:off x="363793" y="1469962"/>
            <a:ext cx="10205761" cy="830997"/>
          </a:xfrm>
          <a:prstGeom prst="rect">
            <a:avLst/>
          </a:prstGeom>
          <a:noFill/>
        </p:spPr>
        <p:txBody>
          <a:bodyPr wrap="square" rtlCol="0">
            <a:spAutoFit/>
          </a:bodyPr>
          <a:lstStyle/>
          <a:p>
            <a:r>
              <a:rPr lang="en-US" sz="2400" dirty="0"/>
              <a:t>Most seniors’ ratings of interaction with faculty were lower than institutional peers.</a:t>
            </a:r>
          </a:p>
        </p:txBody>
      </p:sp>
    </p:spTree>
    <p:extLst>
      <p:ext uri="{BB962C8B-B14F-4D97-AF65-F5344CB8AC3E}">
        <p14:creationId xmlns:p14="http://schemas.microsoft.com/office/powerpoint/2010/main" val="15595533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0730-38E3-B665-E95B-0BEAF8023665}"/>
              </a:ext>
            </a:extLst>
          </p:cNvPr>
          <p:cNvSpPr>
            <a:spLocks noGrp="1"/>
          </p:cNvSpPr>
          <p:nvPr>
            <p:ph type="title"/>
          </p:nvPr>
        </p:nvSpPr>
        <p:spPr>
          <a:xfrm>
            <a:off x="363794" y="177702"/>
            <a:ext cx="9645445" cy="1325563"/>
          </a:xfrm>
        </p:spPr>
        <p:txBody>
          <a:bodyPr/>
          <a:lstStyle/>
          <a:p>
            <a:r>
              <a:rPr lang="en-US" dirty="0"/>
              <a:t>Effective Teaching Practices by Major – </a:t>
            </a:r>
            <a:br>
              <a:rPr lang="en-US" dirty="0"/>
            </a:br>
            <a:r>
              <a:rPr lang="en-US" dirty="0"/>
              <a:t>First Year Students</a:t>
            </a:r>
          </a:p>
        </p:txBody>
      </p:sp>
      <p:graphicFrame>
        <p:nvGraphicFramePr>
          <p:cNvPr id="6" name="Content Placeholder 5">
            <a:extLst>
              <a:ext uri="{FF2B5EF4-FFF2-40B4-BE49-F238E27FC236}">
                <a16:creationId xmlns:a16="http://schemas.microsoft.com/office/drawing/2014/main" id="{B3A7B007-9F3D-0FEA-D794-EEDBEC53AF69}"/>
              </a:ext>
            </a:extLst>
          </p:cNvPr>
          <p:cNvGraphicFramePr>
            <a:graphicFrameLocks noGrp="1"/>
          </p:cNvGraphicFramePr>
          <p:nvPr>
            <p:ph idx="1"/>
            <p:extLst>
              <p:ext uri="{D42A27DB-BD31-4B8C-83A1-F6EECF244321}">
                <p14:modId xmlns:p14="http://schemas.microsoft.com/office/powerpoint/2010/main" val="3207189579"/>
              </p:ext>
            </p:extLst>
          </p:nvPr>
        </p:nvGraphicFramePr>
        <p:xfrm>
          <a:off x="6980108" y="2090542"/>
          <a:ext cx="2970381" cy="3774907"/>
        </p:xfrm>
        <a:graphic>
          <a:graphicData uri="http://schemas.openxmlformats.org/drawingml/2006/table">
            <a:tbl>
              <a:tblPr>
                <a:tableStyleId>{5C22544A-7EE6-4342-B048-85BDC9FD1C3A}</a:tableStyleId>
              </a:tblPr>
              <a:tblGrid>
                <a:gridCol w="2105222">
                  <a:extLst>
                    <a:ext uri="{9D8B030D-6E8A-4147-A177-3AD203B41FA5}">
                      <a16:colId xmlns:a16="http://schemas.microsoft.com/office/drawing/2014/main" val="3397231248"/>
                    </a:ext>
                  </a:extLst>
                </a:gridCol>
                <a:gridCol w="865159">
                  <a:extLst>
                    <a:ext uri="{9D8B030D-6E8A-4147-A177-3AD203B41FA5}">
                      <a16:colId xmlns:a16="http://schemas.microsoft.com/office/drawing/2014/main" val="3457094432"/>
                    </a:ext>
                  </a:extLst>
                </a:gridCol>
              </a:tblGrid>
              <a:tr h="520678">
                <a:tc>
                  <a:txBody>
                    <a:bodyPr/>
                    <a:lstStyle/>
                    <a:p>
                      <a:pPr algn="l" fontAlgn="ctr"/>
                      <a:r>
                        <a:rPr lang="en-US" sz="1200" u="none" strike="noStrike" dirty="0">
                          <a:effectLst/>
                        </a:rPr>
                        <a:t>Effective Teaching Practices</a:t>
                      </a:r>
                      <a:endParaRPr lang="en-US" sz="1200" b="1" i="0" u="none" strike="noStrike" dirty="0">
                        <a:solidFill>
                          <a:srgbClr val="002D62"/>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 N</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8988074"/>
                  </a:ext>
                </a:extLst>
              </a:tr>
              <a:tr h="361581">
                <a:tc>
                  <a:txBody>
                    <a:bodyPr/>
                    <a:lstStyle/>
                    <a:p>
                      <a:pPr algn="l" fontAlgn="ctr"/>
                      <a:r>
                        <a:rPr lang="en-US" sz="1200" u="none" strike="noStrike">
                          <a:effectLst/>
                        </a:rPr>
                        <a:t>Arts &amp; hums.</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24688465"/>
                  </a:ext>
                </a:extLst>
              </a:tr>
              <a:tr h="361581">
                <a:tc>
                  <a:txBody>
                    <a:bodyPr/>
                    <a:lstStyle/>
                    <a:p>
                      <a:pPr algn="l" fontAlgn="ctr"/>
                      <a:r>
                        <a:rPr lang="en-US" sz="1200" u="none" strike="noStrike" dirty="0">
                          <a:effectLst/>
                        </a:rPr>
                        <a:t>Bio. sci.</a:t>
                      </a:r>
                      <a:endParaRPr lang="en-US" sz="1200" b="0" i="0" u="none" strike="noStrike" dirty="0">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4862083"/>
                  </a:ext>
                </a:extLst>
              </a:tr>
              <a:tr h="361581">
                <a:tc>
                  <a:txBody>
                    <a:bodyPr/>
                    <a:lstStyle/>
                    <a:p>
                      <a:pPr algn="l" fontAlgn="ctr"/>
                      <a:r>
                        <a:rPr lang="en-US" sz="1200" u="none" strike="noStrike">
                          <a:effectLst/>
                        </a:rPr>
                        <a:t>Phys. sci.</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28</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26618478"/>
                  </a:ext>
                </a:extLst>
              </a:tr>
              <a:tr h="361581">
                <a:tc>
                  <a:txBody>
                    <a:bodyPr/>
                    <a:lstStyle/>
                    <a:p>
                      <a:pPr algn="l" fontAlgn="ctr"/>
                      <a:r>
                        <a:rPr lang="en-US" sz="1200" u="none" strike="noStrike">
                          <a:effectLst/>
                        </a:rPr>
                        <a:t>Social sci.</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27</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15630290"/>
                  </a:ext>
                </a:extLst>
              </a:tr>
              <a:tr h="361581">
                <a:tc>
                  <a:txBody>
                    <a:bodyPr/>
                    <a:lstStyle/>
                    <a:p>
                      <a:pPr algn="l" fontAlgn="ctr"/>
                      <a:r>
                        <a:rPr lang="en-US" sz="1200" u="none" strike="noStrike">
                          <a:effectLst/>
                        </a:rPr>
                        <a:t>Business</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68</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65015349"/>
                  </a:ext>
                </a:extLst>
              </a:tr>
              <a:tr h="361581">
                <a:tc>
                  <a:txBody>
                    <a:bodyPr/>
                    <a:lstStyle/>
                    <a:p>
                      <a:pPr algn="l" fontAlgn="ctr"/>
                      <a:r>
                        <a:rPr lang="en-US" sz="1200" u="none" strike="noStrike">
                          <a:effectLst/>
                        </a:rPr>
                        <a:t>Education</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33</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80751045"/>
                  </a:ext>
                </a:extLst>
              </a:tr>
              <a:tr h="361581">
                <a:tc>
                  <a:txBody>
                    <a:bodyPr/>
                    <a:lstStyle/>
                    <a:p>
                      <a:pPr algn="l" fontAlgn="ctr"/>
                      <a:r>
                        <a:rPr lang="en-US" sz="1200" u="none" strike="noStrike">
                          <a:effectLst/>
                        </a:rPr>
                        <a:t>Health prof.</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90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6079278"/>
                  </a:ext>
                </a:extLst>
              </a:tr>
              <a:tr h="361581">
                <a:tc>
                  <a:txBody>
                    <a:bodyPr/>
                    <a:lstStyle/>
                    <a:p>
                      <a:pPr algn="l" fontAlgn="ctr"/>
                      <a:r>
                        <a:rPr lang="en-US" sz="1200" u="none" strike="noStrike">
                          <a:effectLst/>
                        </a:rPr>
                        <a:t>Social service prof.</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73</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30270761"/>
                  </a:ext>
                </a:extLst>
              </a:tr>
              <a:tr h="361581">
                <a:tc>
                  <a:txBody>
                    <a:bodyPr/>
                    <a:lstStyle/>
                    <a:p>
                      <a:pPr algn="l" fontAlgn="ctr"/>
                      <a:r>
                        <a:rPr lang="en-US" sz="1200" u="none" strike="noStrike">
                          <a:effectLst/>
                        </a:rPr>
                        <a:t>Total</a:t>
                      </a:r>
                      <a:endParaRPr lang="en-US" sz="1200" b="1"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372</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68711536"/>
                  </a:ext>
                </a:extLst>
              </a:tr>
            </a:tbl>
          </a:graphicData>
        </a:graphic>
      </p:graphicFrame>
      <p:sp>
        <p:nvSpPr>
          <p:cNvPr id="4" name="TextBox 3">
            <a:extLst>
              <a:ext uri="{FF2B5EF4-FFF2-40B4-BE49-F238E27FC236}">
                <a16:creationId xmlns:a16="http://schemas.microsoft.com/office/drawing/2014/main" id="{5438BA7B-7E99-74CB-5C76-070B84EFA467}"/>
              </a:ext>
            </a:extLst>
          </p:cNvPr>
          <p:cNvSpPr txBox="1"/>
          <p:nvPr/>
        </p:nvSpPr>
        <p:spPr>
          <a:xfrm>
            <a:off x="363794" y="6027003"/>
            <a:ext cx="10398864" cy="830997"/>
          </a:xfrm>
          <a:prstGeom prst="rect">
            <a:avLst/>
          </a:prstGeom>
          <a:noFill/>
        </p:spPr>
        <p:txBody>
          <a:bodyPr wrap="square" rtlCol="0">
            <a:spAutoFit/>
          </a:bodyPr>
          <a:lstStyle/>
          <a:p>
            <a:r>
              <a:rPr lang="en-US" sz="1600" dirty="0"/>
              <a:t>Scored on 60-point scale (e.g., Very little = 0; Some = 20; Quite a bit = 40; Very much = 60), and the rescaled items are averaged across every item in the EI. For comparison, view the averages for Southeast Public Institutions (37.9), Carnegie Peers (38.1), and All U.S. Institutions Administering the NSSE (38.4).</a:t>
            </a:r>
          </a:p>
        </p:txBody>
      </p:sp>
      <p:graphicFrame>
        <p:nvGraphicFramePr>
          <p:cNvPr id="3" name="Chart 2">
            <a:extLst>
              <a:ext uri="{FF2B5EF4-FFF2-40B4-BE49-F238E27FC236}">
                <a16:creationId xmlns:a16="http://schemas.microsoft.com/office/drawing/2014/main" id="{B8D2755F-05D0-A455-B0CA-592464C687AC}"/>
              </a:ext>
            </a:extLst>
          </p:cNvPr>
          <p:cNvGraphicFramePr>
            <a:graphicFrameLocks/>
          </p:cNvGraphicFramePr>
          <p:nvPr>
            <p:extLst>
              <p:ext uri="{D42A27DB-BD31-4B8C-83A1-F6EECF244321}">
                <p14:modId xmlns:p14="http://schemas.microsoft.com/office/powerpoint/2010/main" val="2576714720"/>
              </p:ext>
            </p:extLst>
          </p:nvPr>
        </p:nvGraphicFramePr>
        <p:xfrm>
          <a:off x="300429" y="2090542"/>
          <a:ext cx="6310513" cy="377490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3A4CD61-25DC-DD8C-47E1-1362624B19A6}"/>
              </a:ext>
            </a:extLst>
          </p:cNvPr>
          <p:cNvSpPr txBox="1"/>
          <p:nvPr/>
        </p:nvSpPr>
        <p:spPr>
          <a:xfrm>
            <a:off x="363794" y="1503265"/>
            <a:ext cx="9745722" cy="461665"/>
          </a:xfrm>
          <a:prstGeom prst="rect">
            <a:avLst/>
          </a:prstGeom>
          <a:noFill/>
        </p:spPr>
        <p:txBody>
          <a:bodyPr wrap="square" rtlCol="0">
            <a:spAutoFit/>
          </a:bodyPr>
          <a:lstStyle/>
          <a:p>
            <a:r>
              <a:rPr lang="en-US" sz="2400" dirty="0"/>
              <a:t>FY ratings of effective teaching were comparable to institutional peers.</a:t>
            </a:r>
          </a:p>
        </p:txBody>
      </p:sp>
    </p:spTree>
    <p:extLst>
      <p:ext uri="{BB962C8B-B14F-4D97-AF65-F5344CB8AC3E}">
        <p14:creationId xmlns:p14="http://schemas.microsoft.com/office/powerpoint/2010/main" val="11072737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0730-38E3-B665-E95B-0BEAF8023665}"/>
              </a:ext>
            </a:extLst>
          </p:cNvPr>
          <p:cNvSpPr>
            <a:spLocks noGrp="1"/>
          </p:cNvSpPr>
          <p:nvPr>
            <p:ph type="title"/>
          </p:nvPr>
        </p:nvSpPr>
        <p:spPr>
          <a:xfrm>
            <a:off x="363794" y="251535"/>
            <a:ext cx="9645445" cy="1325563"/>
          </a:xfrm>
        </p:spPr>
        <p:txBody>
          <a:bodyPr/>
          <a:lstStyle/>
          <a:p>
            <a:r>
              <a:rPr lang="en-US" dirty="0"/>
              <a:t>Effective Teaching Practices by Major – </a:t>
            </a:r>
            <a:br>
              <a:rPr lang="en-US" dirty="0"/>
            </a:br>
            <a:r>
              <a:rPr lang="en-US" dirty="0"/>
              <a:t>Seniors</a:t>
            </a:r>
          </a:p>
        </p:txBody>
      </p:sp>
      <p:sp>
        <p:nvSpPr>
          <p:cNvPr id="4" name="TextBox 3">
            <a:extLst>
              <a:ext uri="{FF2B5EF4-FFF2-40B4-BE49-F238E27FC236}">
                <a16:creationId xmlns:a16="http://schemas.microsoft.com/office/drawing/2014/main" id="{5438BA7B-7E99-74CB-5C76-070B84EFA467}"/>
              </a:ext>
            </a:extLst>
          </p:cNvPr>
          <p:cNvSpPr txBox="1"/>
          <p:nvPr/>
        </p:nvSpPr>
        <p:spPr>
          <a:xfrm>
            <a:off x="363794" y="5982796"/>
            <a:ext cx="10398864" cy="830997"/>
          </a:xfrm>
          <a:prstGeom prst="rect">
            <a:avLst/>
          </a:prstGeom>
          <a:noFill/>
        </p:spPr>
        <p:txBody>
          <a:bodyPr wrap="square" rtlCol="0">
            <a:spAutoFit/>
          </a:bodyPr>
          <a:lstStyle/>
          <a:p>
            <a:r>
              <a:rPr lang="en-US" sz="1600" dirty="0"/>
              <a:t>Scored on 60-point scale (e.g., Very little = 0; Some = 20; Quite a bit = 40; Very much = 60), and the rescaled items are averaged across every item in the EI. For comparison, view the averages for Southeast Public Institutions (40.2), Carnegie Peers (40.6), and All U.S. Institutions Administering the NSSE (40).</a:t>
            </a:r>
          </a:p>
        </p:txBody>
      </p:sp>
      <p:graphicFrame>
        <p:nvGraphicFramePr>
          <p:cNvPr id="10" name="Content Placeholder 9">
            <a:extLst>
              <a:ext uri="{FF2B5EF4-FFF2-40B4-BE49-F238E27FC236}">
                <a16:creationId xmlns:a16="http://schemas.microsoft.com/office/drawing/2014/main" id="{400C84DF-46A8-CAE7-ECC0-B69461CD6CA4}"/>
              </a:ext>
            </a:extLst>
          </p:cNvPr>
          <p:cNvGraphicFramePr>
            <a:graphicFrameLocks noGrp="1"/>
          </p:cNvGraphicFramePr>
          <p:nvPr>
            <p:ph idx="1"/>
            <p:extLst>
              <p:ext uri="{D42A27DB-BD31-4B8C-83A1-F6EECF244321}">
                <p14:modId xmlns:p14="http://schemas.microsoft.com/office/powerpoint/2010/main" val="1244838130"/>
              </p:ext>
            </p:extLst>
          </p:nvPr>
        </p:nvGraphicFramePr>
        <p:xfrm>
          <a:off x="7042584" y="1980164"/>
          <a:ext cx="2913585" cy="4002632"/>
        </p:xfrm>
        <a:graphic>
          <a:graphicData uri="http://schemas.openxmlformats.org/drawingml/2006/table">
            <a:tbl>
              <a:tblPr>
                <a:tableStyleId>{5C22544A-7EE6-4342-B048-85BDC9FD1C3A}</a:tableStyleId>
              </a:tblPr>
              <a:tblGrid>
                <a:gridCol w="2216745">
                  <a:extLst>
                    <a:ext uri="{9D8B030D-6E8A-4147-A177-3AD203B41FA5}">
                      <a16:colId xmlns:a16="http://schemas.microsoft.com/office/drawing/2014/main" val="3516669792"/>
                    </a:ext>
                  </a:extLst>
                </a:gridCol>
                <a:gridCol w="696840">
                  <a:extLst>
                    <a:ext uri="{9D8B030D-6E8A-4147-A177-3AD203B41FA5}">
                      <a16:colId xmlns:a16="http://schemas.microsoft.com/office/drawing/2014/main" val="2017028201"/>
                    </a:ext>
                  </a:extLst>
                </a:gridCol>
              </a:tblGrid>
              <a:tr h="500329">
                <a:tc>
                  <a:txBody>
                    <a:bodyPr/>
                    <a:lstStyle/>
                    <a:p>
                      <a:pPr algn="l" fontAlgn="ctr"/>
                      <a:r>
                        <a:rPr lang="en-US" sz="1200" u="none" strike="noStrike" dirty="0">
                          <a:effectLst/>
                        </a:rPr>
                        <a:t>Effective Teaching Practices</a:t>
                      </a:r>
                      <a:endParaRPr lang="en-US" sz="1200" b="1" i="0" u="none" strike="noStrike" dirty="0">
                        <a:solidFill>
                          <a:srgbClr val="002D62"/>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N </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28687688"/>
                  </a:ext>
                </a:extLst>
              </a:tr>
              <a:tr h="500329">
                <a:tc>
                  <a:txBody>
                    <a:bodyPr/>
                    <a:lstStyle/>
                    <a:p>
                      <a:pPr algn="l" fontAlgn="ctr"/>
                      <a:r>
                        <a:rPr lang="en-US" sz="1200" u="none" strike="noStrike">
                          <a:effectLst/>
                        </a:rPr>
                        <a:t>Arts &amp; hums.</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34385762"/>
                  </a:ext>
                </a:extLst>
              </a:tr>
              <a:tr h="500329">
                <a:tc>
                  <a:txBody>
                    <a:bodyPr/>
                    <a:lstStyle/>
                    <a:p>
                      <a:pPr algn="l" fontAlgn="ctr"/>
                      <a:r>
                        <a:rPr lang="en-US" sz="1200" u="none" strike="noStrike">
                          <a:effectLst/>
                        </a:rPr>
                        <a:t>Social sci.</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45</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91267585"/>
                  </a:ext>
                </a:extLst>
              </a:tr>
              <a:tr h="500329">
                <a:tc>
                  <a:txBody>
                    <a:bodyPr/>
                    <a:lstStyle/>
                    <a:p>
                      <a:pPr algn="l" fontAlgn="ctr"/>
                      <a:r>
                        <a:rPr lang="en-US" sz="1200" u="none" strike="noStrike">
                          <a:effectLst/>
                        </a:rPr>
                        <a:t>Business</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60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24662548"/>
                  </a:ext>
                </a:extLst>
              </a:tr>
              <a:tr h="500329">
                <a:tc>
                  <a:txBody>
                    <a:bodyPr/>
                    <a:lstStyle/>
                    <a:p>
                      <a:pPr algn="l" fontAlgn="ctr"/>
                      <a:r>
                        <a:rPr lang="en-US" sz="1200" u="none" strike="noStrike">
                          <a:effectLst/>
                        </a:rPr>
                        <a:t>Education</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19</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83737823"/>
                  </a:ext>
                </a:extLst>
              </a:tr>
              <a:tr h="500329">
                <a:tc>
                  <a:txBody>
                    <a:bodyPr/>
                    <a:lstStyle/>
                    <a:p>
                      <a:pPr algn="l" fontAlgn="ctr"/>
                      <a:r>
                        <a:rPr lang="en-US" sz="1200" u="none" strike="noStrike">
                          <a:effectLst/>
                        </a:rPr>
                        <a:t>Health prof.</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37</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11040117"/>
                  </a:ext>
                </a:extLst>
              </a:tr>
              <a:tr h="500329">
                <a:tc>
                  <a:txBody>
                    <a:bodyPr/>
                    <a:lstStyle/>
                    <a:p>
                      <a:pPr algn="l" fontAlgn="ctr"/>
                      <a:r>
                        <a:rPr lang="en-US" sz="1200" u="none" strike="noStrike">
                          <a:effectLst/>
                        </a:rPr>
                        <a:t>Social service prof.</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32</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04955172"/>
                  </a:ext>
                </a:extLst>
              </a:tr>
              <a:tr h="500329">
                <a:tc>
                  <a:txBody>
                    <a:bodyPr/>
                    <a:lstStyle/>
                    <a:p>
                      <a:pPr algn="l" fontAlgn="ctr"/>
                      <a:r>
                        <a:rPr lang="en-US" sz="1200" u="none" strike="noStrike">
                          <a:effectLst/>
                        </a:rPr>
                        <a:t>Total</a:t>
                      </a:r>
                      <a:endParaRPr lang="en-US" sz="1200" b="1"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219</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67424598"/>
                  </a:ext>
                </a:extLst>
              </a:tr>
            </a:tbl>
          </a:graphicData>
        </a:graphic>
      </p:graphicFrame>
      <p:graphicFrame>
        <p:nvGraphicFramePr>
          <p:cNvPr id="9" name="Chart 8">
            <a:extLst>
              <a:ext uri="{FF2B5EF4-FFF2-40B4-BE49-F238E27FC236}">
                <a16:creationId xmlns:a16="http://schemas.microsoft.com/office/drawing/2014/main" id="{FEA97071-269F-2567-FEB4-7694A880168F}"/>
              </a:ext>
            </a:extLst>
          </p:cNvPr>
          <p:cNvGraphicFramePr>
            <a:graphicFrameLocks/>
          </p:cNvGraphicFramePr>
          <p:nvPr>
            <p:extLst>
              <p:ext uri="{D42A27DB-BD31-4B8C-83A1-F6EECF244321}">
                <p14:modId xmlns:p14="http://schemas.microsoft.com/office/powerpoint/2010/main" val="3212874941"/>
              </p:ext>
            </p:extLst>
          </p:nvPr>
        </p:nvGraphicFramePr>
        <p:xfrm>
          <a:off x="363793" y="1980166"/>
          <a:ext cx="6440251" cy="400263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C7F97B9-7DB5-CB49-3770-6E0F3D61EC77}"/>
              </a:ext>
            </a:extLst>
          </p:cNvPr>
          <p:cNvSpPr txBox="1"/>
          <p:nvPr/>
        </p:nvSpPr>
        <p:spPr>
          <a:xfrm>
            <a:off x="363794" y="1418634"/>
            <a:ext cx="9745722" cy="461665"/>
          </a:xfrm>
          <a:prstGeom prst="rect">
            <a:avLst/>
          </a:prstGeom>
          <a:noFill/>
        </p:spPr>
        <p:txBody>
          <a:bodyPr wrap="square" rtlCol="0">
            <a:spAutoFit/>
          </a:bodyPr>
          <a:lstStyle/>
          <a:p>
            <a:r>
              <a:rPr lang="en-US" sz="2400" dirty="0"/>
              <a:t>Most seniors’ ratings of effective teaching exceeded institutional peers.</a:t>
            </a:r>
          </a:p>
        </p:txBody>
      </p:sp>
    </p:spTree>
    <p:extLst>
      <p:ext uri="{BB962C8B-B14F-4D97-AF65-F5344CB8AC3E}">
        <p14:creationId xmlns:p14="http://schemas.microsoft.com/office/powerpoint/2010/main" val="11931388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0730-38E3-B665-E95B-0BEAF8023665}"/>
              </a:ext>
            </a:extLst>
          </p:cNvPr>
          <p:cNvSpPr>
            <a:spLocks noGrp="1"/>
          </p:cNvSpPr>
          <p:nvPr>
            <p:ph type="title"/>
          </p:nvPr>
        </p:nvSpPr>
        <p:spPr>
          <a:xfrm>
            <a:off x="363794" y="109548"/>
            <a:ext cx="9645445" cy="1325563"/>
          </a:xfrm>
        </p:spPr>
        <p:txBody>
          <a:bodyPr/>
          <a:lstStyle/>
          <a:p>
            <a:r>
              <a:rPr lang="en-US" dirty="0"/>
              <a:t>Supportive Campus Environment by Major – First Year Students</a:t>
            </a:r>
          </a:p>
        </p:txBody>
      </p:sp>
      <p:graphicFrame>
        <p:nvGraphicFramePr>
          <p:cNvPr id="6" name="Content Placeholder 5">
            <a:extLst>
              <a:ext uri="{FF2B5EF4-FFF2-40B4-BE49-F238E27FC236}">
                <a16:creationId xmlns:a16="http://schemas.microsoft.com/office/drawing/2014/main" id="{5CE67364-71AC-3C9B-9601-9672F9744358}"/>
              </a:ext>
            </a:extLst>
          </p:cNvPr>
          <p:cNvGraphicFramePr>
            <a:graphicFrameLocks noGrp="1"/>
          </p:cNvGraphicFramePr>
          <p:nvPr>
            <p:ph idx="1"/>
            <p:extLst>
              <p:ext uri="{D42A27DB-BD31-4B8C-83A1-F6EECF244321}">
                <p14:modId xmlns:p14="http://schemas.microsoft.com/office/powerpoint/2010/main" val="401988245"/>
              </p:ext>
            </p:extLst>
          </p:nvPr>
        </p:nvGraphicFramePr>
        <p:xfrm>
          <a:off x="7173211" y="1918024"/>
          <a:ext cx="2782958" cy="4056590"/>
        </p:xfrm>
        <a:graphic>
          <a:graphicData uri="http://schemas.openxmlformats.org/drawingml/2006/table">
            <a:tbl>
              <a:tblPr>
                <a:tableStyleId>{5C22544A-7EE6-4342-B048-85BDC9FD1C3A}</a:tableStyleId>
              </a:tblPr>
              <a:tblGrid>
                <a:gridCol w="2146877">
                  <a:extLst>
                    <a:ext uri="{9D8B030D-6E8A-4147-A177-3AD203B41FA5}">
                      <a16:colId xmlns:a16="http://schemas.microsoft.com/office/drawing/2014/main" val="3865743711"/>
                    </a:ext>
                  </a:extLst>
                </a:gridCol>
                <a:gridCol w="636081">
                  <a:extLst>
                    <a:ext uri="{9D8B030D-6E8A-4147-A177-3AD203B41FA5}">
                      <a16:colId xmlns:a16="http://schemas.microsoft.com/office/drawing/2014/main" val="1998759134"/>
                    </a:ext>
                  </a:extLst>
                </a:gridCol>
              </a:tblGrid>
              <a:tr h="405659">
                <a:tc>
                  <a:txBody>
                    <a:bodyPr/>
                    <a:lstStyle/>
                    <a:p>
                      <a:pPr algn="l" fontAlgn="ctr"/>
                      <a:r>
                        <a:rPr lang="en-US" sz="1200" u="none" strike="noStrike" dirty="0">
                          <a:effectLst/>
                        </a:rPr>
                        <a:t>Supportive Environment</a:t>
                      </a:r>
                      <a:endParaRPr lang="en-US" sz="1200" b="1" i="0" u="none" strike="noStrike" dirty="0">
                        <a:solidFill>
                          <a:srgbClr val="002D62"/>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N </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30206164"/>
                  </a:ext>
                </a:extLst>
              </a:tr>
              <a:tr h="405659">
                <a:tc>
                  <a:txBody>
                    <a:bodyPr/>
                    <a:lstStyle/>
                    <a:p>
                      <a:pPr algn="l" fontAlgn="ctr"/>
                      <a:r>
                        <a:rPr lang="en-US" sz="1200" u="none" strike="noStrike">
                          <a:effectLst/>
                        </a:rPr>
                        <a:t>Arts &amp; hums.</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28736692"/>
                  </a:ext>
                </a:extLst>
              </a:tr>
              <a:tr h="405659">
                <a:tc>
                  <a:txBody>
                    <a:bodyPr/>
                    <a:lstStyle/>
                    <a:p>
                      <a:pPr algn="l" fontAlgn="ctr"/>
                      <a:r>
                        <a:rPr lang="en-US" sz="1200" u="none" strike="noStrike">
                          <a:effectLst/>
                        </a:rPr>
                        <a:t>Bio. sci.</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76769677"/>
                  </a:ext>
                </a:extLst>
              </a:tr>
              <a:tr h="405659">
                <a:tc>
                  <a:txBody>
                    <a:bodyPr/>
                    <a:lstStyle/>
                    <a:p>
                      <a:pPr algn="l" fontAlgn="ctr"/>
                      <a:r>
                        <a:rPr lang="en-US" sz="1200" u="none" strike="noStrike">
                          <a:effectLst/>
                        </a:rPr>
                        <a:t>Phys. sci.</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27</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54012014"/>
                  </a:ext>
                </a:extLst>
              </a:tr>
              <a:tr h="405659">
                <a:tc>
                  <a:txBody>
                    <a:bodyPr/>
                    <a:lstStyle/>
                    <a:p>
                      <a:pPr algn="l" fontAlgn="ctr"/>
                      <a:r>
                        <a:rPr lang="en-US" sz="1200" u="none" strike="noStrike">
                          <a:effectLst/>
                        </a:rPr>
                        <a:t>Social sci.</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46770870"/>
                  </a:ext>
                </a:extLst>
              </a:tr>
              <a:tr h="405659">
                <a:tc>
                  <a:txBody>
                    <a:bodyPr/>
                    <a:lstStyle/>
                    <a:p>
                      <a:pPr algn="l" fontAlgn="ctr"/>
                      <a:r>
                        <a:rPr lang="en-US" sz="1200" u="none" strike="noStrike">
                          <a:effectLst/>
                        </a:rPr>
                        <a:t>Business</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66</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93369187"/>
                  </a:ext>
                </a:extLst>
              </a:tr>
              <a:tr h="405659">
                <a:tc>
                  <a:txBody>
                    <a:bodyPr/>
                    <a:lstStyle/>
                    <a:p>
                      <a:pPr algn="l" fontAlgn="ctr"/>
                      <a:r>
                        <a:rPr lang="en-US" sz="1200" u="none" strike="noStrike">
                          <a:effectLst/>
                        </a:rPr>
                        <a:t>Education</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32</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27779755"/>
                  </a:ext>
                </a:extLst>
              </a:tr>
              <a:tr h="405659">
                <a:tc>
                  <a:txBody>
                    <a:bodyPr/>
                    <a:lstStyle/>
                    <a:p>
                      <a:pPr algn="l" fontAlgn="ctr"/>
                      <a:r>
                        <a:rPr lang="en-US" sz="1200" u="none" strike="noStrike">
                          <a:effectLst/>
                        </a:rPr>
                        <a:t>Health prof.</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87</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2294581"/>
                  </a:ext>
                </a:extLst>
              </a:tr>
              <a:tr h="405659">
                <a:tc>
                  <a:txBody>
                    <a:bodyPr/>
                    <a:lstStyle/>
                    <a:p>
                      <a:pPr algn="l" fontAlgn="ctr"/>
                      <a:r>
                        <a:rPr lang="en-US" sz="1200" u="none" strike="noStrike" dirty="0">
                          <a:effectLst/>
                        </a:rPr>
                        <a:t>Social service prof.</a:t>
                      </a:r>
                      <a:endParaRPr lang="en-US" sz="1200" b="0" i="0" u="none" strike="noStrike" dirty="0">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73</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36867081"/>
                  </a:ext>
                </a:extLst>
              </a:tr>
              <a:tr h="405659">
                <a:tc>
                  <a:txBody>
                    <a:bodyPr/>
                    <a:lstStyle/>
                    <a:p>
                      <a:pPr algn="l" fontAlgn="ctr"/>
                      <a:r>
                        <a:rPr lang="en-US" sz="1200" u="none" strike="noStrike">
                          <a:effectLst/>
                        </a:rPr>
                        <a:t>Total</a:t>
                      </a:r>
                      <a:endParaRPr lang="en-US" sz="1200" b="1"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362</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28421971"/>
                  </a:ext>
                </a:extLst>
              </a:tr>
            </a:tbl>
          </a:graphicData>
        </a:graphic>
      </p:graphicFrame>
      <p:sp>
        <p:nvSpPr>
          <p:cNvPr id="4" name="TextBox 3">
            <a:extLst>
              <a:ext uri="{FF2B5EF4-FFF2-40B4-BE49-F238E27FC236}">
                <a16:creationId xmlns:a16="http://schemas.microsoft.com/office/drawing/2014/main" id="{5438BA7B-7E99-74CB-5C76-070B84EFA467}"/>
              </a:ext>
            </a:extLst>
          </p:cNvPr>
          <p:cNvSpPr txBox="1"/>
          <p:nvPr/>
        </p:nvSpPr>
        <p:spPr>
          <a:xfrm>
            <a:off x="324037" y="5974617"/>
            <a:ext cx="10398864" cy="830997"/>
          </a:xfrm>
          <a:prstGeom prst="rect">
            <a:avLst/>
          </a:prstGeom>
          <a:noFill/>
        </p:spPr>
        <p:txBody>
          <a:bodyPr wrap="square" rtlCol="0">
            <a:spAutoFit/>
          </a:bodyPr>
          <a:lstStyle/>
          <a:p>
            <a:r>
              <a:rPr lang="en-US" sz="1600" dirty="0"/>
              <a:t>Scored on 60-point scale (e.g., Very little = 0; Some = 20; Quite a bit = 40; Very much = 60), and the rescaled items are averaged across every item in the EI. For comparison, view the averages for Southeast Public Institutions (35.4), Carnegie Peers (34.7), and All U.S. Institutions Administering the NSSE (34.6).</a:t>
            </a:r>
          </a:p>
        </p:txBody>
      </p:sp>
      <p:graphicFrame>
        <p:nvGraphicFramePr>
          <p:cNvPr id="5" name="Chart 4">
            <a:extLst>
              <a:ext uri="{FF2B5EF4-FFF2-40B4-BE49-F238E27FC236}">
                <a16:creationId xmlns:a16="http://schemas.microsoft.com/office/drawing/2014/main" id="{CE14FDE1-EE75-6F92-0DB8-981D74198F4B}"/>
              </a:ext>
            </a:extLst>
          </p:cNvPr>
          <p:cNvGraphicFramePr>
            <a:graphicFrameLocks/>
          </p:cNvGraphicFramePr>
          <p:nvPr>
            <p:extLst>
              <p:ext uri="{D42A27DB-BD31-4B8C-83A1-F6EECF244321}">
                <p14:modId xmlns:p14="http://schemas.microsoft.com/office/powerpoint/2010/main" val="3951676934"/>
              </p:ext>
            </p:extLst>
          </p:nvPr>
        </p:nvGraphicFramePr>
        <p:xfrm>
          <a:off x="226233" y="1918029"/>
          <a:ext cx="6765235" cy="40565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096DEED-2F35-8207-CCF6-3DAFFCB7BFAB}"/>
              </a:ext>
            </a:extLst>
          </p:cNvPr>
          <p:cNvSpPr txBox="1"/>
          <p:nvPr/>
        </p:nvSpPr>
        <p:spPr>
          <a:xfrm>
            <a:off x="363794" y="1388944"/>
            <a:ext cx="9745722" cy="461665"/>
          </a:xfrm>
          <a:prstGeom prst="rect">
            <a:avLst/>
          </a:prstGeom>
          <a:noFill/>
        </p:spPr>
        <p:txBody>
          <a:bodyPr wrap="square" rtlCol="0">
            <a:spAutoFit/>
          </a:bodyPr>
          <a:lstStyle/>
          <a:p>
            <a:r>
              <a:rPr lang="en-US" sz="2400" dirty="0"/>
              <a:t>Most FY ratings of campus environment exceeded institutional peers.</a:t>
            </a:r>
          </a:p>
        </p:txBody>
      </p:sp>
    </p:spTree>
    <p:extLst>
      <p:ext uri="{BB962C8B-B14F-4D97-AF65-F5344CB8AC3E}">
        <p14:creationId xmlns:p14="http://schemas.microsoft.com/office/powerpoint/2010/main" val="39074969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0730-38E3-B665-E95B-0BEAF8023665}"/>
              </a:ext>
            </a:extLst>
          </p:cNvPr>
          <p:cNvSpPr>
            <a:spLocks noGrp="1"/>
          </p:cNvSpPr>
          <p:nvPr>
            <p:ph type="title"/>
          </p:nvPr>
        </p:nvSpPr>
        <p:spPr>
          <a:xfrm>
            <a:off x="363794" y="109547"/>
            <a:ext cx="9645445" cy="1325563"/>
          </a:xfrm>
        </p:spPr>
        <p:txBody>
          <a:bodyPr/>
          <a:lstStyle/>
          <a:p>
            <a:r>
              <a:rPr lang="en-US" dirty="0"/>
              <a:t>Supportive Campus Environment by Major – Seniors</a:t>
            </a:r>
          </a:p>
        </p:txBody>
      </p:sp>
      <p:graphicFrame>
        <p:nvGraphicFramePr>
          <p:cNvPr id="6" name="Content Placeholder 5">
            <a:extLst>
              <a:ext uri="{FF2B5EF4-FFF2-40B4-BE49-F238E27FC236}">
                <a16:creationId xmlns:a16="http://schemas.microsoft.com/office/drawing/2014/main" id="{D324E328-9D31-ED59-6F62-83216E14B075}"/>
              </a:ext>
            </a:extLst>
          </p:cNvPr>
          <p:cNvGraphicFramePr>
            <a:graphicFrameLocks noGrp="1"/>
          </p:cNvGraphicFramePr>
          <p:nvPr>
            <p:ph idx="1"/>
            <p:extLst>
              <p:ext uri="{D42A27DB-BD31-4B8C-83A1-F6EECF244321}">
                <p14:modId xmlns:p14="http://schemas.microsoft.com/office/powerpoint/2010/main" val="3642275832"/>
              </p:ext>
            </p:extLst>
          </p:nvPr>
        </p:nvGraphicFramePr>
        <p:xfrm>
          <a:off x="6730989" y="2005787"/>
          <a:ext cx="3225180" cy="3852512"/>
        </p:xfrm>
        <a:graphic>
          <a:graphicData uri="http://schemas.openxmlformats.org/drawingml/2006/table">
            <a:tbl>
              <a:tblPr>
                <a:tableStyleId>{5C22544A-7EE6-4342-B048-85BDC9FD1C3A}</a:tableStyleId>
              </a:tblPr>
              <a:tblGrid>
                <a:gridCol w="2271924">
                  <a:extLst>
                    <a:ext uri="{9D8B030D-6E8A-4147-A177-3AD203B41FA5}">
                      <a16:colId xmlns:a16="http://schemas.microsoft.com/office/drawing/2014/main" val="2056780113"/>
                    </a:ext>
                  </a:extLst>
                </a:gridCol>
                <a:gridCol w="953256">
                  <a:extLst>
                    <a:ext uri="{9D8B030D-6E8A-4147-A177-3AD203B41FA5}">
                      <a16:colId xmlns:a16="http://schemas.microsoft.com/office/drawing/2014/main" val="1282403414"/>
                    </a:ext>
                  </a:extLst>
                </a:gridCol>
              </a:tblGrid>
              <a:tr h="481564">
                <a:tc>
                  <a:txBody>
                    <a:bodyPr/>
                    <a:lstStyle/>
                    <a:p>
                      <a:pPr algn="l" fontAlgn="ctr"/>
                      <a:r>
                        <a:rPr lang="en-US" sz="1200" u="none" strike="noStrike">
                          <a:effectLst/>
                        </a:rPr>
                        <a:t>Supportive Environment</a:t>
                      </a:r>
                      <a:endParaRPr lang="en-US" sz="1200" b="1" i="0" u="none" strike="noStrike">
                        <a:solidFill>
                          <a:srgbClr val="002D62"/>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 N</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10231012"/>
                  </a:ext>
                </a:extLst>
              </a:tr>
              <a:tr h="481564">
                <a:tc>
                  <a:txBody>
                    <a:bodyPr/>
                    <a:lstStyle/>
                    <a:p>
                      <a:pPr algn="l" fontAlgn="ctr"/>
                      <a:r>
                        <a:rPr lang="en-US" sz="1200" u="none" strike="noStrike">
                          <a:effectLst/>
                        </a:rPr>
                        <a:t>Arts &amp; hums.</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34353675"/>
                  </a:ext>
                </a:extLst>
              </a:tr>
              <a:tr h="481564">
                <a:tc>
                  <a:txBody>
                    <a:bodyPr/>
                    <a:lstStyle/>
                    <a:p>
                      <a:pPr algn="l" fontAlgn="ctr"/>
                      <a:r>
                        <a:rPr lang="en-US" sz="1200" u="none" strike="noStrike">
                          <a:effectLst/>
                        </a:rPr>
                        <a:t>Social sci.</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43</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80220133"/>
                  </a:ext>
                </a:extLst>
              </a:tr>
              <a:tr h="481564">
                <a:tc>
                  <a:txBody>
                    <a:bodyPr/>
                    <a:lstStyle/>
                    <a:p>
                      <a:pPr algn="l" fontAlgn="ctr"/>
                      <a:r>
                        <a:rPr lang="en-US" sz="1200" u="none" strike="noStrike">
                          <a:effectLst/>
                        </a:rPr>
                        <a:t>Business</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57</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02194115"/>
                  </a:ext>
                </a:extLst>
              </a:tr>
              <a:tr h="481564">
                <a:tc>
                  <a:txBody>
                    <a:bodyPr/>
                    <a:lstStyle/>
                    <a:p>
                      <a:pPr algn="l" fontAlgn="ctr"/>
                      <a:r>
                        <a:rPr lang="en-US" sz="1200" u="none" strike="noStrike">
                          <a:effectLst/>
                        </a:rPr>
                        <a:t>Education</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19</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45728900"/>
                  </a:ext>
                </a:extLst>
              </a:tr>
              <a:tr h="481564">
                <a:tc>
                  <a:txBody>
                    <a:bodyPr/>
                    <a:lstStyle/>
                    <a:p>
                      <a:pPr algn="l" fontAlgn="ctr"/>
                      <a:r>
                        <a:rPr lang="en-US" sz="1200" u="none" strike="noStrike">
                          <a:effectLst/>
                        </a:rPr>
                        <a:t>Health prof.</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37</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85074644"/>
                  </a:ext>
                </a:extLst>
              </a:tr>
              <a:tr h="481564">
                <a:tc>
                  <a:txBody>
                    <a:bodyPr/>
                    <a:lstStyle/>
                    <a:p>
                      <a:pPr algn="l" fontAlgn="ctr"/>
                      <a:r>
                        <a:rPr lang="en-US" sz="1200" u="none" strike="noStrike">
                          <a:effectLst/>
                        </a:rPr>
                        <a:t>Social service prof.</a:t>
                      </a:r>
                      <a:endParaRPr lang="en-US" sz="1200" b="0" i="0" u="none" strike="noStrike">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32</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86320628"/>
                  </a:ext>
                </a:extLst>
              </a:tr>
              <a:tr h="481564">
                <a:tc>
                  <a:txBody>
                    <a:bodyPr/>
                    <a:lstStyle/>
                    <a:p>
                      <a:pPr algn="l" fontAlgn="ctr"/>
                      <a:r>
                        <a:rPr lang="en-US" sz="1200" u="none" strike="noStrike" dirty="0">
                          <a:effectLst/>
                        </a:rPr>
                        <a:t>Total</a:t>
                      </a:r>
                      <a:endParaRPr lang="en-US" sz="1200" b="1" i="0" u="none" strike="noStrike" dirty="0">
                        <a:solidFill>
                          <a:srgbClr val="000000"/>
                        </a:solidFill>
                        <a:effectLst/>
                        <a:latin typeface="Calibri" panose="020F0502020204030204" pitchFamily="34" charset="0"/>
                      </a:endParaRPr>
                    </a:p>
                  </a:txBody>
                  <a:tcPr marL="71438" marR="0" marT="0" marB="0" anchor="ctr"/>
                </a:tc>
                <a:tc>
                  <a:txBody>
                    <a:bodyPr/>
                    <a:lstStyle/>
                    <a:p>
                      <a:pPr algn="r" fontAlgn="ctr"/>
                      <a:r>
                        <a:rPr lang="en-US" sz="1200" u="none" strike="noStrike" dirty="0">
                          <a:effectLst/>
                        </a:rPr>
                        <a:t>214</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10676362"/>
                  </a:ext>
                </a:extLst>
              </a:tr>
            </a:tbl>
          </a:graphicData>
        </a:graphic>
      </p:graphicFrame>
      <p:sp>
        <p:nvSpPr>
          <p:cNvPr id="4" name="TextBox 3">
            <a:extLst>
              <a:ext uri="{FF2B5EF4-FFF2-40B4-BE49-F238E27FC236}">
                <a16:creationId xmlns:a16="http://schemas.microsoft.com/office/drawing/2014/main" id="{5438BA7B-7E99-74CB-5C76-070B84EFA467}"/>
              </a:ext>
            </a:extLst>
          </p:cNvPr>
          <p:cNvSpPr txBox="1"/>
          <p:nvPr/>
        </p:nvSpPr>
        <p:spPr>
          <a:xfrm>
            <a:off x="363794" y="5957579"/>
            <a:ext cx="10398864" cy="830997"/>
          </a:xfrm>
          <a:prstGeom prst="rect">
            <a:avLst/>
          </a:prstGeom>
          <a:noFill/>
        </p:spPr>
        <p:txBody>
          <a:bodyPr wrap="square" rtlCol="0">
            <a:spAutoFit/>
          </a:bodyPr>
          <a:lstStyle/>
          <a:p>
            <a:r>
              <a:rPr lang="en-US" sz="1600" dirty="0"/>
              <a:t>Scored on 60-point scale (e.g., Very little = 0; Some = 20; Quite a bit = 40; Very much = 60), and the rescaled items are averaged across every item in the EI. For comparison, view the averages for Southeast Public Institutions (33.2), Carnegie Peers (32.7), and All U.S. Institutions Administering the NSSE (32).</a:t>
            </a:r>
          </a:p>
        </p:txBody>
      </p:sp>
      <p:graphicFrame>
        <p:nvGraphicFramePr>
          <p:cNvPr id="5" name="Chart 4">
            <a:extLst>
              <a:ext uri="{FF2B5EF4-FFF2-40B4-BE49-F238E27FC236}">
                <a16:creationId xmlns:a16="http://schemas.microsoft.com/office/drawing/2014/main" id="{35CDE9F4-D04E-3921-4CE3-CF1DB625E26B}"/>
              </a:ext>
            </a:extLst>
          </p:cNvPr>
          <p:cNvGraphicFramePr>
            <a:graphicFrameLocks/>
          </p:cNvGraphicFramePr>
          <p:nvPr>
            <p:extLst>
              <p:ext uri="{D42A27DB-BD31-4B8C-83A1-F6EECF244321}">
                <p14:modId xmlns:p14="http://schemas.microsoft.com/office/powerpoint/2010/main" val="2595728386"/>
              </p:ext>
            </p:extLst>
          </p:nvPr>
        </p:nvGraphicFramePr>
        <p:xfrm>
          <a:off x="363794" y="2005790"/>
          <a:ext cx="5900698" cy="385250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1450565-CAB1-0BF8-3A74-EE961C3A265B}"/>
              </a:ext>
            </a:extLst>
          </p:cNvPr>
          <p:cNvSpPr txBox="1"/>
          <p:nvPr/>
        </p:nvSpPr>
        <p:spPr>
          <a:xfrm>
            <a:off x="363793" y="1388944"/>
            <a:ext cx="10398865" cy="461665"/>
          </a:xfrm>
          <a:prstGeom prst="rect">
            <a:avLst/>
          </a:prstGeom>
          <a:noFill/>
        </p:spPr>
        <p:txBody>
          <a:bodyPr wrap="square" rtlCol="0">
            <a:spAutoFit/>
          </a:bodyPr>
          <a:lstStyle/>
          <a:p>
            <a:r>
              <a:rPr lang="en-US" sz="2400" dirty="0"/>
              <a:t>Most seniors’ ratings of campus environment exceeded institutional peers.</a:t>
            </a:r>
          </a:p>
        </p:txBody>
      </p:sp>
    </p:spTree>
    <p:extLst>
      <p:ext uri="{BB962C8B-B14F-4D97-AF65-F5344CB8AC3E}">
        <p14:creationId xmlns:p14="http://schemas.microsoft.com/office/powerpoint/2010/main" val="3418448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6229-F591-47C8-EEB4-EA281C9AEC65}"/>
              </a:ext>
            </a:extLst>
          </p:cNvPr>
          <p:cNvSpPr>
            <a:spLocks noGrp="1"/>
          </p:cNvSpPr>
          <p:nvPr>
            <p:ph type="title"/>
          </p:nvPr>
        </p:nvSpPr>
        <p:spPr/>
        <p:txBody>
          <a:bodyPr/>
          <a:lstStyle/>
          <a:p>
            <a:r>
              <a:rPr lang="en-US" dirty="0"/>
              <a:t>Beginning College Student Concerns</a:t>
            </a:r>
          </a:p>
        </p:txBody>
      </p:sp>
      <p:sp>
        <p:nvSpPr>
          <p:cNvPr id="3" name="Content Placeholder 2">
            <a:extLst>
              <a:ext uri="{FF2B5EF4-FFF2-40B4-BE49-F238E27FC236}">
                <a16:creationId xmlns:a16="http://schemas.microsoft.com/office/drawing/2014/main" id="{515D19B8-651D-F8BC-EA9D-5496E0DB2FD5}"/>
              </a:ext>
            </a:extLst>
          </p:cNvPr>
          <p:cNvSpPr>
            <a:spLocks noGrp="1"/>
          </p:cNvSpPr>
          <p:nvPr>
            <p:ph idx="1"/>
          </p:nvPr>
        </p:nvSpPr>
        <p:spPr>
          <a:xfrm>
            <a:off x="363794" y="1601620"/>
            <a:ext cx="9645445" cy="4575343"/>
          </a:xfrm>
        </p:spPr>
        <p:txBody>
          <a:bodyPr>
            <a:normAutofit/>
          </a:bodyPr>
          <a:lstStyle/>
          <a:p>
            <a:r>
              <a:rPr lang="en-US" sz="2400" dirty="0"/>
              <a:t>On the BCSSE, students reported concerns about maintaining positive mental health and avoiding mental and emotional exhaustion.</a:t>
            </a:r>
          </a:p>
          <a:p>
            <a:r>
              <a:rPr lang="en-US" sz="2400" dirty="0"/>
              <a:t>The NSSE addresses this with questions about campus support for overall well being (including mental health).</a:t>
            </a:r>
          </a:p>
        </p:txBody>
      </p:sp>
      <p:graphicFrame>
        <p:nvGraphicFramePr>
          <p:cNvPr id="5" name="Chart 4">
            <a:extLst>
              <a:ext uri="{FF2B5EF4-FFF2-40B4-BE49-F238E27FC236}">
                <a16:creationId xmlns:a16="http://schemas.microsoft.com/office/drawing/2014/main" id="{59C6A67A-4E71-44C6-ABD7-84B072A822BC}"/>
              </a:ext>
            </a:extLst>
          </p:cNvPr>
          <p:cNvGraphicFramePr>
            <a:graphicFrameLocks/>
          </p:cNvGraphicFramePr>
          <p:nvPr>
            <p:extLst>
              <p:ext uri="{D42A27DB-BD31-4B8C-83A1-F6EECF244321}">
                <p14:modId xmlns:p14="http://schemas.microsoft.com/office/powerpoint/2010/main" val="3730728805"/>
              </p:ext>
            </p:extLst>
          </p:nvPr>
        </p:nvGraphicFramePr>
        <p:xfrm>
          <a:off x="5687961" y="3544010"/>
          <a:ext cx="4572000" cy="288092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055AD4A-9B7E-F586-FFCF-2BAFAAFB33E8}"/>
              </a:ext>
            </a:extLst>
          </p:cNvPr>
          <p:cNvSpPr txBox="1"/>
          <p:nvPr/>
        </p:nvSpPr>
        <p:spPr>
          <a:xfrm>
            <a:off x="363794" y="6483125"/>
            <a:ext cx="10160119" cy="369332"/>
          </a:xfrm>
          <a:prstGeom prst="rect">
            <a:avLst/>
          </a:prstGeom>
          <a:noFill/>
        </p:spPr>
        <p:txBody>
          <a:bodyPr wrap="square" rtlCol="0">
            <a:spAutoFit/>
          </a:bodyPr>
          <a:lstStyle/>
          <a:p>
            <a:r>
              <a:rPr lang="en-US" dirty="0"/>
              <a:t>BCSSE: Percentage of students stating their level of concern was (Very Much) or (Quite a bit).</a:t>
            </a:r>
          </a:p>
        </p:txBody>
      </p:sp>
      <p:graphicFrame>
        <p:nvGraphicFramePr>
          <p:cNvPr id="7" name="Chart 6">
            <a:extLst>
              <a:ext uri="{FF2B5EF4-FFF2-40B4-BE49-F238E27FC236}">
                <a16:creationId xmlns:a16="http://schemas.microsoft.com/office/drawing/2014/main" id="{BC9BE4BC-9DA7-4E2D-859B-2B13B19C3C33}"/>
              </a:ext>
            </a:extLst>
          </p:cNvPr>
          <p:cNvGraphicFramePr>
            <a:graphicFrameLocks/>
          </p:cNvGraphicFramePr>
          <p:nvPr>
            <p:extLst>
              <p:ext uri="{D42A27DB-BD31-4B8C-83A1-F6EECF244321}">
                <p14:modId xmlns:p14="http://schemas.microsoft.com/office/powerpoint/2010/main" val="3225342682"/>
              </p:ext>
            </p:extLst>
          </p:nvPr>
        </p:nvGraphicFramePr>
        <p:xfrm>
          <a:off x="572683" y="3544010"/>
          <a:ext cx="4572000" cy="2880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10507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86C0-A9B7-2443-F49F-B887CE95CF12}"/>
              </a:ext>
            </a:extLst>
          </p:cNvPr>
          <p:cNvSpPr>
            <a:spLocks noGrp="1"/>
          </p:cNvSpPr>
          <p:nvPr>
            <p:ph type="title"/>
          </p:nvPr>
        </p:nvSpPr>
        <p:spPr>
          <a:xfrm>
            <a:off x="363794" y="365125"/>
            <a:ext cx="9645445" cy="1325563"/>
          </a:xfrm>
        </p:spPr>
        <p:txBody>
          <a:bodyPr anchor="ctr">
            <a:normAutofit/>
          </a:bodyPr>
          <a:lstStyle/>
          <a:p>
            <a:r>
              <a:rPr lang="en-US" dirty="0"/>
              <a:t>Comparison with Other Institutions</a:t>
            </a:r>
          </a:p>
        </p:txBody>
      </p:sp>
      <p:sp>
        <p:nvSpPr>
          <p:cNvPr id="3" name="Content Placeholder 2">
            <a:extLst>
              <a:ext uri="{FF2B5EF4-FFF2-40B4-BE49-F238E27FC236}">
                <a16:creationId xmlns:a16="http://schemas.microsoft.com/office/drawing/2014/main" id="{74707EAB-1D65-763E-7107-245A2A0AE5F1}"/>
              </a:ext>
            </a:extLst>
          </p:cNvPr>
          <p:cNvSpPr>
            <a:spLocks noGrp="1"/>
          </p:cNvSpPr>
          <p:nvPr>
            <p:ph sz="half" idx="1"/>
          </p:nvPr>
        </p:nvSpPr>
        <p:spPr>
          <a:xfrm>
            <a:off x="476790" y="2139410"/>
            <a:ext cx="4633450" cy="3549115"/>
          </a:xfrm>
        </p:spPr>
        <p:txBody>
          <a:bodyPr>
            <a:normAutofit/>
          </a:bodyPr>
          <a:lstStyle/>
          <a:p>
            <a:r>
              <a:rPr lang="en-US" dirty="0"/>
              <a:t>Southeast Public Institutions</a:t>
            </a:r>
          </a:p>
          <a:p>
            <a:endParaRPr lang="en-US" dirty="0"/>
          </a:p>
          <a:p>
            <a:r>
              <a:rPr lang="en-US" dirty="0"/>
              <a:t>Carnegie Peer Institutions</a:t>
            </a:r>
          </a:p>
          <a:p>
            <a:endParaRPr lang="en-US" dirty="0"/>
          </a:p>
          <a:p>
            <a:r>
              <a:rPr lang="en-US" dirty="0"/>
              <a:t>All U.S. Institutions that Administered the NSSE</a:t>
            </a:r>
          </a:p>
        </p:txBody>
      </p:sp>
      <p:pic>
        <p:nvPicPr>
          <p:cNvPr id="7" name="Picture 6" descr="Stones balancing on a wood">
            <a:extLst>
              <a:ext uri="{FF2B5EF4-FFF2-40B4-BE49-F238E27FC236}">
                <a16:creationId xmlns:a16="http://schemas.microsoft.com/office/drawing/2014/main" id="{0708ACFF-390E-9F4D-DA07-B61CF8C0826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208656" y="2164248"/>
            <a:ext cx="4633450" cy="2791653"/>
          </a:xfrm>
          <a:prstGeom prst="rect">
            <a:avLst/>
          </a:prstGeom>
          <a:noFill/>
        </p:spPr>
      </p:pic>
    </p:spTree>
    <p:extLst>
      <p:ext uri="{BB962C8B-B14F-4D97-AF65-F5344CB8AC3E}">
        <p14:creationId xmlns:p14="http://schemas.microsoft.com/office/powerpoint/2010/main" val="41126399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70E4-2B85-A4CC-EC75-38EDB2B27EE4}"/>
              </a:ext>
            </a:extLst>
          </p:cNvPr>
          <p:cNvSpPr>
            <a:spLocks noGrp="1"/>
          </p:cNvSpPr>
          <p:nvPr>
            <p:ph type="title"/>
          </p:nvPr>
        </p:nvSpPr>
        <p:spPr/>
        <p:txBody>
          <a:bodyPr/>
          <a:lstStyle/>
          <a:p>
            <a:r>
              <a:rPr lang="en-US" dirty="0"/>
              <a:t>Faculty Interaction and Teaching (Mentoring) – First Year (2023)</a:t>
            </a:r>
          </a:p>
        </p:txBody>
      </p:sp>
      <p:sp>
        <p:nvSpPr>
          <p:cNvPr id="3" name="Content Placeholder 2">
            <a:extLst>
              <a:ext uri="{FF2B5EF4-FFF2-40B4-BE49-F238E27FC236}">
                <a16:creationId xmlns:a16="http://schemas.microsoft.com/office/drawing/2014/main" id="{ACE1A0AB-4F37-29A6-B0AE-B042935860C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DE11F558-C2AB-9D83-B35C-1B401BF6D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3794" y="1825625"/>
            <a:ext cx="11389854" cy="1920644"/>
          </a:xfrm>
          <a:prstGeom prst="rect">
            <a:avLst/>
          </a:prstGeom>
        </p:spPr>
      </p:pic>
      <p:sp>
        <p:nvSpPr>
          <p:cNvPr id="8" name="TextBox 7">
            <a:extLst>
              <a:ext uri="{FF2B5EF4-FFF2-40B4-BE49-F238E27FC236}">
                <a16:creationId xmlns:a16="http://schemas.microsoft.com/office/drawing/2014/main" id="{D4643913-1877-80BC-7EBC-66562D8C29C8}"/>
              </a:ext>
            </a:extLst>
          </p:cNvPr>
          <p:cNvSpPr txBox="1"/>
          <p:nvPr/>
        </p:nvSpPr>
        <p:spPr>
          <a:xfrm>
            <a:off x="368620" y="4300039"/>
            <a:ext cx="9958648" cy="2031325"/>
          </a:xfrm>
          <a:prstGeom prst="rect">
            <a:avLst/>
          </a:prstGeom>
          <a:noFill/>
        </p:spPr>
        <p:txBody>
          <a:bodyPr wrap="square" rtlCol="0">
            <a:spAutoFit/>
          </a:bodyPr>
          <a:lstStyle/>
          <a:p>
            <a:r>
              <a:rPr lang="en-US" dirty="0"/>
              <a:t>Comparisons show difference in percentage points between FSU and other institutions.</a:t>
            </a:r>
          </a:p>
          <a:p>
            <a:r>
              <a:rPr lang="en-US" dirty="0"/>
              <a:t>Student-Faculty Interaction (Mentoring)</a:t>
            </a:r>
          </a:p>
          <a:p>
            <a:endParaRPr lang="en-US" dirty="0"/>
          </a:p>
          <a:p>
            <a:r>
              <a:rPr lang="en-US" b="1" dirty="0"/>
              <a:t>FSU first-year students gave higher ratings for faculty mentoring than other institutions.</a:t>
            </a:r>
          </a:p>
          <a:p>
            <a:endParaRPr lang="en-US" dirty="0"/>
          </a:p>
          <a:p>
            <a:r>
              <a:rPr lang="en-US" dirty="0"/>
              <a:t>In 2019, first-year students reported higher scores for 3a. (60) and 3d. (50). They reported lower scores for 3b. (35) and 3c. (41).</a:t>
            </a:r>
          </a:p>
        </p:txBody>
      </p:sp>
    </p:spTree>
    <p:extLst>
      <p:ext uri="{BB962C8B-B14F-4D97-AF65-F5344CB8AC3E}">
        <p14:creationId xmlns:p14="http://schemas.microsoft.com/office/powerpoint/2010/main" val="30781584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70E4-2B85-A4CC-EC75-38EDB2B27EE4}"/>
              </a:ext>
            </a:extLst>
          </p:cNvPr>
          <p:cNvSpPr>
            <a:spLocks noGrp="1"/>
          </p:cNvSpPr>
          <p:nvPr>
            <p:ph type="title"/>
          </p:nvPr>
        </p:nvSpPr>
        <p:spPr/>
        <p:txBody>
          <a:bodyPr/>
          <a:lstStyle/>
          <a:p>
            <a:r>
              <a:rPr lang="en-US" dirty="0"/>
              <a:t>Faculty Interaction and Teaching (Mentoring) – Seniors (2023)</a:t>
            </a:r>
          </a:p>
        </p:txBody>
      </p:sp>
      <p:sp>
        <p:nvSpPr>
          <p:cNvPr id="3" name="Content Placeholder 2">
            <a:extLst>
              <a:ext uri="{FF2B5EF4-FFF2-40B4-BE49-F238E27FC236}">
                <a16:creationId xmlns:a16="http://schemas.microsoft.com/office/drawing/2014/main" id="{ACE1A0AB-4F37-29A6-B0AE-B042935860CD}"/>
              </a:ext>
            </a:extLst>
          </p:cNvPr>
          <p:cNvSpPr>
            <a:spLocks noGrp="1"/>
          </p:cNvSpPr>
          <p:nvPr>
            <p:ph idx="1"/>
          </p:nvPr>
        </p:nvSpPr>
        <p:spPr>
          <a:xfrm>
            <a:off x="363794" y="1825625"/>
            <a:ext cx="9645445" cy="2424950"/>
          </a:xfrm>
        </p:spPr>
        <p:txBody>
          <a:bodyPr/>
          <a:lstStyle/>
          <a:p>
            <a:endParaRPr lang="en-US" dirty="0"/>
          </a:p>
        </p:txBody>
      </p:sp>
      <p:pic>
        <p:nvPicPr>
          <p:cNvPr id="5" name="Picture 4">
            <a:extLst>
              <a:ext uri="{FF2B5EF4-FFF2-40B4-BE49-F238E27FC236}">
                <a16:creationId xmlns:a16="http://schemas.microsoft.com/office/drawing/2014/main" id="{EB1C5AF6-814D-178E-33EE-BE340FCCC0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3794" y="1825625"/>
            <a:ext cx="10841211" cy="1826433"/>
          </a:xfrm>
          <a:prstGeom prst="rect">
            <a:avLst/>
          </a:prstGeom>
        </p:spPr>
      </p:pic>
      <p:sp>
        <p:nvSpPr>
          <p:cNvPr id="4" name="TextBox 3">
            <a:extLst>
              <a:ext uri="{FF2B5EF4-FFF2-40B4-BE49-F238E27FC236}">
                <a16:creationId xmlns:a16="http://schemas.microsoft.com/office/drawing/2014/main" id="{57AC3A48-672F-4352-8038-E9EC448CB66E}"/>
              </a:ext>
            </a:extLst>
          </p:cNvPr>
          <p:cNvSpPr txBox="1"/>
          <p:nvPr/>
        </p:nvSpPr>
        <p:spPr>
          <a:xfrm>
            <a:off x="363794" y="4594168"/>
            <a:ext cx="9958648" cy="2308324"/>
          </a:xfrm>
          <a:prstGeom prst="rect">
            <a:avLst/>
          </a:prstGeom>
          <a:noFill/>
        </p:spPr>
        <p:txBody>
          <a:bodyPr wrap="square" rtlCol="0">
            <a:spAutoFit/>
          </a:bodyPr>
          <a:lstStyle/>
          <a:p>
            <a:r>
              <a:rPr lang="en-US" dirty="0"/>
              <a:t>Comparisons show difference in percentage points between FSU and other institutions.</a:t>
            </a:r>
          </a:p>
          <a:p>
            <a:r>
              <a:rPr lang="en-US" dirty="0"/>
              <a:t>Student-Faculty Interaction (Mentoring)</a:t>
            </a:r>
          </a:p>
          <a:p>
            <a:endParaRPr lang="en-US" dirty="0"/>
          </a:p>
          <a:p>
            <a:r>
              <a:rPr lang="en-US" dirty="0"/>
              <a:t>In 2019, Seniors reported higher scores for 3a. (40), 3b. (30) and slightly lower scores for 3c. (29), 3d. (38).</a:t>
            </a:r>
          </a:p>
          <a:p>
            <a:endParaRPr lang="en-US" dirty="0"/>
          </a:p>
          <a:p>
            <a:r>
              <a:rPr lang="en-US" b="1" dirty="0"/>
              <a:t>Seniors’ total ratings of mentoring activities are lower than reported in 2019. The ratings in 2023 are lower than first-year students’ ratings and currently below peers.</a:t>
            </a:r>
          </a:p>
        </p:txBody>
      </p:sp>
    </p:spTree>
    <p:extLst>
      <p:ext uri="{BB962C8B-B14F-4D97-AF65-F5344CB8AC3E}">
        <p14:creationId xmlns:p14="http://schemas.microsoft.com/office/powerpoint/2010/main" val="16230663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70E4-2B85-A4CC-EC75-38EDB2B27EE4}"/>
              </a:ext>
            </a:extLst>
          </p:cNvPr>
          <p:cNvSpPr>
            <a:spLocks noGrp="1"/>
          </p:cNvSpPr>
          <p:nvPr>
            <p:ph type="title"/>
          </p:nvPr>
        </p:nvSpPr>
        <p:spPr/>
        <p:txBody>
          <a:bodyPr/>
          <a:lstStyle/>
          <a:p>
            <a:r>
              <a:rPr lang="en-US" dirty="0"/>
              <a:t>Faculty Interaction and Teaching (Instruction) – First Year (2023)</a:t>
            </a:r>
          </a:p>
        </p:txBody>
      </p:sp>
      <p:sp>
        <p:nvSpPr>
          <p:cNvPr id="3" name="Content Placeholder 2">
            <a:extLst>
              <a:ext uri="{FF2B5EF4-FFF2-40B4-BE49-F238E27FC236}">
                <a16:creationId xmlns:a16="http://schemas.microsoft.com/office/drawing/2014/main" id="{ACE1A0AB-4F37-29A6-B0AE-B042935860CD}"/>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DE11F558-C2AB-9D83-B35C-1B401BF6D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3794" y="2067098"/>
            <a:ext cx="11389854" cy="1987168"/>
          </a:xfrm>
          <a:prstGeom prst="rect">
            <a:avLst/>
          </a:prstGeom>
        </p:spPr>
      </p:pic>
      <p:sp>
        <p:nvSpPr>
          <p:cNvPr id="8" name="TextBox 7">
            <a:extLst>
              <a:ext uri="{FF2B5EF4-FFF2-40B4-BE49-F238E27FC236}">
                <a16:creationId xmlns:a16="http://schemas.microsoft.com/office/drawing/2014/main" id="{D4643913-1877-80BC-7EBC-66562D8C29C8}"/>
              </a:ext>
            </a:extLst>
          </p:cNvPr>
          <p:cNvSpPr txBox="1"/>
          <p:nvPr/>
        </p:nvSpPr>
        <p:spPr>
          <a:xfrm>
            <a:off x="363793" y="4588214"/>
            <a:ext cx="10188723" cy="1200329"/>
          </a:xfrm>
          <a:prstGeom prst="rect">
            <a:avLst/>
          </a:prstGeom>
          <a:noFill/>
        </p:spPr>
        <p:txBody>
          <a:bodyPr wrap="square" rtlCol="0">
            <a:spAutoFit/>
          </a:bodyPr>
          <a:lstStyle/>
          <a:p>
            <a:r>
              <a:rPr lang="en-US" dirty="0"/>
              <a:t>Comparisons show difference in percentage points between FSU and other institutions.</a:t>
            </a:r>
          </a:p>
          <a:p>
            <a:r>
              <a:rPr lang="en-US" dirty="0"/>
              <a:t>Effective Teaching Practices (Course Climate)</a:t>
            </a:r>
          </a:p>
          <a:p>
            <a:endParaRPr lang="en-US" dirty="0"/>
          </a:p>
          <a:p>
            <a:r>
              <a:rPr lang="en-US" dirty="0"/>
              <a:t>In 2019, first-year students reported similar scores for 5a. (72), 5b. (65), 5c. (67), 5d. (72), 5e. (64).</a:t>
            </a:r>
          </a:p>
        </p:txBody>
      </p:sp>
    </p:spTree>
    <p:extLst>
      <p:ext uri="{BB962C8B-B14F-4D97-AF65-F5344CB8AC3E}">
        <p14:creationId xmlns:p14="http://schemas.microsoft.com/office/powerpoint/2010/main" val="32564633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70E4-2B85-A4CC-EC75-38EDB2B27EE4}"/>
              </a:ext>
            </a:extLst>
          </p:cNvPr>
          <p:cNvSpPr>
            <a:spLocks noGrp="1"/>
          </p:cNvSpPr>
          <p:nvPr>
            <p:ph type="title"/>
          </p:nvPr>
        </p:nvSpPr>
        <p:spPr/>
        <p:txBody>
          <a:bodyPr/>
          <a:lstStyle/>
          <a:p>
            <a:r>
              <a:rPr lang="en-US" dirty="0"/>
              <a:t>Faculty Interaction and Teaching (Instruction)  – Seniors (2023)</a:t>
            </a:r>
          </a:p>
        </p:txBody>
      </p:sp>
      <p:sp>
        <p:nvSpPr>
          <p:cNvPr id="3" name="Content Placeholder 2">
            <a:extLst>
              <a:ext uri="{FF2B5EF4-FFF2-40B4-BE49-F238E27FC236}">
                <a16:creationId xmlns:a16="http://schemas.microsoft.com/office/drawing/2014/main" id="{ACE1A0AB-4F37-29A6-B0AE-B042935860CD}"/>
              </a:ext>
            </a:extLst>
          </p:cNvPr>
          <p:cNvSpPr>
            <a:spLocks noGrp="1"/>
          </p:cNvSpPr>
          <p:nvPr>
            <p:ph idx="1"/>
          </p:nvPr>
        </p:nvSpPr>
        <p:spPr>
          <a:xfrm>
            <a:off x="363794" y="1825625"/>
            <a:ext cx="9645445" cy="2269779"/>
          </a:xfrm>
        </p:spPr>
        <p:txBody>
          <a:bodyPr/>
          <a:lstStyle/>
          <a:p>
            <a:endParaRPr lang="en-US" dirty="0"/>
          </a:p>
        </p:txBody>
      </p:sp>
      <p:pic>
        <p:nvPicPr>
          <p:cNvPr id="5" name="Picture 4">
            <a:extLst>
              <a:ext uri="{FF2B5EF4-FFF2-40B4-BE49-F238E27FC236}">
                <a16:creationId xmlns:a16="http://schemas.microsoft.com/office/drawing/2014/main" id="{EB1C5AF6-814D-178E-33EE-BE340FCCC0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3794" y="1825625"/>
            <a:ext cx="10841211" cy="1906385"/>
          </a:xfrm>
          <a:prstGeom prst="rect">
            <a:avLst/>
          </a:prstGeom>
        </p:spPr>
      </p:pic>
      <p:sp>
        <p:nvSpPr>
          <p:cNvPr id="4" name="TextBox 3">
            <a:extLst>
              <a:ext uri="{FF2B5EF4-FFF2-40B4-BE49-F238E27FC236}">
                <a16:creationId xmlns:a16="http://schemas.microsoft.com/office/drawing/2014/main" id="{57AC3A48-672F-4352-8038-E9EC448CB66E}"/>
              </a:ext>
            </a:extLst>
          </p:cNvPr>
          <p:cNvSpPr txBox="1"/>
          <p:nvPr/>
        </p:nvSpPr>
        <p:spPr>
          <a:xfrm>
            <a:off x="363794" y="4252315"/>
            <a:ext cx="9958648" cy="2585323"/>
          </a:xfrm>
          <a:prstGeom prst="rect">
            <a:avLst/>
          </a:prstGeom>
          <a:noFill/>
        </p:spPr>
        <p:txBody>
          <a:bodyPr wrap="square" rtlCol="0">
            <a:spAutoFit/>
          </a:bodyPr>
          <a:lstStyle/>
          <a:p>
            <a:r>
              <a:rPr lang="en-US" dirty="0"/>
              <a:t>Comparisons show difference in percentage points between FSU and other institutions.</a:t>
            </a:r>
          </a:p>
          <a:p>
            <a:r>
              <a:rPr lang="en-US" dirty="0"/>
              <a:t>Effective Teaching Practices (Course Climate)</a:t>
            </a:r>
          </a:p>
          <a:p>
            <a:endParaRPr lang="en-US" dirty="0"/>
          </a:p>
          <a:p>
            <a:r>
              <a:rPr lang="en-US" dirty="0"/>
              <a:t>In 2019, Seniors reported lower ratings for 5a. (78), 5b. (74), 5c. (71), 5d. (64), and 5e. (69). Ratings of effective teaching practices improved in 2023.</a:t>
            </a:r>
          </a:p>
          <a:p>
            <a:endParaRPr lang="en-US" dirty="0"/>
          </a:p>
          <a:p>
            <a:r>
              <a:rPr lang="en-US" b="1" dirty="0"/>
              <a:t>In 2023, Seniors’ total ratings are higher than first-year students’ ratings and higher than peer institutions.</a:t>
            </a:r>
          </a:p>
          <a:p>
            <a:endParaRPr lang="en-US" dirty="0"/>
          </a:p>
        </p:txBody>
      </p:sp>
    </p:spTree>
    <p:extLst>
      <p:ext uri="{BB962C8B-B14F-4D97-AF65-F5344CB8AC3E}">
        <p14:creationId xmlns:p14="http://schemas.microsoft.com/office/powerpoint/2010/main" val="29646142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8DFD-DB95-DD30-ADDD-800036A8AA51}"/>
              </a:ext>
            </a:extLst>
          </p:cNvPr>
          <p:cNvSpPr>
            <a:spLocks noGrp="1"/>
          </p:cNvSpPr>
          <p:nvPr>
            <p:ph type="title"/>
          </p:nvPr>
        </p:nvSpPr>
        <p:spPr/>
        <p:txBody>
          <a:bodyPr/>
          <a:lstStyle/>
          <a:p>
            <a:r>
              <a:rPr lang="en-US" dirty="0"/>
              <a:t>NSSE Supportive Environment – FY (2023)</a:t>
            </a:r>
          </a:p>
        </p:txBody>
      </p:sp>
      <p:sp>
        <p:nvSpPr>
          <p:cNvPr id="3" name="Content Placeholder 2">
            <a:extLst>
              <a:ext uri="{FF2B5EF4-FFF2-40B4-BE49-F238E27FC236}">
                <a16:creationId xmlns:a16="http://schemas.microsoft.com/office/drawing/2014/main" id="{122B4628-9726-2A3B-8D19-3E49BA3601F2}"/>
              </a:ext>
            </a:extLst>
          </p:cNvPr>
          <p:cNvSpPr>
            <a:spLocks noGrp="1"/>
          </p:cNvSpPr>
          <p:nvPr>
            <p:ph idx="1"/>
          </p:nvPr>
        </p:nvSpPr>
        <p:spPr>
          <a:xfrm>
            <a:off x="363794" y="1825626"/>
            <a:ext cx="9645445" cy="3272848"/>
          </a:xfrm>
        </p:spPr>
        <p:txBody>
          <a:bodyPr/>
          <a:lstStyle/>
          <a:p>
            <a:endParaRPr lang="en-US" dirty="0"/>
          </a:p>
        </p:txBody>
      </p:sp>
      <p:sp>
        <p:nvSpPr>
          <p:cNvPr id="6" name="TextBox 5">
            <a:extLst>
              <a:ext uri="{FF2B5EF4-FFF2-40B4-BE49-F238E27FC236}">
                <a16:creationId xmlns:a16="http://schemas.microsoft.com/office/drawing/2014/main" id="{476C23D5-6503-28C6-B104-EFBF9465C61D}"/>
              </a:ext>
            </a:extLst>
          </p:cNvPr>
          <p:cNvSpPr txBox="1"/>
          <p:nvPr/>
        </p:nvSpPr>
        <p:spPr>
          <a:xfrm>
            <a:off x="363794" y="5572874"/>
            <a:ext cx="9958648" cy="1323439"/>
          </a:xfrm>
          <a:prstGeom prst="rect">
            <a:avLst/>
          </a:prstGeom>
          <a:noFill/>
        </p:spPr>
        <p:txBody>
          <a:bodyPr wrap="square" rtlCol="0">
            <a:spAutoFit/>
          </a:bodyPr>
          <a:lstStyle/>
          <a:p>
            <a:r>
              <a:rPr lang="en-US" sz="1600" dirty="0"/>
              <a:t>Comparisons show difference in percentage points between FSU and other institutions.</a:t>
            </a:r>
          </a:p>
          <a:p>
            <a:r>
              <a:rPr lang="en-US" sz="1600" dirty="0"/>
              <a:t>In 2019, first-year students reported lower scores for 14b. (70), 14.c. (74), 14d. (60), 14e. (68), 14f. (69), 14g. (54), 14h. (67), 14i. (55). </a:t>
            </a:r>
            <a:r>
              <a:rPr lang="en-US" sz="1600" b="1" dirty="0"/>
              <a:t>Item 14g (helping manage non-academic responsibilities; possibly including adult learners and military) exceeded peer institutions by 11 and 12 points in 2019.</a:t>
            </a:r>
          </a:p>
          <a:p>
            <a:r>
              <a:rPr lang="en-US" sz="1600" b="1" dirty="0"/>
              <a:t>In 2023, first-year students’ ratings improved further, relative to peers.</a:t>
            </a:r>
          </a:p>
        </p:txBody>
      </p:sp>
      <p:pic>
        <p:nvPicPr>
          <p:cNvPr id="5" name="Picture 4">
            <a:extLst>
              <a:ext uri="{FF2B5EF4-FFF2-40B4-BE49-F238E27FC236}">
                <a16:creationId xmlns:a16="http://schemas.microsoft.com/office/drawing/2014/main" id="{AC8317A5-BF4F-0DC9-9560-1B9126DB59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549" y="1349891"/>
            <a:ext cx="8988829" cy="4158218"/>
          </a:xfrm>
          <a:prstGeom prst="rect">
            <a:avLst/>
          </a:prstGeom>
        </p:spPr>
      </p:pic>
    </p:spTree>
    <p:extLst>
      <p:ext uri="{BB962C8B-B14F-4D97-AF65-F5344CB8AC3E}">
        <p14:creationId xmlns:p14="http://schemas.microsoft.com/office/powerpoint/2010/main" val="10774951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8DFD-DB95-DD30-ADDD-800036A8AA51}"/>
              </a:ext>
            </a:extLst>
          </p:cNvPr>
          <p:cNvSpPr>
            <a:spLocks noGrp="1"/>
          </p:cNvSpPr>
          <p:nvPr>
            <p:ph type="title"/>
          </p:nvPr>
        </p:nvSpPr>
        <p:spPr>
          <a:xfrm>
            <a:off x="363794" y="365125"/>
            <a:ext cx="9958648" cy="1325563"/>
          </a:xfrm>
        </p:spPr>
        <p:txBody>
          <a:bodyPr/>
          <a:lstStyle/>
          <a:p>
            <a:r>
              <a:rPr lang="en-US" dirty="0"/>
              <a:t>NSSE Supportive Environment – Seniors (2023)</a:t>
            </a:r>
          </a:p>
        </p:txBody>
      </p:sp>
      <p:sp>
        <p:nvSpPr>
          <p:cNvPr id="3" name="Content Placeholder 2">
            <a:extLst>
              <a:ext uri="{FF2B5EF4-FFF2-40B4-BE49-F238E27FC236}">
                <a16:creationId xmlns:a16="http://schemas.microsoft.com/office/drawing/2014/main" id="{122B4628-9726-2A3B-8D19-3E49BA3601F2}"/>
              </a:ext>
            </a:extLst>
          </p:cNvPr>
          <p:cNvSpPr>
            <a:spLocks noGrp="1"/>
          </p:cNvSpPr>
          <p:nvPr>
            <p:ph idx="1"/>
          </p:nvPr>
        </p:nvSpPr>
        <p:spPr>
          <a:xfrm>
            <a:off x="363794" y="1825626"/>
            <a:ext cx="9645445" cy="3272848"/>
          </a:xfrm>
        </p:spPr>
        <p:txBody>
          <a:bodyPr/>
          <a:lstStyle/>
          <a:p>
            <a:endParaRPr lang="en-US" dirty="0"/>
          </a:p>
        </p:txBody>
      </p:sp>
      <p:sp>
        <p:nvSpPr>
          <p:cNvPr id="6" name="TextBox 5">
            <a:extLst>
              <a:ext uri="{FF2B5EF4-FFF2-40B4-BE49-F238E27FC236}">
                <a16:creationId xmlns:a16="http://schemas.microsoft.com/office/drawing/2014/main" id="{476C23D5-6503-28C6-B104-EFBF9465C61D}"/>
              </a:ext>
            </a:extLst>
          </p:cNvPr>
          <p:cNvSpPr txBox="1"/>
          <p:nvPr/>
        </p:nvSpPr>
        <p:spPr>
          <a:xfrm>
            <a:off x="363794" y="5572874"/>
            <a:ext cx="9958648" cy="1323439"/>
          </a:xfrm>
          <a:prstGeom prst="rect">
            <a:avLst/>
          </a:prstGeom>
          <a:noFill/>
        </p:spPr>
        <p:txBody>
          <a:bodyPr wrap="square" rtlCol="0">
            <a:spAutoFit/>
          </a:bodyPr>
          <a:lstStyle/>
          <a:p>
            <a:r>
              <a:rPr lang="en-US" sz="1600" dirty="0"/>
              <a:t>Comparisons show difference in percentage points between FSU and other institutions.</a:t>
            </a:r>
          </a:p>
          <a:p>
            <a:r>
              <a:rPr lang="en-US" sz="1600" dirty="0"/>
              <a:t>In 2019, Seniors reported lower scores for 14c. (68), 14d. (62), 14e. (67), 14f. (61), 14g. (40), 14h. (57), and 14i. (50). Only 14b. (72) was higher. Most responses were higher than peer institutions.</a:t>
            </a:r>
          </a:p>
          <a:p>
            <a:r>
              <a:rPr lang="en-US" sz="1600" b="1" dirty="0"/>
              <a:t>Seniors’ ratings of supportive environment increased (14f, 14g, 14h, and 14i by more than 10 points) since 2019 and exceeded peer institutions.</a:t>
            </a:r>
          </a:p>
        </p:txBody>
      </p:sp>
      <p:pic>
        <p:nvPicPr>
          <p:cNvPr id="5" name="Picture 4">
            <a:extLst>
              <a:ext uri="{FF2B5EF4-FFF2-40B4-BE49-F238E27FC236}">
                <a16:creationId xmlns:a16="http://schemas.microsoft.com/office/drawing/2014/main" id="{AC8317A5-BF4F-0DC9-9560-1B9126DB59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549" y="1452094"/>
            <a:ext cx="8988829" cy="4158218"/>
          </a:xfrm>
          <a:prstGeom prst="rect">
            <a:avLst/>
          </a:prstGeom>
        </p:spPr>
      </p:pic>
    </p:spTree>
    <p:extLst>
      <p:ext uri="{BB962C8B-B14F-4D97-AF65-F5344CB8AC3E}">
        <p14:creationId xmlns:p14="http://schemas.microsoft.com/office/powerpoint/2010/main" val="35022515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B30A8-D19E-F94C-9562-3560338891CC}"/>
              </a:ext>
            </a:extLst>
          </p:cNvPr>
          <p:cNvSpPr>
            <a:spLocks noGrp="1"/>
          </p:cNvSpPr>
          <p:nvPr>
            <p:ph type="title"/>
          </p:nvPr>
        </p:nvSpPr>
        <p:spPr/>
        <p:txBody>
          <a:bodyPr/>
          <a:lstStyle/>
          <a:p>
            <a:r>
              <a:rPr lang="en-US" dirty="0"/>
              <a:t>Comparison with Other Institutions</a:t>
            </a:r>
          </a:p>
        </p:txBody>
      </p:sp>
      <p:sp>
        <p:nvSpPr>
          <p:cNvPr id="3" name="Content Placeholder 2">
            <a:extLst>
              <a:ext uri="{FF2B5EF4-FFF2-40B4-BE49-F238E27FC236}">
                <a16:creationId xmlns:a16="http://schemas.microsoft.com/office/drawing/2014/main" id="{2B4CEE77-C51A-4F98-0B1C-B44315B05DF7}"/>
              </a:ext>
            </a:extLst>
          </p:cNvPr>
          <p:cNvSpPr>
            <a:spLocks noGrp="1"/>
          </p:cNvSpPr>
          <p:nvPr>
            <p:ph idx="1"/>
          </p:nvPr>
        </p:nvSpPr>
        <p:spPr>
          <a:xfrm>
            <a:off x="363794" y="1690688"/>
            <a:ext cx="9645445" cy="4932984"/>
          </a:xfrm>
        </p:spPr>
        <p:txBody>
          <a:bodyPr>
            <a:normAutofit/>
          </a:bodyPr>
          <a:lstStyle/>
          <a:p>
            <a:r>
              <a:rPr lang="en-US" dirty="0"/>
              <a:t>FSU average scores were significantly higher than comparison institutions</a:t>
            </a:r>
          </a:p>
          <a:p>
            <a:pPr lvl="1"/>
            <a:r>
              <a:rPr lang="en-US" dirty="0"/>
              <a:t>Supportive environment – Overall well being</a:t>
            </a:r>
          </a:p>
          <a:p>
            <a:pPr lvl="1"/>
            <a:r>
              <a:rPr lang="en-US" dirty="0"/>
              <a:t>Support of nonacademic responsibilities</a:t>
            </a:r>
          </a:p>
          <a:p>
            <a:pPr lvl="1"/>
            <a:r>
              <a:rPr lang="en-US" dirty="0"/>
              <a:t>Students felt valued by the institution</a:t>
            </a:r>
          </a:p>
          <a:p>
            <a:pPr lvl="1"/>
            <a:endParaRPr lang="en-US" dirty="0"/>
          </a:p>
          <a:p>
            <a:r>
              <a:rPr lang="en-US" dirty="0"/>
              <a:t>Quality of interactions – FSU ratings were similar to comparison institutions.</a:t>
            </a:r>
          </a:p>
          <a:p>
            <a:pPr lvl="1"/>
            <a:r>
              <a:rPr lang="en-US" dirty="0"/>
              <a:t>FSU students’ average ratings for quality of interactions with Student Affairs staff were higher than comparison institutions.</a:t>
            </a:r>
          </a:p>
          <a:p>
            <a:pPr lvl="1"/>
            <a:r>
              <a:rPr lang="en-US" dirty="0"/>
              <a:t>Seniors’ ratings for quality of interactions with administration were higher than comparison institutions.</a:t>
            </a:r>
          </a:p>
        </p:txBody>
      </p:sp>
    </p:spTree>
    <p:extLst>
      <p:ext uri="{BB962C8B-B14F-4D97-AF65-F5344CB8AC3E}">
        <p14:creationId xmlns:p14="http://schemas.microsoft.com/office/powerpoint/2010/main" val="17264941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4C63-EB44-3BE1-D64C-4395ECB359C0}"/>
              </a:ext>
            </a:extLst>
          </p:cNvPr>
          <p:cNvSpPr>
            <a:spLocks noGrp="1"/>
          </p:cNvSpPr>
          <p:nvPr>
            <p:ph type="title"/>
          </p:nvPr>
        </p:nvSpPr>
        <p:spPr>
          <a:xfrm>
            <a:off x="363794" y="365125"/>
            <a:ext cx="9645445" cy="1325563"/>
          </a:xfrm>
        </p:spPr>
        <p:txBody>
          <a:bodyPr anchor="ctr">
            <a:normAutofit/>
          </a:bodyPr>
          <a:lstStyle/>
          <a:p>
            <a:r>
              <a:rPr lang="en-US" dirty="0"/>
              <a:t>High Impact Practices (HIPs)</a:t>
            </a:r>
          </a:p>
        </p:txBody>
      </p:sp>
      <p:sp>
        <p:nvSpPr>
          <p:cNvPr id="10" name="Content Placeholder 2">
            <a:extLst>
              <a:ext uri="{FF2B5EF4-FFF2-40B4-BE49-F238E27FC236}">
                <a16:creationId xmlns:a16="http://schemas.microsoft.com/office/drawing/2014/main" id="{D14BFF80-1C21-C9F5-EAA4-6348B1DA1E32}"/>
              </a:ext>
            </a:extLst>
          </p:cNvPr>
          <p:cNvSpPr>
            <a:spLocks noGrp="1"/>
          </p:cNvSpPr>
          <p:nvPr>
            <p:ph sz="half" idx="1"/>
          </p:nvPr>
        </p:nvSpPr>
        <p:spPr>
          <a:xfrm>
            <a:off x="385918" y="1825624"/>
            <a:ext cx="4633450" cy="4885517"/>
          </a:xfrm>
        </p:spPr>
        <p:txBody>
          <a:bodyPr>
            <a:normAutofit/>
          </a:bodyPr>
          <a:lstStyle/>
          <a:p>
            <a:r>
              <a:rPr lang="en-US" sz="2400" dirty="0"/>
              <a:t>Service-Learning (the most frequently reported HIP for FSU)</a:t>
            </a:r>
          </a:p>
          <a:p>
            <a:r>
              <a:rPr lang="en-US" sz="2400" dirty="0"/>
              <a:t>Internship or Field Experience</a:t>
            </a:r>
          </a:p>
          <a:p>
            <a:r>
              <a:rPr lang="en-US" sz="2400" dirty="0"/>
              <a:t>Senior Culminating Experiences</a:t>
            </a:r>
          </a:p>
          <a:p>
            <a:r>
              <a:rPr lang="en-US" sz="2400" dirty="0"/>
              <a:t>Research w/Faculty Member</a:t>
            </a:r>
          </a:p>
          <a:p>
            <a:r>
              <a:rPr lang="en-US" sz="2400" dirty="0"/>
              <a:t>Study Abroad</a:t>
            </a:r>
          </a:p>
          <a:p>
            <a:endParaRPr lang="en-US" sz="2400" dirty="0"/>
          </a:p>
          <a:p>
            <a:endParaRPr lang="en-US" sz="2400" dirty="0"/>
          </a:p>
          <a:p>
            <a:pPr marL="0" indent="0">
              <a:buNone/>
            </a:pPr>
            <a:endParaRPr lang="en-US" sz="1300" dirty="0"/>
          </a:p>
          <a:p>
            <a:pPr marL="0" indent="0">
              <a:buNone/>
            </a:pPr>
            <a:r>
              <a:rPr lang="en-US" sz="1300" dirty="0"/>
              <a:t>* Student images generated by artificial intelligence.</a:t>
            </a:r>
          </a:p>
          <a:p>
            <a:endParaRPr lang="en-US" dirty="0"/>
          </a:p>
        </p:txBody>
      </p:sp>
      <p:pic>
        <p:nvPicPr>
          <p:cNvPr id="5" name="Picture 4">
            <a:extLst>
              <a:ext uri="{FF2B5EF4-FFF2-40B4-BE49-F238E27FC236}">
                <a16:creationId xmlns:a16="http://schemas.microsoft.com/office/drawing/2014/main" id="{F39A0AA8-CDE9-C74D-EAEE-F39A09F7E2D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3" b="6326"/>
          <a:stretch/>
        </p:blipFill>
        <p:spPr>
          <a:xfrm>
            <a:off x="5193892" y="1848005"/>
            <a:ext cx="4633450" cy="4351338"/>
          </a:xfrm>
          <a:prstGeom prst="rect">
            <a:avLst/>
          </a:prstGeom>
          <a:noFill/>
        </p:spPr>
      </p:pic>
    </p:spTree>
    <p:extLst>
      <p:ext uri="{BB962C8B-B14F-4D97-AF65-F5344CB8AC3E}">
        <p14:creationId xmlns:p14="http://schemas.microsoft.com/office/powerpoint/2010/main" val="25937765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499-C786-AFEB-7BAC-AC909DAEF0A5}"/>
              </a:ext>
            </a:extLst>
          </p:cNvPr>
          <p:cNvSpPr>
            <a:spLocks noGrp="1"/>
          </p:cNvSpPr>
          <p:nvPr>
            <p:ph type="title"/>
          </p:nvPr>
        </p:nvSpPr>
        <p:spPr>
          <a:xfrm>
            <a:off x="363794" y="228601"/>
            <a:ext cx="9645445" cy="1325563"/>
          </a:xfrm>
        </p:spPr>
        <p:txBody>
          <a:bodyPr/>
          <a:lstStyle/>
          <a:p>
            <a:r>
              <a:rPr lang="en-US" dirty="0"/>
              <a:t>High Impact Practices Highlights</a:t>
            </a:r>
          </a:p>
        </p:txBody>
      </p:sp>
      <p:sp>
        <p:nvSpPr>
          <p:cNvPr id="3" name="Content Placeholder 2">
            <a:extLst>
              <a:ext uri="{FF2B5EF4-FFF2-40B4-BE49-F238E27FC236}">
                <a16:creationId xmlns:a16="http://schemas.microsoft.com/office/drawing/2014/main" id="{899614ED-0468-26A4-5BE4-D7A4C685C65C}"/>
              </a:ext>
            </a:extLst>
          </p:cNvPr>
          <p:cNvSpPr>
            <a:spLocks noGrp="1"/>
          </p:cNvSpPr>
          <p:nvPr>
            <p:ph idx="1"/>
          </p:nvPr>
        </p:nvSpPr>
        <p:spPr>
          <a:xfrm>
            <a:off x="363794" y="1436914"/>
            <a:ext cx="9645445" cy="4740049"/>
          </a:xfrm>
        </p:spPr>
        <p:txBody>
          <a:bodyPr/>
          <a:lstStyle/>
          <a:p>
            <a:r>
              <a:rPr lang="en-US" sz="2400" dirty="0"/>
              <a:t>In 2019 and 2023, first-year students’ responses for Service-Learning (Done or Plan to Do) exceeded peers.</a:t>
            </a:r>
          </a:p>
          <a:p>
            <a:endParaRPr lang="en-US" sz="2400" dirty="0"/>
          </a:p>
          <a:p>
            <a:r>
              <a:rPr lang="en-US" sz="2400" dirty="0"/>
              <a:t>In 2019, seniors’ responses for Service-Learning (Done or Plan to Do) exceeded peers. In 2023, they equaled U.S. institutions and exceeded Southeast Public and Carnegie institutions.</a:t>
            </a:r>
          </a:p>
          <a:p>
            <a:endParaRPr lang="en-US" dirty="0"/>
          </a:p>
          <a:p>
            <a:endParaRPr lang="en-US" dirty="0"/>
          </a:p>
        </p:txBody>
      </p:sp>
      <p:pic>
        <p:nvPicPr>
          <p:cNvPr id="5" name="Picture 4">
            <a:extLst>
              <a:ext uri="{FF2B5EF4-FFF2-40B4-BE49-F238E27FC236}">
                <a16:creationId xmlns:a16="http://schemas.microsoft.com/office/drawing/2014/main" id="{1DDA3BF6-CC91-FBFE-59A5-7F4A7BD6E8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2616" y="3982286"/>
            <a:ext cx="9287800" cy="2647113"/>
          </a:xfrm>
          <a:prstGeom prst="rect">
            <a:avLst/>
          </a:prstGeom>
        </p:spPr>
      </p:pic>
      <p:sp>
        <p:nvSpPr>
          <p:cNvPr id="4" name="TextBox 3">
            <a:extLst>
              <a:ext uri="{FF2B5EF4-FFF2-40B4-BE49-F238E27FC236}">
                <a16:creationId xmlns:a16="http://schemas.microsoft.com/office/drawing/2014/main" id="{9ABAA9A7-769B-9C63-BCA9-2B6E882D2DFF}"/>
              </a:ext>
            </a:extLst>
          </p:cNvPr>
          <p:cNvSpPr txBox="1"/>
          <p:nvPr/>
        </p:nvSpPr>
        <p:spPr>
          <a:xfrm>
            <a:off x="363794" y="6444733"/>
            <a:ext cx="5650800" cy="369332"/>
          </a:xfrm>
          <a:prstGeom prst="rect">
            <a:avLst/>
          </a:prstGeom>
          <a:noFill/>
        </p:spPr>
        <p:txBody>
          <a:bodyPr wrap="square" rtlCol="0">
            <a:spAutoFit/>
          </a:bodyPr>
          <a:lstStyle/>
          <a:p>
            <a:r>
              <a:rPr lang="en-US" dirty="0"/>
              <a:t>2023 Seniors’ results shown.</a:t>
            </a:r>
          </a:p>
        </p:txBody>
      </p:sp>
    </p:spTree>
    <p:extLst>
      <p:ext uri="{BB962C8B-B14F-4D97-AF65-F5344CB8AC3E}">
        <p14:creationId xmlns:p14="http://schemas.microsoft.com/office/powerpoint/2010/main" val="24372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6229-F591-47C8-EEB4-EA281C9AEC65}"/>
              </a:ext>
            </a:extLst>
          </p:cNvPr>
          <p:cNvSpPr>
            <a:spLocks noGrp="1"/>
          </p:cNvSpPr>
          <p:nvPr>
            <p:ph type="title"/>
          </p:nvPr>
        </p:nvSpPr>
        <p:spPr/>
        <p:txBody>
          <a:bodyPr/>
          <a:lstStyle/>
          <a:p>
            <a:r>
              <a:rPr lang="en-US" dirty="0"/>
              <a:t>Beginning College Student Responsibilities</a:t>
            </a:r>
          </a:p>
        </p:txBody>
      </p:sp>
      <p:sp>
        <p:nvSpPr>
          <p:cNvPr id="3" name="Content Placeholder 2">
            <a:extLst>
              <a:ext uri="{FF2B5EF4-FFF2-40B4-BE49-F238E27FC236}">
                <a16:creationId xmlns:a16="http://schemas.microsoft.com/office/drawing/2014/main" id="{515D19B8-651D-F8BC-EA9D-5496E0DB2FD5}"/>
              </a:ext>
            </a:extLst>
          </p:cNvPr>
          <p:cNvSpPr>
            <a:spLocks noGrp="1"/>
          </p:cNvSpPr>
          <p:nvPr>
            <p:ph idx="1"/>
          </p:nvPr>
        </p:nvSpPr>
        <p:spPr>
          <a:xfrm>
            <a:off x="363794" y="1601620"/>
            <a:ext cx="9645445" cy="4575343"/>
          </a:xfrm>
        </p:spPr>
        <p:txBody>
          <a:bodyPr>
            <a:normAutofit/>
          </a:bodyPr>
          <a:lstStyle/>
          <a:p>
            <a:r>
              <a:rPr lang="en-US" dirty="0"/>
              <a:t>On the BCSSE, students shared whether they were working or caring for dependents.</a:t>
            </a:r>
          </a:p>
          <a:p>
            <a:r>
              <a:rPr lang="en-US" dirty="0"/>
              <a:t>The NSSE asks students if the campus helps them manage their nonacademic responsibilities.</a:t>
            </a:r>
          </a:p>
        </p:txBody>
      </p:sp>
      <p:graphicFrame>
        <p:nvGraphicFramePr>
          <p:cNvPr id="6" name="Chart 5">
            <a:extLst>
              <a:ext uri="{FF2B5EF4-FFF2-40B4-BE49-F238E27FC236}">
                <a16:creationId xmlns:a16="http://schemas.microsoft.com/office/drawing/2014/main" id="{0AD1F087-4A70-4F5C-B8F4-F3BD26BEB030}"/>
              </a:ext>
            </a:extLst>
          </p:cNvPr>
          <p:cNvGraphicFramePr>
            <a:graphicFrameLocks/>
          </p:cNvGraphicFramePr>
          <p:nvPr>
            <p:extLst>
              <p:ext uri="{D42A27DB-BD31-4B8C-83A1-F6EECF244321}">
                <p14:modId xmlns:p14="http://schemas.microsoft.com/office/powerpoint/2010/main" val="40456581"/>
              </p:ext>
            </p:extLst>
          </p:nvPr>
        </p:nvGraphicFramePr>
        <p:xfrm>
          <a:off x="363793" y="3578087"/>
          <a:ext cx="4838631" cy="3049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FC4A9F2-6325-492A-8403-313CA7DF51AC}"/>
              </a:ext>
            </a:extLst>
          </p:cNvPr>
          <p:cNvGraphicFramePr>
            <a:graphicFrameLocks/>
          </p:cNvGraphicFramePr>
          <p:nvPr>
            <p:extLst>
              <p:ext uri="{D42A27DB-BD31-4B8C-83A1-F6EECF244321}">
                <p14:modId xmlns:p14="http://schemas.microsoft.com/office/powerpoint/2010/main" val="4201577871"/>
              </p:ext>
            </p:extLst>
          </p:nvPr>
        </p:nvGraphicFramePr>
        <p:xfrm>
          <a:off x="5587685" y="3578087"/>
          <a:ext cx="4737652" cy="3049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28684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2499-C786-AFEB-7BAC-AC909DAEF0A5}"/>
              </a:ext>
            </a:extLst>
          </p:cNvPr>
          <p:cNvSpPr>
            <a:spLocks noGrp="1"/>
          </p:cNvSpPr>
          <p:nvPr>
            <p:ph type="title"/>
          </p:nvPr>
        </p:nvSpPr>
        <p:spPr>
          <a:xfrm>
            <a:off x="363794" y="228601"/>
            <a:ext cx="9645445" cy="1325563"/>
          </a:xfrm>
        </p:spPr>
        <p:txBody>
          <a:bodyPr/>
          <a:lstStyle/>
          <a:p>
            <a:r>
              <a:rPr lang="en-US" dirty="0"/>
              <a:t>High Impact Practices Highlights</a:t>
            </a:r>
          </a:p>
        </p:txBody>
      </p:sp>
      <p:sp>
        <p:nvSpPr>
          <p:cNvPr id="3" name="Content Placeholder 2">
            <a:extLst>
              <a:ext uri="{FF2B5EF4-FFF2-40B4-BE49-F238E27FC236}">
                <a16:creationId xmlns:a16="http://schemas.microsoft.com/office/drawing/2014/main" id="{899614ED-0468-26A4-5BE4-D7A4C685C65C}"/>
              </a:ext>
            </a:extLst>
          </p:cNvPr>
          <p:cNvSpPr>
            <a:spLocks noGrp="1"/>
          </p:cNvSpPr>
          <p:nvPr>
            <p:ph idx="1"/>
          </p:nvPr>
        </p:nvSpPr>
        <p:spPr>
          <a:xfrm>
            <a:off x="363794" y="1436914"/>
            <a:ext cx="9645445" cy="4740049"/>
          </a:xfrm>
        </p:spPr>
        <p:txBody>
          <a:bodyPr/>
          <a:lstStyle/>
          <a:p>
            <a:r>
              <a:rPr lang="en-US" sz="2400" dirty="0"/>
              <a:t>In 2019 and 2023, first-year students’ responses for Internships or Field Experience (Done or Plan to Do) exceeded peers.</a:t>
            </a:r>
          </a:p>
          <a:p>
            <a:endParaRPr lang="en-US" sz="2400" dirty="0"/>
          </a:p>
          <a:p>
            <a:r>
              <a:rPr lang="en-US" sz="2400" dirty="0"/>
              <a:t>In 2019, seniors’ responses for Internships or Field Experience (Done or Plan to Do) exceeded peers. In 2023, their responses declined.</a:t>
            </a:r>
          </a:p>
          <a:p>
            <a:endParaRPr lang="en-US" dirty="0"/>
          </a:p>
          <a:p>
            <a:endParaRPr lang="en-US" dirty="0"/>
          </a:p>
        </p:txBody>
      </p:sp>
      <p:pic>
        <p:nvPicPr>
          <p:cNvPr id="4" name="Picture 3">
            <a:extLst>
              <a:ext uri="{FF2B5EF4-FFF2-40B4-BE49-F238E27FC236}">
                <a16:creationId xmlns:a16="http://schemas.microsoft.com/office/drawing/2014/main" id="{04DE3966-EBF4-B803-85BF-4C52857E49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285" y="3943312"/>
            <a:ext cx="8544462" cy="2436441"/>
          </a:xfrm>
          <a:prstGeom prst="rect">
            <a:avLst/>
          </a:prstGeom>
        </p:spPr>
      </p:pic>
      <p:sp>
        <p:nvSpPr>
          <p:cNvPr id="5" name="TextBox 4">
            <a:extLst>
              <a:ext uri="{FF2B5EF4-FFF2-40B4-BE49-F238E27FC236}">
                <a16:creationId xmlns:a16="http://schemas.microsoft.com/office/drawing/2014/main" id="{53804D34-D2C8-CB6C-DC03-48794F45DA87}"/>
              </a:ext>
            </a:extLst>
          </p:cNvPr>
          <p:cNvSpPr txBox="1"/>
          <p:nvPr/>
        </p:nvSpPr>
        <p:spPr>
          <a:xfrm>
            <a:off x="363794" y="6444733"/>
            <a:ext cx="5650800" cy="369332"/>
          </a:xfrm>
          <a:prstGeom prst="rect">
            <a:avLst/>
          </a:prstGeom>
          <a:noFill/>
        </p:spPr>
        <p:txBody>
          <a:bodyPr wrap="square" rtlCol="0">
            <a:spAutoFit/>
          </a:bodyPr>
          <a:lstStyle/>
          <a:p>
            <a:r>
              <a:rPr lang="en-US" dirty="0"/>
              <a:t>2023 Seniors’ results shown.</a:t>
            </a:r>
          </a:p>
        </p:txBody>
      </p:sp>
    </p:spTree>
    <p:extLst>
      <p:ext uri="{BB962C8B-B14F-4D97-AF65-F5344CB8AC3E}">
        <p14:creationId xmlns:p14="http://schemas.microsoft.com/office/powerpoint/2010/main" val="34910656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C2CF-4540-C9DA-C079-1A78E50FC722}"/>
              </a:ext>
            </a:extLst>
          </p:cNvPr>
          <p:cNvSpPr>
            <a:spLocks noGrp="1"/>
          </p:cNvSpPr>
          <p:nvPr>
            <p:ph type="title"/>
          </p:nvPr>
        </p:nvSpPr>
        <p:spPr/>
        <p:txBody>
          <a:bodyPr/>
          <a:lstStyle/>
          <a:p>
            <a:r>
              <a:rPr lang="en-US" dirty="0"/>
              <a:t>High Impact Practices</a:t>
            </a:r>
          </a:p>
        </p:txBody>
      </p:sp>
      <p:sp>
        <p:nvSpPr>
          <p:cNvPr id="3" name="Text Placeholder 2">
            <a:extLst>
              <a:ext uri="{FF2B5EF4-FFF2-40B4-BE49-F238E27FC236}">
                <a16:creationId xmlns:a16="http://schemas.microsoft.com/office/drawing/2014/main" id="{53220762-BEBE-0248-78EA-14146995F8C9}"/>
              </a:ext>
            </a:extLst>
          </p:cNvPr>
          <p:cNvSpPr>
            <a:spLocks noGrp="1"/>
          </p:cNvSpPr>
          <p:nvPr>
            <p:ph type="body" idx="1"/>
          </p:nvPr>
        </p:nvSpPr>
        <p:spPr>
          <a:xfrm>
            <a:off x="580104" y="1630018"/>
            <a:ext cx="9193162" cy="5049078"/>
          </a:xfrm>
        </p:spPr>
        <p:txBody>
          <a:bodyPr>
            <a:normAutofit lnSpcReduction="10000"/>
          </a:bodyPr>
          <a:lstStyle/>
          <a:p>
            <a:r>
              <a:rPr lang="en-US" dirty="0"/>
              <a:t>By spring of their senior year, 31% of students had participated in some form of internship, co-op, field experience, student teaching, or clinical placement, and 5% had studied abroad.</a:t>
            </a:r>
          </a:p>
          <a:p>
            <a:endParaRPr lang="en-US" dirty="0"/>
          </a:p>
          <a:p>
            <a:r>
              <a:rPr lang="en-US" dirty="0"/>
              <a:t>66% of first-year students and seniors said at least some of their courses included a community-based service-learning project.</a:t>
            </a:r>
          </a:p>
          <a:p>
            <a:endParaRPr lang="en-US" dirty="0"/>
          </a:p>
          <a:p>
            <a:r>
              <a:rPr lang="en-US" dirty="0"/>
              <a:t>10% of first-year students and 14% of seniors worked on a research project with a faculty member.</a:t>
            </a:r>
          </a:p>
          <a:p>
            <a:endParaRPr lang="en-US" dirty="0"/>
          </a:p>
          <a:p>
            <a:r>
              <a:rPr lang="en-US" dirty="0"/>
              <a:t>Seniors were less likely to report participation in every HIP (other than Service-Learning) than students at comparison institutions.</a:t>
            </a:r>
          </a:p>
          <a:p>
            <a:endParaRPr lang="en-US" dirty="0"/>
          </a:p>
          <a:p>
            <a:endParaRPr lang="en-US" dirty="0"/>
          </a:p>
        </p:txBody>
      </p:sp>
    </p:spTree>
    <p:extLst>
      <p:ext uri="{BB962C8B-B14F-4D97-AF65-F5344CB8AC3E}">
        <p14:creationId xmlns:p14="http://schemas.microsoft.com/office/powerpoint/2010/main" val="18933850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4327-291E-42AA-54BF-C6A29CA1C116}"/>
              </a:ext>
            </a:extLst>
          </p:cNvPr>
          <p:cNvSpPr>
            <a:spLocks noGrp="1"/>
          </p:cNvSpPr>
          <p:nvPr>
            <p:ph type="title"/>
          </p:nvPr>
        </p:nvSpPr>
        <p:spPr/>
        <p:txBody>
          <a:bodyPr/>
          <a:lstStyle/>
          <a:p>
            <a:r>
              <a:rPr lang="en-US" dirty="0"/>
              <a:t>NSSE Gains &amp; Satisfaction</a:t>
            </a:r>
          </a:p>
        </p:txBody>
      </p:sp>
      <p:sp>
        <p:nvSpPr>
          <p:cNvPr id="3" name="Text Placeholder 2">
            <a:extLst>
              <a:ext uri="{FF2B5EF4-FFF2-40B4-BE49-F238E27FC236}">
                <a16:creationId xmlns:a16="http://schemas.microsoft.com/office/drawing/2014/main" id="{D2868374-1C3E-B44B-8899-8E430B49F82E}"/>
              </a:ext>
            </a:extLst>
          </p:cNvPr>
          <p:cNvSpPr>
            <a:spLocks noGrp="1"/>
          </p:cNvSpPr>
          <p:nvPr>
            <p:ph type="body" idx="1"/>
          </p:nvPr>
        </p:nvSpPr>
        <p:spPr/>
        <p:txBody>
          <a:bodyPr/>
          <a:lstStyle/>
          <a:p>
            <a:r>
              <a:rPr lang="en-US" dirty="0"/>
              <a:t>86% of seniors and 77% of first-year students rated their overall experience at FSU as “Excellent” or “Good.”</a:t>
            </a:r>
          </a:p>
          <a:p>
            <a:endParaRPr lang="en-US" dirty="0"/>
          </a:p>
          <a:p>
            <a:r>
              <a:rPr lang="en-US" dirty="0"/>
              <a:t>89% of seniors would “Definitely” or “Probably” attend FSU again, compared to 83% for Southeast Public Institutions.</a:t>
            </a:r>
          </a:p>
          <a:p>
            <a:endParaRPr lang="en-US" dirty="0"/>
          </a:p>
        </p:txBody>
      </p:sp>
      <p:graphicFrame>
        <p:nvGraphicFramePr>
          <p:cNvPr id="4" name="Text Placeholder 2">
            <a:extLst>
              <a:ext uri="{FF2B5EF4-FFF2-40B4-BE49-F238E27FC236}">
                <a16:creationId xmlns:a16="http://schemas.microsoft.com/office/drawing/2014/main" id="{4D431B2A-472B-4F27-64F5-2E7017DE3D44}"/>
              </a:ext>
            </a:extLst>
          </p:cNvPr>
          <p:cNvGraphicFramePr/>
          <p:nvPr>
            <p:extLst>
              <p:ext uri="{D42A27DB-BD31-4B8C-83A1-F6EECF244321}">
                <p14:modId xmlns:p14="http://schemas.microsoft.com/office/powerpoint/2010/main" val="2931543774"/>
              </p:ext>
            </p:extLst>
          </p:nvPr>
        </p:nvGraphicFramePr>
        <p:xfrm>
          <a:off x="580104" y="4067695"/>
          <a:ext cx="9605758" cy="1627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59761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0C27-36C8-0EE5-060D-0253D674E042}"/>
              </a:ext>
            </a:extLst>
          </p:cNvPr>
          <p:cNvSpPr>
            <a:spLocks noGrp="1"/>
          </p:cNvSpPr>
          <p:nvPr>
            <p:ph type="title"/>
          </p:nvPr>
        </p:nvSpPr>
        <p:spPr>
          <a:xfrm>
            <a:off x="562272" y="457200"/>
            <a:ext cx="7474226" cy="888842"/>
          </a:xfrm>
        </p:spPr>
        <p:txBody>
          <a:bodyPr anchor="b">
            <a:normAutofit/>
          </a:bodyPr>
          <a:lstStyle/>
          <a:p>
            <a:r>
              <a:rPr lang="en-US" sz="4000" dirty="0"/>
              <a:t>Opportunities for Growth</a:t>
            </a:r>
          </a:p>
        </p:txBody>
      </p:sp>
      <p:pic>
        <p:nvPicPr>
          <p:cNvPr id="5" name="Picture 4" descr="A blue question mark on a black background&#10;&#10;Description automatically generated">
            <a:extLst>
              <a:ext uri="{FF2B5EF4-FFF2-40B4-BE49-F238E27FC236}">
                <a16:creationId xmlns:a16="http://schemas.microsoft.com/office/drawing/2014/main" id="{671C2371-197A-6940-0138-615FBB8E69F9}"/>
              </a:ext>
            </a:extLst>
          </p:cNvPr>
          <p:cNvPicPr>
            <a:picLocks noChangeAspect="1"/>
          </p:cNvPicPr>
          <p:nvPr/>
        </p:nvPicPr>
        <p:blipFill>
          <a:blip r:embed="rId2"/>
          <a:stretch>
            <a:fillRect/>
          </a:stretch>
        </p:blipFill>
        <p:spPr>
          <a:xfrm>
            <a:off x="5748901" y="2021904"/>
            <a:ext cx="3932238" cy="3932238"/>
          </a:xfrm>
          <a:prstGeom prst="rect">
            <a:avLst/>
          </a:prstGeom>
          <a:noFill/>
        </p:spPr>
      </p:pic>
      <p:sp>
        <p:nvSpPr>
          <p:cNvPr id="3" name="Content Placeholder 2">
            <a:extLst>
              <a:ext uri="{FF2B5EF4-FFF2-40B4-BE49-F238E27FC236}">
                <a16:creationId xmlns:a16="http://schemas.microsoft.com/office/drawing/2014/main" id="{6DE013AD-3357-C341-311A-0AD2CD9F190C}"/>
              </a:ext>
            </a:extLst>
          </p:cNvPr>
          <p:cNvSpPr>
            <a:spLocks noGrp="1"/>
          </p:cNvSpPr>
          <p:nvPr>
            <p:ph type="body" sz="half" idx="2"/>
          </p:nvPr>
        </p:nvSpPr>
        <p:spPr>
          <a:xfrm>
            <a:off x="562272" y="2021904"/>
            <a:ext cx="4997962" cy="3847084"/>
          </a:xfrm>
        </p:spPr>
        <p:txBody>
          <a:bodyPr>
            <a:normAutofit/>
          </a:bodyPr>
          <a:lstStyle/>
          <a:p>
            <a:r>
              <a:rPr lang="en-US" sz="3200" dirty="0"/>
              <a:t>What can we do with this information?</a:t>
            </a:r>
          </a:p>
        </p:txBody>
      </p:sp>
    </p:spTree>
    <p:extLst>
      <p:ext uri="{BB962C8B-B14F-4D97-AF65-F5344CB8AC3E}">
        <p14:creationId xmlns:p14="http://schemas.microsoft.com/office/powerpoint/2010/main" val="2681059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2CDA-F193-4893-BCCB-4852C5A6B244}"/>
              </a:ext>
            </a:extLst>
          </p:cNvPr>
          <p:cNvSpPr>
            <a:spLocks noGrp="1"/>
          </p:cNvSpPr>
          <p:nvPr>
            <p:ph type="title"/>
          </p:nvPr>
        </p:nvSpPr>
        <p:spPr>
          <a:xfrm>
            <a:off x="363794" y="365125"/>
            <a:ext cx="9645445" cy="1325563"/>
          </a:xfrm>
        </p:spPr>
        <p:txBody>
          <a:bodyPr anchor="ctr">
            <a:normAutofit/>
          </a:bodyPr>
          <a:lstStyle/>
          <a:p>
            <a:r>
              <a:rPr lang="en-US" dirty="0"/>
              <a:t>Opportunities for Growth</a:t>
            </a:r>
          </a:p>
        </p:txBody>
      </p:sp>
      <p:sp>
        <p:nvSpPr>
          <p:cNvPr id="3" name="Content Placeholder 2">
            <a:extLst>
              <a:ext uri="{FF2B5EF4-FFF2-40B4-BE49-F238E27FC236}">
                <a16:creationId xmlns:a16="http://schemas.microsoft.com/office/drawing/2014/main" id="{7C998CB9-6426-1CF3-9F16-AFC2604FEB1F}"/>
              </a:ext>
            </a:extLst>
          </p:cNvPr>
          <p:cNvSpPr>
            <a:spLocks noGrp="1"/>
          </p:cNvSpPr>
          <p:nvPr>
            <p:ph sz="half" idx="1"/>
          </p:nvPr>
        </p:nvSpPr>
        <p:spPr>
          <a:xfrm>
            <a:off x="385918" y="1825625"/>
            <a:ext cx="4633450" cy="4351338"/>
          </a:xfrm>
        </p:spPr>
        <p:txBody>
          <a:bodyPr>
            <a:normAutofit/>
          </a:bodyPr>
          <a:lstStyle/>
          <a:p>
            <a:r>
              <a:rPr lang="en-US" dirty="0"/>
              <a:t>Overall Well Being</a:t>
            </a:r>
          </a:p>
          <a:p>
            <a:r>
              <a:rPr lang="en-US" dirty="0"/>
              <a:t>Activities and Outreach</a:t>
            </a:r>
          </a:p>
          <a:p>
            <a:r>
              <a:rPr lang="en-US" dirty="0"/>
              <a:t>Quality of Interactions</a:t>
            </a:r>
          </a:p>
          <a:p>
            <a:r>
              <a:rPr lang="en-US" dirty="0"/>
              <a:t>High Impact Practices</a:t>
            </a:r>
          </a:p>
          <a:p>
            <a:r>
              <a:rPr lang="en-US" dirty="0"/>
              <a:t>Undeclared Majors</a:t>
            </a:r>
          </a:p>
          <a:p>
            <a:r>
              <a:rPr lang="en-US" dirty="0"/>
              <a:t>Student Suggestions</a:t>
            </a:r>
          </a:p>
        </p:txBody>
      </p:sp>
      <p:pic>
        <p:nvPicPr>
          <p:cNvPr id="5" name="Picture 4" descr="Cross section of young plant and roots">
            <a:extLst>
              <a:ext uri="{FF2B5EF4-FFF2-40B4-BE49-F238E27FC236}">
                <a16:creationId xmlns:a16="http://schemas.microsoft.com/office/drawing/2014/main" id="{58732783-15DD-AD9C-D0EA-413ACD1EC3A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4" b="-3"/>
          <a:stretch/>
        </p:blipFill>
        <p:spPr>
          <a:xfrm>
            <a:off x="5193892" y="1848005"/>
            <a:ext cx="4219005" cy="3962127"/>
          </a:xfrm>
          <a:prstGeom prst="rect">
            <a:avLst/>
          </a:prstGeom>
          <a:noFill/>
        </p:spPr>
      </p:pic>
    </p:spTree>
    <p:extLst>
      <p:ext uri="{BB962C8B-B14F-4D97-AF65-F5344CB8AC3E}">
        <p14:creationId xmlns:p14="http://schemas.microsoft.com/office/powerpoint/2010/main" val="12463585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9D2C6-6D9D-F39E-FEE6-F22406C6F349}"/>
              </a:ext>
            </a:extLst>
          </p:cNvPr>
          <p:cNvSpPr>
            <a:spLocks noGrp="1"/>
          </p:cNvSpPr>
          <p:nvPr>
            <p:ph type="title"/>
          </p:nvPr>
        </p:nvSpPr>
        <p:spPr/>
        <p:txBody>
          <a:bodyPr/>
          <a:lstStyle/>
          <a:p>
            <a:r>
              <a:rPr lang="en-US" dirty="0"/>
              <a:t>Opportunities – Overall Well Being</a:t>
            </a:r>
          </a:p>
        </p:txBody>
      </p:sp>
      <p:sp>
        <p:nvSpPr>
          <p:cNvPr id="3" name="Content Placeholder 2">
            <a:extLst>
              <a:ext uri="{FF2B5EF4-FFF2-40B4-BE49-F238E27FC236}">
                <a16:creationId xmlns:a16="http://schemas.microsoft.com/office/drawing/2014/main" id="{50FC557D-88FA-71B9-E624-340DD0DAC16A}"/>
              </a:ext>
            </a:extLst>
          </p:cNvPr>
          <p:cNvSpPr>
            <a:spLocks noGrp="1"/>
          </p:cNvSpPr>
          <p:nvPr>
            <p:ph idx="1"/>
          </p:nvPr>
        </p:nvSpPr>
        <p:spPr/>
        <p:txBody>
          <a:bodyPr/>
          <a:lstStyle/>
          <a:p>
            <a:r>
              <a:rPr lang="en-US" dirty="0"/>
              <a:t>Offer reasonable accommodations where possible to help students manage nonacademic responsibilities (work, family, military deployments, etc.), </a:t>
            </a:r>
          </a:p>
          <a:p>
            <a:pPr lvl="1"/>
            <a:r>
              <a:rPr lang="en-US" dirty="0"/>
              <a:t>This may be especially helpful for adult learners and military students.</a:t>
            </a:r>
          </a:p>
          <a:p>
            <a:endParaRPr lang="en-US" dirty="0"/>
          </a:p>
          <a:p>
            <a:r>
              <a:rPr lang="en-US" dirty="0"/>
              <a:t>Male students may need more support for overall well being.</a:t>
            </a:r>
          </a:p>
          <a:p>
            <a:endParaRPr lang="en-US" dirty="0"/>
          </a:p>
        </p:txBody>
      </p:sp>
      <p:sp>
        <p:nvSpPr>
          <p:cNvPr id="4" name="TextBox 3">
            <a:extLst>
              <a:ext uri="{FF2B5EF4-FFF2-40B4-BE49-F238E27FC236}">
                <a16:creationId xmlns:a16="http://schemas.microsoft.com/office/drawing/2014/main" id="{920C3D63-1912-1333-56A9-6493A6C32563}"/>
              </a:ext>
            </a:extLst>
          </p:cNvPr>
          <p:cNvSpPr txBox="1"/>
          <p:nvPr/>
        </p:nvSpPr>
        <p:spPr>
          <a:xfrm>
            <a:off x="323732" y="5934670"/>
            <a:ext cx="10245823" cy="923330"/>
          </a:xfrm>
          <a:prstGeom prst="rect">
            <a:avLst/>
          </a:prstGeom>
          <a:noFill/>
        </p:spPr>
        <p:txBody>
          <a:bodyPr wrap="square" rtlCol="0">
            <a:spAutoFit/>
          </a:bodyPr>
          <a:lstStyle/>
          <a:p>
            <a:pPr algn="l"/>
            <a:r>
              <a:rPr lang="en-US" dirty="0"/>
              <a:t>FSU Strategic Plan 1.2: </a:t>
            </a:r>
            <a:r>
              <a:rPr lang="en-US" sz="1800" b="0" i="0" u="none" strike="noStrike" baseline="0" dirty="0">
                <a:solidFill>
                  <a:srgbClr val="000000"/>
                </a:solidFill>
                <a:latin typeface="Lato" panose="020F0502020204030203" pitchFamily="34" charset="0"/>
              </a:rPr>
              <a:t>Increase retention rates</a:t>
            </a:r>
          </a:p>
          <a:p>
            <a:pPr algn="l"/>
            <a:r>
              <a:rPr lang="en-US" dirty="0">
                <a:solidFill>
                  <a:srgbClr val="000000"/>
                </a:solidFill>
                <a:latin typeface="Lato" panose="020F0502020204030203" pitchFamily="34" charset="0"/>
              </a:rPr>
              <a:t>2.6: </a:t>
            </a:r>
            <a:r>
              <a:rPr lang="en-US" sz="1800" b="0" i="0" u="none" strike="noStrike" baseline="0" dirty="0">
                <a:solidFill>
                  <a:srgbClr val="000000"/>
                </a:solidFill>
                <a:latin typeface="Lato" panose="020F0502020204030203" pitchFamily="34" charset="0"/>
              </a:rPr>
              <a:t>Enhance the educational experiences and support for military connected students, adult learners, and transfer students.</a:t>
            </a:r>
            <a:endParaRPr lang="en-US" dirty="0"/>
          </a:p>
        </p:txBody>
      </p:sp>
    </p:spTree>
    <p:extLst>
      <p:ext uri="{BB962C8B-B14F-4D97-AF65-F5344CB8AC3E}">
        <p14:creationId xmlns:p14="http://schemas.microsoft.com/office/powerpoint/2010/main" val="24288567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1AC79-0E82-8EFD-6942-BC348A5152F3}"/>
              </a:ext>
            </a:extLst>
          </p:cNvPr>
          <p:cNvSpPr>
            <a:spLocks noGrp="1"/>
          </p:cNvSpPr>
          <p:nvPr>
            <p:ph type="title"/>
          </p:nvPr>
        </p:nvSpPr>
        <p:spPr/>
        <p:txBody>
          <a:bodyPr/>
          <a:lstStyle/>
          <a:p>
            <a:r>
              <a:rPr lang="en-US" dirty="0"/>
              <a:t>Opportunities – Activities and Outreach</a:t>
            </a:r>
          </a:p>
        </p:txBody>
      </p:sp>
      <p:sp>
        <p:nvSpPr>
          <p:cNvPr id="3" name="Content Placeholder 2">
            <a:extLst>
              <a:ext uri="{FF2B5EF4-FFF2-40B4-BE49-F238E27FC236}">
                <a16:creationId xmlns:a16="http://schemas.microsoft.com/office/drawing/2014/main" id="{959F124A-5742-79FA-C43F-D6FAEC3BA62C}"/>
              </a:ext>
            </a:extLst>
          </p:cNvPr>
          <p:cNvSpPr>
            <a:spLocks noGrp="1"/>
          </p:cNvSpPr>
          <p:nvPr>
            <p:ph idx="1"/>
          </p:nvPr>
        </p:nvSpPr>
        <p:spPr/>
        <p:txBody>
          <a:bodyPr>
            <a:normAutofit/>
          </a:bodyPr>
          <a:lstStyle/>
          <a:p>
            <a:r>
              <a:rPr lang="en-US" dirty="0"/>
              <a:t>Increase outreach and orientation for first-generation college students.</a:t>
            </a:r>
          </a:p>
          <a:p>
            <a:endParaRPr lang="en-US" dirty="0"/>
          </a:p>
          <a:p>
            <a:r>
              <a:rPr lang="en-US" dirty="0"/>
              <a:t>Improving interactions and outreach to distance learners may increase student engagement and academic performance.</a:t>
            </a:r>
          </a:p>
          <a:p>
            <a:pPr lvl="1"/>
            <a:r>
              <a:rPr lang="en-US" dirty="0"/>
              <a:t>The Office of Faculty Development offers support in best practices for online learning.</a:t>
            </a:r>
          </a:p>
          <a:p>
            <a:endParaRPr lang="en-US" dirty="0"/>
          </a:p>
          <a:p>
            <a:endParaRPr lang="en-US" dirty="0"/>
          </a:p>
        </p:txBody>
      </p:sp>
      <p:sp>
        <p:nvSpPr>
          <p:cNvPr id="4" name="TextBox 3">
            <a:extLst>
              <a:ext uri="{FF2B5EF4-FFF2-40B4-BE49-F238E27FC236}">
                <a16:creationId xmlns:a16="http://schemas.microsoft.com/office/drawing/2014/main" id="{0373CA7E-2514-0ED7-B1E1-F6DC59EAA421}"/>
              </a:ext>
            </a:extLst>
          </p:cNvPr>
          <p:cNvSpPr txBox="1"/>
          <p:nvPr/>
        </p:nvSpPr>
        <p:spPr>
          <a:xfrm>
            <a:off x="323732" y="5657671"/>
            <a:ext cx="10245823" cy="1200329"/>
          </a:xfrm>
          <a:prstGeom prst="rect">
            <a:avLst/>
          </a:prstGeom>
          <a:noFill/>
        </p:spPr>
        <p:txBody>
          <a:bodyPr wrap="square" rtlCol="0">
            <a:spAutoFit/>
          </a:bodyPr>
          <a:lstStyle/>
          <a:p>
            <a:pPr algn="l"/>
            <a:r>
              <a:rPr lang="en-US" dirty="0"/>
              <a:t>FSU Strategic Plan 1.2: </a:t>
            </a:r>
            <a:r>
              <a:rPr lang="en-US" sz="1800" b="0" i="0" u="none" strike="noStrike" baseline="0" dirty="0">
                <a:solidFill>
                  <a:srgbClr val="000000"/>
                </a:solidFill>
                <a:latin typeface="Lato" panose="020F0502020204030203" pitchFamily="34" charset="0"/>
              </a:rPr>
              <a:t>Increase retention rates</a:t>
            </a:r>
          </a:p>
          <a:p>
            <a:pPr algn="l"/>
            <a:r>
              <a:rPr lang="en-US" dirty="0">
                <a:solidFill>
                  <a:srgbClr val="000000"/>
                </a:solidFill>
                <a:latin typeface="Lato" panose="020F0502020204030203" pitchFamily="34" charset="0"/>
              </a:rPr>
              <a:t>1.3: Increase 4-year graduation rates and degree efficiency rates</a:t>
            </a:r>
            <a:endParaRPr lang="en-US" sz="1800" b="0" i="0" u="none" strike="noStrike" baseline="0" dirty="0">
              <a:solidFill>
                <a:srgbClr val="000000"/>
              </a:solidFill>
              <a:latin typeface="Lato" panose="020F0502020204030203" pitchFamily="34" charset="0"/>
            </a:endParaRPr>
          </a:p>
          <a:p>
            <a:pPr algn="l"/>
            <a:r>
              <a:rPr lang="en-US" dirty="0">
                <a:solidFill>
                  <a:srgbClr val="000000"/>
                </a:solidFill>
                <a:latin typeface="Lato" panose="020F0502020204030203" pitchFamily="34" charset="0"/>
              </a:rPr>
              <a:t>2.6: </a:t>
            </a:r>
            <a:r>
              <a:rPr lang="en-US" sz="1800" b="0" i="0" u="none" strike="noStrike" baseline="0" dirty="0">
                <a:solidFill>
                  <a:srgbClr val="000000"/>
                </a:solidFill>
                <a:latin typeface="Lato" panose="020F0502020204030203" pitchFamily="34" charset="0"/>
              </a:rPr>
              <a:t>Enhance the educational experiences and support for military connected students, adult learners, and transfer students.</a:t>
            </a:r>
            <a:endParaRPr lang="en-US" dirty="0"/>
          </a:p>
        </p:txBody>
      </p:sp>
    </p:spTree>
    <p:extLst>
      <p:ext uri="{BB962C8B-B14F-4D97-AF65-F5344CB8AC3E}">
        <p14:creationId xmlns:p14="http://schemas.microsoft.com/office/powerpoint/2010/main" val="13751186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1AC79-0E82-8EFD-6942-BC348A5152F3}"/>
              </a:ext>
            </a:extLst>
          </p:cNvPr>
          <p:cNvSpPr>
            <a:spLocks noGrp="1"/>
          </p:cNvSpPr>
          <p:nvPr>
            <p:ph type="title"/>
          </p:nvPr>
        </p:nvSpPr>
        <p:spPr/>
        <p:txBody>
          <a:bodyPr/>
          <a:lstStyle/>
          <a:p>
            <a:r>
              <a:rPr lang="en-US" dirty="0"/>
              <a:t>Opportunities – Activities and Outreach</a:t>
            </a:r>
          </a:p>
        </p:txBody>
      </p:sp>
      <p:sp>
        <p:nvSpPr>
          <p:cNvPr id="3" name="Content Placeholder 2">
            <a:extLst>
              <a:ext uri="{FF2B5EF4-FFF2-40B4-BE49-F238E27FC236}">
                <a16:creationId xmlns:a16="http://schemas.microsoft.com/office/drawing/2014/main" id="{959F124A-5742-79FA-C43F-D6FAEC3BA62C}"/>
              </a:ext>
            </a:extLst>
          </p:cNvPr>
          <p:cNvSpPr>
            <a:spLocks noGrp="1"/>
          </p:cNvSpPr>
          <p:nvPr>
            <p:ph idx="1"/>
          </p:nvPr>
        </p:nvSpPr>
        <p:spPr/>
        <p:txBody>
          <a:bodyPr>
            <a:normAutofit/>
          </a:bodyPr>
          <a:lstStyle/>
          <a:p>
            <a:r>
              <a:rPr lang="en-US" dirty="0"/>
              <a:t>Activities that increase engagement with faculty may be helpful for adult learners, military students, first-year students, distance learners, and first-generation college students.</a:t>
            </a:r>
          </a:p>
          <a:p>
            <a:endParaRPr lang="en-US" dirty="0"/>
          </a:p>
          <a:p>
            <a:r>
              <a:rPr lang="en-US" dirty="0"/>
              <a:t>Greater engagement with peers may be especially powerful, given that most groups gave other students the highest ratings for quality of interaction.</a:t>
            </a:r>
          </a:p>
          <a:p>
            <a:endParaRPr lang="en-US" dirty="0"/>
          </a:p>
        </p:txBody>
      </p:sp>
      <p:sp>
        <p:nvSpPr>
          <p:cNvPr id="4" name="TextBox 3">
            <a:extLst>
              <a:ext uri="{FF2B5EF4-FFF2-40B4-BE49-F238E27FC236}">
                <a16:creationId xmlns:a16="http://schemas.microsoft.com/office/drawing/2014/main" id="{2BB35C58-F106-3EB7-033B-72C6C52BD6EC}"/>
              </a:ext>
            </a:extLst>
          </p:cNvPr>
          <p:cNvSpPr txBox="1"/>
          <p:nvPr/>
        </p:nvSpPr>
        <p:spPr>
          <a:xfrm>
            <a:off x="323732" y="6257835"/>
            <a:ext cx="10245823" cy="369332"/>
          </a:xfrm>
          <a:prstGeom prst="rect">
            <a:avLst/>
          </a:prstGeom>
          <a:noFill/>
        </p:spPr>
        <p:txBody>
          <a:bodyPr wrap="square" rtlCol="0">
            <a:spAutoFit/>
          </a:bodyPr>
          <a:lstStyle/>
          <a:p>
            <a:pPr algn="l"/>
            <a:r>
              <a:rPr lang="en-US" dirty="0"/>
              <a:t>FSU Strategic Plan 1.2: </a:t>
            </a:r>
            <a:r>
              <a:rPr lang="en-US" sz="1800" b="0" i="0" u="none" strike="noStrike" baseline="0" dirty="0">
                <a:solidFill>
                  <a:srgbClr val="000000"/>
                </a:solidFill>
                <a:latin typeface="Lato" panose="020F0502020204030203" pitchFamily="34" charset="0"/>
              </a:rPr>
              <a:t>Increase retention rates</a:t>
            </a:r>
            <a:endParaRPr lang="en-US" dirty="0"/>
          </a:p>
        </p:txBody>
      </p:sp>
    </p:spTree>
    <p:extLst>
      <p:ext uri="{BB962C8B-B14F-4D97-AF65-F5344CB8AC3E}">
        <p14:creationId xmlns:p14="http://schemas.microsoft.com/office/powerpoint/2010/main" val="28398925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752E-D8C4-8F60-AA09-651A83A793BE}"/>
              </a:ext>
            </a:extLst>
          </p:cNvPr>
          <p:cNvSpPr>
            <a:spLocks noGrp="1"/>
          </p:cNvSpPr>
          <p:nvPr>
            <p:ph type="title"/>
          </p:nvPr>
        </p:nvSpPr>
        <p:spPr>
          <a:xfrm>
            <a:off x="363794" y="501699"/>
            <a:ext cx="9645445" cy="1325563"/>
          </a:xfrm>
        </p:spPr>
        <p:txBody>
          <a:bodyPr/>
          <a:lstStyle/>
          <a:p>
            <a:r>
              <a:rPr lang="en-US" dirty="0">
                <a:solidFill>
                  <a:schemeClr val="bg1"/>
                </a:solidFill>
              </a:rPr>
              <a:t>Opportunities – Activities and Outreach</a:t>
            </a:r>
          </a:p>
        </p:txBody>
      </p:sp>
      <p:sp>
        <p:nvSpPr>
          <p:cNvPr id="3" name="Content Placeholder 2">
            <a:extLst>
              <a:ext uri="{FF2B5EF4-FFF2-40B4-BE49-F238E27FC236}">
                <a16:creationId xmlns:a16="http://schemas.microsoft.com/office/drawing/2014/main" id="{28E27B47-D6F9-21B6-AD0F-57B4881604FB}"/>
              </a:ext>
            </a:extLst>
          </p:cNvPr>
          <p:cNvSpPr>
            <a:spLocks noGrp="1"/>
          </p:cNvSpPr>
          <p:nvPr>
            <p:ph idx="1"/>
          </p:nvPr>
        </p:nvSpPr>
        <p:spPr/>
        <p:txBody>
          <a:bodyPr/>
          <a:lstStyle/>
          <a:p>
            <a:r>
              <a:rPr lang="en-US" dirty="0">
                <a:solidFill>
                  <a:schemeClr val="bg1"/>
                </a:solidFill>
              </a:rPr>
              <a:t>Example: Eclipse Event</a:t>
            </a:r>
          </a:p>
          <a:p>
            <a:pPr lvl="1"/>
            <a:r>
              <a:rPr lang="en-US" dirty="0">
                <a:solidFill>
                  <a:schemeClr val="bg1"/>
                </a:solidFill>
              </a:rPr>
              <a:t>Sharing</a:t>
            </a:r>
          </a:p>
          <a:p>
            <a:pPr lvl="1"/>
            <a:r>
              <a:rPr lang="en-US" dirty="0">
                <a:solidFill>
                  <a:schemeClr val="bg1"/>
                </a:solidFill>
              </a:rPr>
              <a:t>Collaboration</a:t>
            </a:r>
          </a:p>
          <a:p>
            <a:pPr lvl="1"/>
            <a:r>
              <a:rPr lang="en-US" dirty="0">
                <a:solidFill>
                  <a:schemeClr val="bg1"/>
                </a:solidFill>
              </a:rPr>
              <a:t>Scientific Principles</a:t>
            </a:r>
          </a:p>
          <a:p>
            <a:pPr lvl="1"/>
            <a:r>
              <a:rPr lang="en-US" dirty="0">
                <a:solidFill>
                  <a:schemeClr val="bg1"/>
                </a:solidFill>
              </a:rPr>
              <a:t>Positive Interaction</a:t>
            </a:r>
          </a:p>
          <a:p>
            <a:pPr lvl="1"/>
            <a:r>
              <a:rPr lang="en-US" dirty="0">
                <a:solidFill>
                  <a:schemeClr val="bg1"/>
                </a:solidFill>
              </a:rPr>
              <a:t>Fun</a:t>
            </a:r>
          </a:p>
          <a:p>
            <a:endParaRPr lang="en-US" dirty="0">
              <a:solidFill>
                <a:schemeClr val="bg1"/>
              </a:solidFill>
            </a:endParaRPr>
          </a:p>
        </p:txBody>
      </p:sp>
    </p:spTree>
    <p:extLst>
      <p:ext uri="{BB962C8B-B14F-4D97-AF65-F5344CB8AC3E}">
        <p14:creationId xmlns:p14="http://schemas.microsoft.com/office/powerpoint/2010/main" val="2915585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284A-18AE-2283-B768-715D4BE8F820}"/>
              </a:ext>
            </a:extLst>
          </p:cNvPr>
          <p:cNvSpPr>
            <a:spLocks noGrp="1"/>
          </p:cNvSpPr>
          <p:nvPr>
            <p:ph type="title"/>
          </p:nvPr>
        </p:nvSpPr>
        <p:spPr/>
        <p:txBody>
          <a:bodyPr/>
          <a:lstStyle/>
          <a:p>
            <a:r>
              <a:rPr lang="en-US" dirty="0"/>
              <a:t>Opportunities – Activities and Outreach</a:t>
            </a:r>
          </a:p>
        </p:txBody>
      </p:sp>
      <p:sp>
        <p:nvSpPr>
          <p:cNvPr id="3" name="Content Placeholder 2">
            <a:extLst>
              <a:ext uri="{FF2B5EF4-FFF2-40B4-BE49-F238E27FC236}">
                <a16:creationId xmlns:a16="http://schemas.microsoft.com/office/drawing/2014/main" id="{BDFB32F8-E655-5A14-1538-F7451A6EEF16}"/>
              </a:ext>
            </a:extLst>
          </p:cNvPr>
          <p:cNvSpPr>
            <a:spLocks noGrp="1"/>
          </p:cNvSpPr>
          <p:nvPr>
            <p:ph idx="1"/>
          </p:nvPr>
        </p:nvSpPr>
        <p:spPr>
          <a:xfrm>
            <a:off x="363794" y="1638200"/>
            <a:ext cx="9768440" cy="4717163"/>
          </a:xfrm>
        </p:spPr>
        <p:txBody>
          <a:bodyPr>
            <a:normAutofit fontScale="92500" lnSpcReduction="10000"/>
          </a:bodyPr>
          <a:lstStyle/>
          <a:p>
            <a:r>
              <a:rPr lang="en-US" dirty="0"/>
              <a:t>Activities that increase engagement for first-year students with advisors and their peers may increase satisfaction. </a:t>
            </a:r>
          </a:p>
          <a:p>
            <a:endParaRPr lang="en-US" dirty="0"/>
          </a:p>
          <a:p>
            <a:r>
              <a:rPr lang="en-US" dirty="0"/>
              <a:t>This may be more important for first-year students and first-generation college students, who reported lower ratings for quality of interaction than other groups.</a:t>
            </a:r>
          </a:p>
          <a:p>
            <a:pPr lvl="1"/>
            <a:r>
              <a:rPr lang="en-US" dirty="0"/>
              <a:t>Socialization and engagement may be important for these groups.</a:t>
            </a:r>
          </a:p>
          <a:p>
            <a:endParaRPr lang="en-US" dirty="0"/>
          </a:p>
          <a:p>
            <a:r>
              <a:rPr lang="en-US" dirty="0"/>
              <a:t>While most groups gave the highest ratings for the quality of interactions with other students,</a:t>
            </a:r>
          </a:p>
          <a:p>
            <a:pPr lvl="1"/>
            <a:r>
              <a:rPr lang="en-US" dirty="0"/>
              <a:t>Only 48% of first-year students gave high ratings of interactions with their peers. Create opportunities for them to engage with others.</a:t>
            </a:r>
          </a:p>
          <a:p>
            <a:endParaRPr lang="en-US" dirty="0"/>
          </a:p>
          <a:p>
            <a:endParaRPr lang="en-US" dirty="0"/>
          </a:p>
          <a:p>
            <a:endParaRPr lang="en-US" dirty="0"/>
          </a:p>
        </p:txBody>
      </p:sp>
      <p:sp>
        <p:nvSpPr>
          <p:cNvPr id="4" name="TextBox 3">
            <a:extLst>
              <a:ext uri="{FF2B5EF4-FFF2-40B4-BE49-F238E27FC236}">
                <a16:creationId xmlns:a16="http://schemas.microsoft.com/office/drawing/2014/main" id="{6733E773-3880-6576-24B0-5AF1BFF74E83}"/>
              </a:ext>
            </a:extLst>
          </p:cNvPr>
          <p:cNvSpPr txBox="1"/>
          <p:nvPr/>
        </p:nvSpPr>
        <p:spPr>
          <a:xfrm>
            <a:off x="323732" y="6257835"/>
            <a:ext cx="10245823" cy="369332"/>
          </a:xfrm>
          <a:prstGeom prst="rect">
            <a:avLst/>
          </a:prstGeom>
          <a:noFill/>
        </p:spPr>
        <p:txBody>
          <a:bodyPr wrap="square" rtlCol="0">
            <a:spAutoFit/>
          </a:bodyPr>
          <a:lstStyle/>
          <a:p>
            <a:pPr algn="l"/>
            <a:r>
              <a:rPr lang="en-US" dirty="0"/>
              <a:t>FSU Strategic Plan 1.2: </a:t>
            </a:r>
            <a:r>
              <a:rPr lang="en-US" sz="1800" b="0" i="0" u="none" strike="noStrike" baseline="0" dirty="0">
                <a:solidFill>
                  <a:srgbClr val="000000"/>
                </a:solidFill>
                <a:latin typeface="Lato" panose="020F0502020204030203" pitchFamily="34" charset="0"/>
              </a:rPr>
              <a:t>Increase retention rates</a:t>
            </a:r>
            <a:endParaRPr lang="en-US" dirty="0"/>
          </a:p>
        </p:txBody>
      </p:sp>
    </p:spTree>
    <p:extLst>
      <p:ext uri="{BB962C8B-B14F-4D97-AF65-F5344CB8AC3E}">
        <p14:creationId xmlns:p14="http://schemas.microsoft.com/office/powerpoint/2010/main" val="768038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83F3495-3E98-304B-8CC5-5F79044CB8CF}" vid="{ED8F69DC-38EC-8B44-9739-161BD3398A15}"/>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83F3495-3E98-304B-8CC5-5F79044CB8CF}" vid="{716C598A-DA0E-814E-B168-78D554566DE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83F3495-3E98-304B-8CC5-5F79044CB8CF}" vid="{68BB9B33-54CB-C640-864B-8DBC70708095}"/>
    </a:ext>
  </a:extLst>
</a:theme>
</file>

<file path=docProps/app.xml><?xml version="1.0" encoding="utf-8"?>
<Properties xmlns="http://schemas.openxmlformats.org/officeDocument/2006/extended-properties" xmlns:vt="http://schemas.openxmlformats.org/officeDocument/2006/docPropsVTypes">
  <Template>FSU_Slide_Template_v1c (2)</Template>
  <TotalTime>5405</TotalTime>
  <Words>8001</Words>
  <Application>Microsoft Office PowerPoint</Application>
  <PresentationFormat>Widescreen</PresentationFormat>
  <Paragraphs>841</Paragraphs>
  <Slides>115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115</vt:i4>
      </vt:variant>
    </vt:vector>
  </HeadingPairs>
  <TitlesOfParts>
    <vt:vector size="122" baseType="lpstr">
      <vt:lpstr>Arial</vt:lpstr>
      <vt:lpstr>Calibri</vt:lpstr>
      <vt:lpstr>Calibri Light</vt:lpstr>
      <vt:lpstr>Lato</vt:lpstr>
      <vt:lpstr>Office Theme</vt:lpstr>
      <vt:lpstr>1_Custom Design</vt:lpstr>
      <vt:lpstr>Custom Design</vt:lpstr>
      <vt:lpstr>BCSSE and NSSE Reports 2023</vt:lpstr>
      <vt:lpstr>BCSSE and NSSE</vt:lpstr>
      <vt:lpstr>Objectives</vt:lpstr>
      <vt:lpstr>Beginning College Student Survey of  Engagement (BCSSE)</vt:lpstr>
      <vt:lpstr>Beginning Students’ Top Expectations</vt:lpstr>
      <vt:lpstr>NSSE Results for Top Expectations</vt:lpstr>
      <vt:lpstr>NSSE Results for Top Expectations</vt:lpstr>
      <vt:lpstr>Beginning College Student Concerns</vt:lpstr>
      <vt:lpstr>Beginning College Student Responsibilities</vt:lpstr>
      <vt:lpstr>NSSE: Learning, Engagement, and Campus Experience: How Are We Doing?</vt:lpstr>
      <vt:lpstr>NSSE Outcomes by Group</vt:lpstr>
      <vt:lpstr>Campus Support for Overall Well Being  (NSSE Survey Items)</vt:lpstr>
      <vt:lpstr>Support for Overall Well Being</vt:lpstr>
      <vt:lpstr>Support for Overall Well Being</vt:lpstr>
      <vt:lpstr>Support for Overall Well Being</vt:lpstr>
      <vt:lpstr>Support for Overall Well Being</vt:lpstr>
      <vt:lpstr>Support for Overall Well Being</vt:lpstr>
      <vt:lpstr>Supportive Campus Environment  (NSSE Survey Items)</vt:lpstr>
      <vt:lpstr>Supportive Campus Environment</vt:lpstr>
      <vt:lpstr>Supportive Campus Environment</vt:lpstr>
      <vt:lpstr>Supportive Campus Environment</vt:lpstr>
      <vt:lpstr>Nonacademic Responsibilities</vt:lpstr>
      <vt:lpstr>Nonacademic Responsibilities</vt:lpstr>
      <vt:lpstr>Nonacademic Responsibilities</vt:lpstr>
      <vt:lpstr>Quality of Interactions (NSSE Survey Items)</vt:lpstr>
      <vt:lpstr>Quality of Interaction with Administration</vt:lpstr>
      <vt:lpstr>Quality of Interactions with Administration</vt:lpstr>
      <vt:lpstr>Quality of Interactions with Administration</vt:lpstr>
      <vt:lpstr>Quality of Interactions with Administration</vt:lpstr>
      <vt:lpstr>Quality of Interactions with Faculty</vt:lpstr>
      <vt:lpstr>Quality of Interactions with Faculty</vt:lpstr>
      <vt:lpstr>Quality of Interactions with Faculty</vt:lpstr>
      <vt:lpstr>Quality of Interactions with Faculty</vt:lpstr>
      <vt:lpstr>Quality of Interactions with Faculty</vt:lpstr>
      <vt:lpstr>Quality of Interactions with Faculty</vt:lpstr>
      <vt:lpstr>Student-Faculty Interaction (Mentoring) by Race</vt:lpstr>
      <vt:lpstr>Quality of Interactions w/Student Affairs Staff</vt:lpstr>
      <vt:lpstr>Quality of Interactions w/Student Affairs Staff</vt:lpstr>
      <vt:lpstr>Quality of Interactions with Student Affairs Staff</vt:lpstr>
      <vt:lpstr>Quality of Interactions with Advisors</vt:lpstr>
      <vt:lpstr>Quality of Interactions with Advisors</vt:lpstr>
      <vt:lpstr>Quality of Interactions with Advisors</vt:lpstr>
      <vt:lpstr>Quality of Interactions with Other Students</vt:lpstr>
      <vt:lpstr>Quality of Interactions with Other Students</vt:lpstr>
      <vt:lpstr>Quality of Interactions with Other Students</vt:lpstr>
      <vt:lpstr>Overall Campus Interaction by Race</vt:lpstr>
      <vt:lpstr>Effective Teaching Practices  (NSSE Survey Items)</vt:lpstr>
      <vt:lpstr>Effective Teaching Practices</vt:lpstr>
      <vt:lpstr>Effective Teaching Practices</vt:lpstr>
      <vt:lpstr>Effective Teaching Practices</vt:lpstr>
      <vt:lpstr>Effective Teaching Practices</vt:lpstr>
      <vt:lpstr>NSSE Outcomes by Dept and College</vt:lpstr>
      <vt:lpstr>Dept. Outcomes for Support for Overall Well Being</vt:lpstr>
      <vt:lpstr>Support for Overall Well Being</vt:lpstr>
      <vt:lpstr>Help Manage Nonacademic Responsibilities</vt:lpstr>
      <vt:lpstr>Dept. Outcomes for Quality of Interactions with Faculty</vt:lpstr>
      <vt:lpstr>Quality of Interaction with Faculty</vt:lpstr>
      <vt:lpstr>Quality of Interaction with Administration</vt:lpstr>
      <vt:lpstr>Quality of Interaction with Student Affairs</vt:lpstr>
      <vt:lpstr>Quality of Interaction with Advisors</vt:lpstr>
      <vt:lpstr>Quality of Interaction with Students</vt:lpstr>
      <vt:lpstr>Mentoring (NSSE Survey Items)</vt:lpstr>
      <vt:lpstr>Dept. Outcomes for Faculty Mentoring (Career)</vt:lpstr>
      <vt:lpstr>Mentoring</vt:lpstr>
      <vt:lpstr>Mentoring</vt:lpstr>
      <vt:lpstr>Mentoring</vt:lpstr>
      <vt:lpstr>Mentoring</vt:lpstr>
      <vt:lpstr>Research and Diversity (NSSE Survey Items)</vt:lpstr>
      <vt:lpstr>Dept. Outcomes for Research with Faculty Member</vt:lpstr>
      <vt:lpstr>Research with Faculty</vt:lpstr>
      <vt:lpstr>Diverse Perspectives</vt:lpstr>
      <vt:lpstr>Encouraged Contact with Diverse Others</vt:lpstr>
      <vt:lpstr>NSSE Outcomes by Major</vt:lpstr>
      <vt:lpstr>Frequency of Interaction with Faculty by Major – First Year Students</vt:lpstr>
      <vt:lpstr>Frequency of Interaction with Faculty by Major - Seniors</vt:lpstr>
      <vt:lpstr>Effective Teaching Practices by Major –  First Year Students</vt:lpstr>
      <vt:lpstr>Effective Teaching Practices by Major –  Seniors</vt:lpstr>
      <vt:lpstr>Supportive Campus Environment by Major – First Year Students</vt:lpstr>
      <vt:lpstr>Supportive Campus Environment by Major – Seniors</vt:lpstr>
      <vt:lpstr>Comparison with Other Institutions</vt:lpstr>
      <vt:lpstr>Faculty Interaction and Teaching (Mentoring) – First Year (2023)</vt:lpstr>
      <vt:lpstr>Faculty Interaction and Teaching (Mentoring) – Seniors (2023)</vt:lpstr>
      <vt:lpstr>Faculty Interaction and Teaching (Instruction) – First Year (2023)</vt:lpstr>
      <vt:lpstr>Faculty Interaction and Teaching (Instruction)  – Seniors (2023)</vt:lpstr>
      <vt:lpstr>NSSE Supportive Environment – FY (2023)</vt:lpstr>
      <vt:lpstr>NSSE Supportive Environment – Seniors (2023)</vt:lpstr>
      <vt:lpstr>Comparison with Other Institutions</vt:lpstr>
      <vt:lpstr>High Impact Practices (HIPs)</vt:lpstr>
      <vt:lpstr>High Impact Practices Highlights</vt:lpstr>
      <vt:lpstr>High Impact Practices Highlights</vt:lpstr>
      <vt:lpstr>High Impact Practices</vt:lpstr>
      <vt:lpstr>NSSE Gains &amp; Satisfaction</vt:lpstr>
      <vt:lpstr>Opportunities for Growth</vt:lpstr>
      <vt:lpstr>Opportunities for Growth</vt:lpstr>
      <vt:lpstr>Opportunities – Overall Well Being</vt:lpstr>
      <vt:lpstr>Opportunities – Activities and Outreach</vt:lpstr>
      <vt:lpstr>Opportunities – Activities and Outreach</vt:lpstr>
      <vt:lpstr>Opportunities – Activities and Outreach</vt:lpstr>
      <vt:lpstr>Opportunities – Activities and Outreach</vt:lpstr>
      <vt:lpstr>Opportunities – Quality of Interactions</vt:lpstr>
      <vt:lpstr>Opportunities – Quality of Interactions</vt:lpstr>
      <vt:lpstr>Opportunities – Quality of Interactions</vt:lpstr>
      <vt:lpstr>Opportunities – High Impact Practices</vt:lpstr>
      <vt:lpstr>Opportunities – Undeclared Majors</vt:lpstr>
      <vt:lpstr>Opportunities – Student Suggestions (Campus)</vt:lpstr>
      <vt:lpstr>Opportunities – Student Suggestions (Colleges)</vt:lpstr>
      <vt:lpstr>Opportunities – Student Suggestions (Colleges)</vt:lpstr>
      <vt:lpstr>Opportunities – Student Suggestions (Colleges)</vt:lpstr>
      <vt:lpstr>Requests of Academic Departments</vt:lpstr>
      <vt:lpstr>Requests Based on FSU Strategic Priorities</vt:lpstr>
      <vt:lpstr>Requests Based on FSU Strategic Priorities</vt:lpstr>
      <vt:lpstr>Requests Based on FSU Strategic Priorities</vt:lpstr>
      <vt:lpstr>NSSE Response Rates</vt:lpstr>
      <vt:lpstr>Opportunities for Test Administration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Rollinda Thomas</dc:creator>
  <cp:lastModifiedBy>Thomas, Rollinda</cp:lastModifiedBy>
  <cp:revision>660</cp:revision>
  <dcterms:created xsi:type="dcterms:W3CDTF">2021-11-03T13:39:31Z</dcterms:created>
  <dcterms:modified xsi:type="dcterms:W3CDTF">2024-04-17T20:54:22Z</dcterms:modified>
</cp:coreProperties>
</file>