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8" r:id="rId1"/>
    <p:sldMasterId id="2147483742" r:id="rId2"/>
    <p:sldMasterId id="2147483730" r:id="rId3"/>
  </p:sldMasterIdLst>
  <p:sldIdLst>
    <p:sldId id="257" r:id="rId4"/>
    <p:sldId id="274" r:id="rId5"/>
    <p:sldId id="256" r:id="rId6"/>
    <p:sldId id="278" r:id="rId7"/>
    <p:sldId id="270" r:id="rId8"/>
    <p:sldId id="260" r:id="rId9"/>
    <p:sldId id="261" r:id="rId10"/>
    <p:sldId id="262" r:id="rId11"/>
    <p:sldId id="259" r:id="rId12"/>
    <p:sldId id="263" r:id="rId13"/>
    <p:sldId id="264" r:id="rId14"/>
    <p:sldId id="265" r:id="rId15"/>
    <p:sldId id="267" r:id="rId16"/>
    <p:sldId id="268" r:id="rId17"/>
    <p:sldId id="269" r:id="rId18"/>
    <p:sldId id="271" r:id="rId19"/>
    <p:sldId id="266" r:id="rId20"/>
    <p:sldId id="272" r:id="rId21"/>
    <p:sldId id="277" r:id="rId22"/>
    <p:sldId id="273" r:id="rId23"/>
    <p:sldId id="275" r:id="rId24"/>
    <p:sldId id="279" r:id="rId25"/>
    <p:sldId id="25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0"/>
    <p:restoredTop sz="96327"/>
  </p:normalViewPr>
  <p:slideViewPr>
    <p:cSldViewPr snapToGrid="0" snapToObjects="1">
      <p:cViewPr varScale="1">
        <p:scale>
          <a:sx n="87" d="100"/>
          <a:sy n="87" d="100"/>
        </p:scale>
        <p:origin x="48" y="105"/>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C9E4F-6CB4-DC4D-9034-BFF342F4F23F}"/>
              </a:ext>
            </a:extLst>
          </p:cNvPr>
          <p:cNvSpPr>
            <a:spLocks noGrp="1"/>
          </p:cNvSpPr>
          <p:nvPr>
            <p:ph type="ctrTitle" hasCustomPrompt="1"/>
          </p:nvPr>
        </p:nvSpPr>
        <p:spPr>
          <a:xfrm>
            <a:off x="629266" y="1122363"/>
            <a:ext cx="9144000" cy="2387600"/>
          </a:xfrm>
        </p:spPr>
        <p:txBody>
          <a:bodyPr anchor="b"/>
          <a:lstStyle>
            <a:lvl1pPr algn="ctr">
              <a:defRPr sz="6000"/>
            </a:lvl1pPr>
          </a:lstStyle>
          <a:p>
            <a:r>
              <a:rPr lang="en-US" dirty="0"/>
              <a:t>Title of Presentation</a:t>
            </a:r>
          </a:p>
        </p:txBody>
      </p:sp>
      <p:sp>
        <p:nvSpPr>
          <p:cNvPr id="3" name="Subtitle 2">
            <a:extLst>
              <a:ext uri="{FF2B5EF4-FFF2-40B4-BE49-F238E27FC236}">
                <a16:creationId xmlns:a16="http://schemas.microsoft.com/office/drawing/2014/main" id="{6B5DC1DE-4162-F641-AD84-E9B4A624F7A7}"/>
              </a:ext>
            </a:extLst>
          </p:cNvPr>
          <p:cNvSpPr>
            <a:spLocks noGrp="1"/>
          </p:cNvSpPr>
          <p:nvPr>
            <p:ph type="subTitle" idx="1" hasCustomPrompt="1"/>
          </p:nvPr>
        </p:nvSpPr>
        <p:spPr>
          <a:xfrm>
            <a:off x="629266"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or Description</a:t>
            </a:r>
          </a:p>
        </p:txBody>
      </p:sp>
    </p:spTree>
    <p:extLst>
      <p:ext uri="{BB962C8B-B14F-4D97-AF65-F5344CB8AC3E}">
        <p14:creationId xmlns:p14="http://schemas.microsoft.com/office/powerpoint/2010/main" val="1559915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7B29-5C6C-E640-ADD1-A30C84C709ED}"/>
              </a:ext>
            </a:extLst>
          </p:cNvPr>
          <p:cNvSpPr>
            <a:spLocks noGrp="1"/>
          </p:cNvSpPr>
          <p:nvPr>
            <p:ph type="ctrTitle"/>
          </p:nvPr>
        </p:nvSpPr>
        <p:spPr>
          <a:xfrm>
            <a:off x="3212755" y="469557"/>
            <a:ext cx="8662088" cy="1322173"/>
          </a:xfrm>
        </p:spPr>
        <p:txBody>
          <a:bodyPr anchor="t" anchorCtr="0">
            <a:normAutofit/>
          </a:bodyPr>
          <a:lstStyle>
            <a:lvl1pPr algn="l">
              <a:defRPr sz="5000" baseline="0"/>
            </a:lvl1pPr>
          </a:lstStyle>
          <a:p>
            <a:r>
              <a:rPr lang="en-US" dirty="0"/>
              <a:t>Click to edit Master title style</a:t>
            </a:r>
          </a:p>
        </p:txBody>
      </p:sp>
      <p:sp>
        <p:nvSpPr>
          <p:cNvPr id="3" name="Subtitle 2">
            <a:extLst>
              <a:ext uri="{FF2B5EF4-FFF2-40B4-BE49-F238E27FC236}">
                <a16:creationId xmlns:a16="http://schemas.microsoft.com/office/drawing/2014/main" id="{18C89E45-6426-7B4E-BFD7-BDC5CE90FCEB}"/>
              </a:ext>
            </a:extLst>
          </p:cNvPr>
          <p:cNvSpPr>
            <a:spLocks noGrp="1"/>
          </p:cNvSpPr>
          <p:nvPr>
            <p:ph type="subTitle" idx="1"/>
          </p:nvPr>
        </p:nvSpPr>
        <p:spPr>
          <a:xfrm>
            <a:off x="3212755" y="2866767"/>
            <a:ext cx="8662087" cy="232924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594929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0493E-B6D9-0745-A8FF-F21CAF4530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795EF4-4895-7547-8F46-B41C3A065D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81125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175D-E51C-E64F-81A6-150B1CF6537A}"/>
              </a:ext>
            </a:extLst>
          </p:cNvPr>
          <p:cNvSpPr>
            <a:spLocks noGrp="1"/>
          </p:cNvSpPr>
          <p:nvPr>
            <p:ph type="title"/>
          </p:nvPr>
        </p:nvSpPr>
        <p:spPr>
          <a:xfrm>
            <a:off x="3212756" y="593124"/>
            <a:ext cx="8134693" cy="1248033"/>
          </a:xfrm>
        </p:spPr>
        <p:txBody>
          <a:bodyPr anchor="t" anchorCtr="0">
            <a:normAutofit/>
          </a:bodyPr>
          <a:lstStyle>
            <a:lvl1pPr>
              <a:defRPr sz="5000" baseline="0"/>
            </a:lvl1pPr>
          </a:lstStyle>
          <a:p>
            <a:r>
              <a:rPr lang="en-US" dirty="0"/>
              <a:t>Click to edit Master title style</a:t>
            </a:r>
          </a:p>
        </p:txBody>
      </p:sp>
      <p:sp>
        <p:nvSpPr>
          <p:cNvPr id="3" name="Text Placeholder 2">
            <a:extLst>
              <a:ext uri="{FF2B5EF4-FFF2-40B4-BE49-F238E27FC236}">
                <a16:creationId xmlns:a16="http://schemas.microsoft.com/office/drawing/2014/main" id="{039E07B5-8E69-EE4E-A192-C8715DD6FF2D}"/>
              </a:ext>
            </a:extLst>
          </p:cNvPr>
          <p:cNvSpPr>
            <a:spLocks noGrp="1"/>
          </p:cNvSpPr>
          <p:nvPr>
            <p:ph type="body" idx="1"/>
          </p:nvPr>
        </p:nvSpPr>
        <p:spPr>
          <a:xfrm>
            <a:off x="3212756" y="3336325"/>
            <a:ext cx="8134694" cy="275332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372595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4644A-BA54-8041-A60A-00759BF016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0AB96B-2606-B447-9A13-E39E19760E93}"/>
              </a:ext>
            </a:extLst>
          </p:cNvPr>
          <p:cNvSpPr>
            <a:spLocks noGrp="1"/>
          </p:cNvSpPr>
          <p:nvPr>
            <p:ph sz="half" idx="1"/>
          </p:nvPr>
        </p:nvSpPr>
        <p:spPr>
          <a:xfrm>
            <a:off x="3284841" y="3138616"/>
            <a:ext cx="8066903" cy="335425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32890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0F865-DDBA-8A41-BE4B-0489DE513ADF}"/>
              </a:ext>
            </a:extLst>
          </p:cNvPr>
          <p:cNvSpPr>
            <a:spLocks noGrp="1"/>
          </p:cNvSpPr>
          <p:nvPr>
            <p:ph type="title"/>
          </p:nvPr>
        </p:nvSpPr>
        <p:spPr>
          <a:xfrm>
            <a:off x="3150972" y="365125"/>
            <a:ext cx="8204415"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0C08DE92-0B40-444C-8513-2B312F355717}"/>
              </a:ext>
            </a:extLst>
          </p:cNvPr>
          <p:cNvSpPr>
            <a:spLocks noGrp="1"/>
          </p:cNvSpPr>
          <p:nvPr>
            <p:ph type="body" idx="1"/>
          </p:nvPr>
        </p:nvSpPr>
        <p:spPr>
          <a:xfrm>
            <a:off x="3175222" y="2855060"/>
            <a:ext cx="81801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828C0D61-4DD9-A545-A5FD-8B94E59B9837}"/>
              </a:ext>
            </a:extLst>
          </p:cNvPr>
          <p:cNvSpPr>
            <a:spLocks noGrp="1"/>
          </p:cNvSpPr>
          <p:nvPr>
            <p:ph sz="half" idx="2"/>
          </p:nvPr>
        </p:nvSpPr>
        <p:spPr>
          <a:xfrm>
            <a:off x="3175222" y="3678972"/>
            <a:ext cx="8180165" cy="281390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64879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5AADC-67C0-444F-A24B-590AE4245967}"/>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309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34352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A0620-97B1-384A-B595-20F79CF6BAA4}"/>
              </a:ext>
            </a:extLst>
          </p:cNvPr>
          <p:cNvSpPr>
            <a:spLocks noGrp="1"/>
          </p:cNvSpPr>
          <p:nvPr>
            <p:ph type="title"/>
          </p:nvPr>
        </p:nvSpPr>
        <p:spPr>
          <a:xfrm>
            <a:off x="3027404" y="457200"/>
            <a:ext cx="8327983" cy="1600200"/>
          </a:xfrm>
        </p:spPr>
        <p:txBody>
          <a:bodyPr anchor="t" anchorCtr="0"/>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E9E816DA-129A-8C4F-9541-8C3C109FCF18}"/>
              </a:ext>
            </a:extLst>
          </p:cNvPr>
          <p:cNvSpPr>
            <a:spLocks noGrp="1"/>
          </p:cNvSpPr>
          <p:nvPr>
            <p:ph idx="1"/>
          </p:nvPr>
        </p:nvSpPr>
        <p:spPr>
          <a:xfrm>
            <a:off x="5183188" y="2965622"/>
            <a:ext cx="6172200" cy="28954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852EA9-6253-7843-B09C-8A6692538C57}"/>
              </a:ext>
            </a:extLst>
          </p:cNvPr>
          <p:cNvSpPr>
            <a:spLocks noGrp="1"/>
          </p:cNvSpPr>
          <p:nvPr>
            <p:ph type="body" sz="half" idx="2"/>
          </p:nvPr>
        </p:nvSpPr>
        <p:spPr>
          <a:xfrm>
            <a:off x="2792627" y="3818238"/>
            <a:ext cx="1979398" cy="20507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2669012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299ED-5EFF-A841-9815-70D63AA2AAB0}"/>
              </a:ext>
            </a:extLst>
          </p:cNvPr>
          <p:cNvSpPr>
            <a:spLocks noGrp="1"/>
          </p:cNvSpPr>
          <p:nvPr>
            <p:ph type="title"/>
          </p:nvPr>
        </p:nvSpPr>
        <p:spPr>
          <a:xfrm>
            <a:off x="3225114" y="457200"/>
            <a:ext cx="8130273" cy="1600200"/>
          </a:xfrm>
        </p:spPr>
        <p:txBody>
          <a:bodyPr anchor="t" anchorCtr="0"/>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F45C71C2-D59B-584F-8315-3F9D3B6A67FE}"/>
              </a:ext>
            </a:extLst>
          </p:cNvPr>
          <p:cNvSpPr>
            <a:spLocks noGrp="1"/>
          </p:cNvSpPr>
          <p:nvPr>
            <p:ph type="pic" idx="1"/>
          </p:nvPr>
        </p:nvSpPr>
        <p:spPr>
          <a:xfrm>
            <a:off x="5128054" y="2730843"/>
            <a:ext cx="6227333" cy="313020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D97E79A-DA41-7F46-92AE-5DFB4D07329D}"/>
              </a:ext>
            </a:extLst>
          </p:cNvPr>
          <p:cNvSpPr>
            <a:spLocks noGrp="1"/>
          </p:cNvSpPr>
          <p:nvPr>
            <p:ph type="body" sz="half" idx="2"/>
          </p:nvPr>
        </p:nvSpPr>
        <p:spPr>
          <a:xfrm>
            <a:off x="3225114" y="3744096"/>
            <a:ext cx="1546911" cy="21248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12731492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EECFD-25DC-BB47-8DB9-CE0F8795EA3F}"/>
              </a:ext>
            </a:extLst>
          </p:cNvPr>
          <p:cNvSpPr>
            <a:spLocks noGrp="1"/>
          </p:cNvSpPr>
          <p:nvPr>
            <p:ph type="ctrTitle"/>
          </p:nvPr>
        </p:nvSpPr>
        <p:spPr>
          <a:xfrm>
            <a:off x="494270" y="1122363"/>
            <a:ext cx="9823622" cy="2387600"/>
          </a:xfrm>
        </p:spPr>
        <p:txBody>
          <a:bodyPr anchor="t" anchorCtr="0"/>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981402E9-55F2-F649-85C3-DDF4AACFF7DF}"/>
              </a:ext>
            </a:extLst>
          </p:cNvPr>
          <p:cNvSpPr>
            <a:spLocks noGrp="1"/>
          </p:cNvSpPr>
          <p:nvPr>
            <p:ph type="subTitle" idx="1"/>
          </p:nvPr>
        </p:nvSpPr>
        <p:spPr>
          <a:xfrm>
            <a:off x="494270" y="3602038"/>
            <a:ext cx="982362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894187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82484-73E1-0246-93BB-E139DADF5A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2172B7-E9B5-9D4E-8DA1-6240E49005A5}"/>
              </a:ext>
            </a:extLst>
          </p:cNvPr>
          <p:cNvSpPr>
            <a:spLocks noGrp="1"/>
          </p:cNvSpPr>
          <p:nvPr>
            <p:ph idx="1"/>
          </p:nvPr>
        </p:nvSpPr>
        <p:spPr>
          <a:xfrm>
            <a:off x="363794" y="1825625"/>
            <a:ext cx="9645445"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97409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D1496-0CD4-224D-8ABB-B1E0DE5E6C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BB86E1-0C04-5849-8557-B6349B664A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372404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1FC52-A8BD-A144-9D9E-C4B5B7ED1B87}"/>
              </a:ext>
            </a:extLst>
          </p:cNvPr>
          <p:cNvSpPr>
            <a:spLocks noGrp="1"/>
          </p:cNvSpPr>
          <p:nvPr>
            <p:ph type="title"/>
          </p:nvPr>
        </p:nvSpPr>
        <p:spPr>
          <a:xfrm>
            <a:off x="831850" y="1173892"/>
            <a:ext cx="9757891" cy="2255109"/>
          </a:xfrm>
        </p:spPr>
        <p:txBody>
          <a:bodyPr anchor="t" anchorCtr="0"/>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BA1B8127-9B04-D747-A4AC-84B05615D5F5}"/>
              </a:ext>
            </a:extLst>
          </p:cNvPr>
          <p:cNvSpPr>
            <a:spLocks noGrp="1"/>
          </p:cNvSpPr>
          <p:nvPr>
            <p:ph type="body" idx="1"/>
          </p:nvPr>
        </p:nvSpPr>
        <p:spPr>
          <a:xfrm>
            <a:off x="831850" y="3429001"/>
            <a:ext cx="9757891" cy="266065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2045589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D91E2-C6D4-5F4D-B639-5559D22EF1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207E9E-E874-2146-8F14-40992761C6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81DD5D-1BBC-BD40-93A9-CCA6D1BD79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24441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B8490-39B5-094D-B688-0353530AD5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D7C2EB5-4486-CE47-A9A4-903BF177B9AE}"/>
              </a:ext>
            </a:extLst>
          </p:cNvPr>
          <p:cNvSpPr>
            <a:spLocks noGrp="1"/>
          </p:cNvSpPr>
          <p:nvPr>
            <p:ph type="body" idx="1"/>
          </p:nvPr>
        </p:nvSpPr>
        <p:spPr>
          <a:xfrm>
            <a:off x="839788" y="1681163"/>
            <a:ext cx="8464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78822F31-FD52-0049-AAD2-4ED0A742A137}"/>
              </a:ext>
            </a:extLst>
          </p:cNvPr>
          <p:cNvSpPr>
            <a:spLocks noGrp="1"/>
          </p:cNvSpPr>
          <p:nvPr>
            <p:ph sz="half" idx="2"/>
          </p:nvPr>
        </p:nvSpPr>
        <p:spPr>
          <a:xfrm>
            <a:off x="839788" y="2505075"/>
            <a:ext cx="846485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243506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E9EAC-7D7D-B646-BE53-673A4B8B3A9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271380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29414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9D7EA-0946-264A-9E4F-63C3D835B8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F86790-2EED-4741-A950-F31F031858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B3B729-DD31-7344-88FB-C3542485C9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6480248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609E5-F09F-C04B-AC52-32B310ED59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AAB2FD-BD63-E94F-A53A-0CE6D5EBAE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3E4DFC-E781-3B40-9DF6-04CE910753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176780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F3264-49E2-9B43-99F7-C88A28DCFFCC}"/>
              </a:ext>
            </a:extLst>
          </p:cNvPr>
          <p:cNvSpPr>
            <a:spLocks noGrp="1"/>
          </p:cNvSpPr>
          <p:nvPr>
            <p:ph type="title" hasCustomPrompt="1"/>
          </p:nvPr>
        </p:nvSpPr>
        <p:spPr>
          <a:xfrm>
            <a:off x="580104" y="540774"/>
            <a:ext cx="9193162" cy="910339"/>
          </a:xfrm>
        </p:spPr>
        <p:txBody>
          <a:bodyPr anchor="t" anchorCtr="0">
            <a:normAutofit/>
          </a:bodyPr>
          <a:lstStyle>
            <a:lvl1pPr>
              <a:defRPr sz="4000"/>
            </a:lvl1pPr>
          </a:lstStyle>
          <a:p>
            <a:r>
              <a:rPr lang="en-US" dirty="0"/>
              <a:t>Title of Slide</a:t>
            </a:r>
          </a:p>
        </p:txBody>
      </p:sp>
      <p:sp>
        <p:nvSpPr>
          <p:cNvPr id="3" name="Text Placeholder 2">
            <a:extLst>
              <a:ext uri="{FF2B5EF4-FFF2-40B4-BE49-F238E27FC236}">
                <a16:creationId xmlns:a16="http://schemas.microsoft.com/office/drawing/2014/main" id="{E0ABAE30-397C-F549-A5BC-FF519BAF1688}"/>
              </a:ext>
            </a:extLst>
          </p:cNvPr>
          <p:cNvSpPr>
            <a:spLocks noGrp="1"/>
          </p:cNvSpPr>
          <p:nvPr>
            <p:ph type="body" idx="1"/>
          </p:nvPr>
        </p:nvSpPr>
        <p:spPr>
          <a:xfrm>
            <a:off x="580104" y="1630018"/>
            <a:ext cx="9193162" cy="4459634"/>
          </a:xfrm>
          <a:prstGeom prst="rect">
            <a:avLst/>
          </a:prstGeom>
        </p:spPr>
        <p:txBody>
          <a:bodyPr/>
          <a:lstStyle>
            <a:lvl1pPr marL="342900" marR="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37226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0CB65-A121-1146-AF57-69F9B29A36A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852A6C9-FA24-874D-9226-BEB0142E3C0E}"/>
              </a:ext>
            </a:extLst>
          </p:cNvPr>
          <p:cNvSpPr>
            <a:spLocks noGrp="1"/>
          </p:cNvSpPr>
          <p:nvPr>
            <p:ph sz="half" idx="1"/>
          </p:nvPr>
        </p:nvSpPr>
        <p:spPr>
          <a:xfrm>
            <a:off x="385918" y="1825625"/>
            <a:ext cx="46334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A51AC12-7042-8542-AF56-0F370F5EB01B}"/>
              </a:ext>
            </a:extLst>
          </p:cNvPr>
          <p:cNvSpPr>
            <a:spLocks noGrp="1"/>
          </p:cNvSpPr>
          <p:nvPr>
            <p:ph sz="half" idx="2"/>
          </p:nvPr>
        </p:nvSpPr>
        <p:spPr>
          <a:xfrm>
            <a:off x="5193892" y="1848005"/>
            <a:ext cx="46334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93800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7D908-6A55-514B-883B-AF174C1DD1AC}"/>
              </a:ext>
            </a:extLst>
          </p:cNvPr>
          <p:cNvSpPr>
            <a:spLocks noGrp="1"/>
          </p:cNvSpPr>
          <p:nvPr>
            <p:ph type="title"/>
          </p:nvPr>
        </p:nvSpPr>
        <p:spPr>
          <a:xfrm>
            <a:off x="377673"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B1ACE9-AFEA-9349-9AB8-48C9AEEEC99C}"/>
              </a:ext>
            </a:extLst>
          </p:cNvPr>
          <p:cNvSpPr>
            <a:spLocks noGrp="1"/>
          </p:cNvSpPr>
          <p:nvPr>
            <p:ph type="body" idx="1"/>
          </p:nvPr>
        </p:nvSpPr>
        <p:spPr>
          <a:xfrm>
            <a:off x="377673"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6810E5-D9F3-7946-9B08-07EC351AF94D}"/>
              </a:ext>
            </a:extLst>
          </p:cNvPr>
          <p:cNvSpPr>
            <a:spLocks noGrp="1"/>
          </p:cNvSpPr>
          <p:nvPr>
            <p:ph sz="half" idx="2"/>
          </p:nvPr>
        </p:nvSpPr>
        <p:spPr>
          <a:xfrm>
            <a:off x="377673"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D957D5-C66E-CC4B-85FC-FB63D0763CEE}"/>
              </a:ext>
            </a:extLst>
          </p:cNvPr>
          <p:cNvSpPr>
            <a:spLocks noGrp="1"/>
          </p:cNvSpPr>
          <p:nvPr>
            <p:ph type="body" sz="quarter" idx="3"/>
          </p:nvPr>
        </p:nvSpPr>
        <p:spPr>
          <a:xfrm>
            <a:off x="5710085"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B0EB4-9E7B-9049-90AA-39B3FF095F49}"/>
              </a:ext>
            </a:extLst>
          </p:cNvPr>
          <p:cNvSpPr>
            <a:spLocks noGrp="1"/>
          </p:cNvSpPr>
          <p:nvPr>
            <p:ph sz="quarter" idx="4"/>
          </p:nvPr>
        </p:nvSpPr>
        <p:spPr>
          <a:xfrm>
            <a:off x="5710085"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55738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BEB04-5450-E341-9007-B5DEE516543C}"/>
              </a:ext>
            </a:extLst>
          </p:cNvPr>
          <p:cNvSpPr>
            <a:spLocks noGrp="1"/>
          </p:cNvSpPr>
          <p:nvPr>
            <p:ph type="title" hasCustomPrompt="1"/>
          </p:nvPr>
        </p:nvSpPr>
        <p:spPr>
          <a:xfrm>
            <a:off x="363794" y="580768"/>
            <a:ext cx="9645445" cy="982417"/>
          </a:xfrm>
        </p:spPr>
        <p:txBody>
          <a:bodyPr anchor="t" anchorCtr="0"/>
          <a:lstStyle/>
          <a:p>
            <a:r>
              <a:rPr lang="en-US" dirty="0"/>
              <a:t>Title of Section</a:t>
            </a:r>
          </a:p>
        </p:txBody>
      </p:sp>
      <p:sp>
        <p:nvSpPr>
          <p:cNvPr id="3" name="Rectangle 2">
            <a:extLst>
              <a:ext uri="{FF2B5EF4-FFF2-40B4-BE49-F238E27FC236}">
                <a16:creationId xmlns:a16="http://schemas.microsoft.com/office/drawing/2014/main" id="{6F66064D-A060-454C-91C1-ADCA01FCB1BC}"/>
              </a:ext>
            </a:extLst>
          </p:cNvPr>
          <p:cNvSpPr/>
          <p:nvPr userDrawn="1"/>
        </p:nvSpPr>
        <p:spPr>
          <a:xfrm>
            <a:off x="363794" y="1878495"/>
            <a:ext cx="9645444" cy="4247317"/>
          </a:xfrm>
          <a:prstGeom prst="rect">
            <a:avLst/>
          </a:prstGeom>
        </p:spPr>
        <p:txBody>
          <a:bodyPr wrap="square">
            <a:spAutoFit/>
          </a:bodyPr>
          <a:lstStyle/>
          <a:p>
            <a:pPr lvl="0"/>
            <a:r>
              <a:rPr lang="en-US" dirty="0"/>
              <a:t>Click to edit Master text styles</a:t>
            </a:r>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p:txBody>
      </p:sp>
    </p:spTree>
    <p:extLst>
      <p:ext uri="{BB962C8B-B14F-4D97-AF65-F5344CB8AC3E}">
        <p14:creationId xmlns:p14="http://schemas.microsoft.com/office/powerpoint/2010/main" val="2971773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8132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86599-CA80-B546-BDBC-3D3640AEC9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162668-4B83-D94B-80C6-722029979A93}"/>
              </a:ext>
            </a:extLst>
          </p:cNvPr>
          <p:cNvSpPr>
            <a:spLocks noGrp="1"/>
          </p:cNvSpPr>
          <p:nvPr>
            <p:ph idx="1"/>
          </p:nvPr>
        </p:nvSpPr>
        <p:spPr>
          <a:xfrm>
            <a:off x="5183188" y="987425"/>
            <a:ext cx="4658902"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0F0C0A-6EA7-D74A-A3CF-8E45D23EE07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109868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971C3-DEA5-A24A-A7B3-16E4A861D2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19D0B1-459C-344C-B4E1-D14AE8B4D3D5}"/>
              </a:ext>
            </a:extLst>
          </p:cNvPr>
          <p:cNvSpPr>
            <a:spLocks noGrp="1"/>
          </p:cNvSpPr>
          <p:nvPr>
            <p:ph type="pic" idx="1"/>
          </p:nvPr>
        </p:nvSpPr>
        <p:spPr>
          <a:xfrm>
            <a:off x="5183188" y="987425"/>
            <a:ext cx="4747393"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211ED07-ADC0-B84B-8EA0-2F48CB23ADD0}"/>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92444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2.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3.png"/><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Shape, circle&#10;&#10;Description automatically generated">
            <a:extLst>
              <a:ext uri="{FF2B5EF4-FFF2-40B4-BE49-F238E27FC236}">
                <a16:creationId xmlns:a16="http://schemas.microsoft.com/office/drawing/2014/main" id="{9A896D84-759F-5842-9813-836F8FFC0D24}"/>
              </a:ext>
            </a:extLst>
          </p:cNvPr>
          <p:cNvPicPr>
            <a:picLocks noChangeAspect="1"/>
          </p:cNvPicPr>
          <p:nvPr userDrawn="1"/>
        </p:nvPicPr>
        <p:blipFill>
          <a:blip r:embed="rId11"/>
          <a:stretch>
            <a:fillRect/>
          </a:stretch>
        </p:blipFill>
        <p:spPr>
          <a:xfrm>
            <a:off x="4367" y="0"/>
            <a:ext cx="12183266" cy="6858000"/>
          </a:xfrm>
          <a:prstGeom prst="rect">
            <a:avLst/>
          </a:prstGeom>
        </p:spPr>
      </p:pic>
      <p:sp>
        <p:nvSpPr>
          <p:cNvPr id="2" name="Title Placeholder 1">
            <a:extLst>
              <a:ext uri="{FF2B5EF4-FFF2-40B4-BE49-F238E27FC236}">
                <a16:creationId xmlns:a16="http://schemas.microsoft.com/office/drawing/2014/main" id="{CD35048C-FC7C-5246-BDCE-84A7FDEBFC13}"/>
              </a:ext>
            </a:extLst>
          </p:cNvPr>
          <p:cNvSpPr>
            <a:spLocks noGrp="1"/>
          </p:cNvSpPr>
          <p:nvPr>
            <p:ph type="title"/>
          </p:nvPr>
        </p:nvSpPr>
        <p:spPr>
          <a:xfrm>
            <a:off x="363794" y="365125"/>
            <a:ext cx="964544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Text Placeholder 3">
            <a:extLst>
              <a:ext uri="{FF2B5EF4-FFF2-40B4-BE49-F238E27FC236}">
                <a16:creationId xmlns:a16="http://schemas.microsoft.com/office/drawing/2014/main" id="{2D46E47E-F685-B243-94AE-F3268C42BA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28466030"/>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circle&#10;&#10;Description automatically generated">
            <a:extLst>
              <a:ext uri="{FF2B5EF4-FFF2-40B4-BE49-F238E27FC236}">
                <a16:creationId xmlns:a16="http://schemas.microsoft.com/office/drawing/2014/main" id="{DC6530D2-F90D-2044-A7C4-BF11F685F0CA}"/>
              </a:ext>
            </a:extLst>
          </p:cNvPr>
          <p:cNvPicPr>
            <a:picLocks noChangeAspect="1"/>
          </p:cNvPicPr>
          <p:nvPr userDrawn="1"/>
        </p:nvPicPr>
        <p:blipFill>
          <a:blip r:embed="rId11"/>
          <a:stretch>
            <a:fillRect/>
          </a:stretch>
        </p:blipFill>
        <p:spPr>
          <a:xfrm>
            <a:off x="4367" y="0"/>
            <a:ext cx="12183266" cy="6858000"/>
          </a:xfrm>
          <a:prstGeom prst="rect">
            <a:avLst/>
          </a:prstGeom>
        </p:spPr>
      </p:pic>
      <p:sp>
        <p:nvSpPr>
          <p:cNvPr id="2" name="Title Placeholder 1">
            <a:extLst>
              <a:ext uri="{FF2B5EF4-FFF2-40B4-BE49-F238E27FC236}">
                <a16:creationId xmlns:a16="http://schemas.microsoft.com/office/drawing/2014/main" id="{875BA4F4-FC1D-E245-820C-821DAE7685FB}"/>
              </a:ext>
            </a:extLst>
          </p:cNvPr>
          <p:cNvSpPr>
            <a:spLocks noGrp="1"/>
          </p:cNvSpPr>
          <p:nvPr>
            <p:ph type="title"/>
          </p:nvPr>
        </p:nvSpPr>
        <p:spPr>
          <a:xfrm>
            <a:off x="3286896" y="365125"/>
            <a:ext cx="8066903"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3A8CF31-4ED6-9E40-BEE4-284C7F6A3B26}"/>
              </a:ext>
            </a:extLst>
          </p:cNvPr>
          <p:cNvSpPr>
            <a:spLocks noGrp="1"/>
          </p:cNvSpPr>
          <p:nvPr>
            <p:ph type="body" idx="1"/>
          </p:nvPr>
        </p:nvSpPr>
        <p:spPr>
          <a:xfrm>
            <a:off x="3876260" y="3160643"/>
            <a:ext cx="7477539" cy="30163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99597872"/>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1209D5C-78D1-144F-A7C6-BF14DC3E1569}"/>
              </a:ext>
            </a:extLst>
          </p:cNvPr>
          <p:cNvPicPr>
            <a:picLocks noChangeAspect="1"/>
          </p:cNvPicPr>
          <p:nvPr userDrawn="1"/>
        </p:nvPicPr>
        <p:blipFill>
          <a:blip r:embed="rId11"/>
          <a:srcRect/>
          <a:stretch/>
        </p:blipFill>
        <p:spPr>
          <a:xfrm>
            <a:off x="4367" y="0"/>
            <a:ext cx="12183266" cy="6857999"/>
          </a:xfrm>
          <a:prstGeom prst="rect">
            <a:avLst/>
          </a:prstGeom>
        </p:spPr>
      </p:pic>
      <p:sp>
        <p:nvSpPr>
          <p:cNvPr id="2" name="Title Placeholder 1">
            <a:extLst>
              <a:ext uri="{FF2B5EF4-FFF2-40B4-BE49-F238E27FC236}">
                <a16:creationId xmlns:a16="http://schemas.microsoft.com/office/drawing/2014/main" id="{C0D7D9F2-691D-7743-AFDA-579C5A0696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CFD801-100A-CF41-814A-7F36F68565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0839335"/>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nces.ed.gov/ipeds/cipcode/Default.aspx?y=56"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northcarolina.edu/academic-programs/" TargetMode="External"/><Relationship Id="rId2" Type="http://schemas.openxmlformats.org/officeDocument/2006/relationships/hyperlink" Target="https://www.uncfsu.edu/faculty-and-staff/faculty-senate" TargetMode="External"/><Relationship Id="rId1" Type="http://schemas.openxmlformats.org/officeDocument/2006/relationships/slideLayout" Target="../slideLayouts/slideLayout2.xml"/><Relationship Id="rId4" Type="http://schemas.openxmlformats.org/officeDocument/2006/relationships/hyperlink" Target="https://sacscoc.org/app/uploads/2019/08/SubstantiveChange.pdf"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uncfsu.edu/about-fsu/fsu-leadership/office-of-the-chancellor/office-of-institutional-effectiveness-research-and-planning" TargetMode="Externa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B718D8F-3ECF-494C-8A99-669901BCDC59}"/>
              </a:ext>
            </a:extLst>
          </p:cNvPr>
          <p:cNvSpPr>
            <a:spLocks noGrp="1"/>
          </p:cNvSpPr>
          <p:nvPr>
            <p:ph type="ctrTitle"/>
          </p:nvPr>
        </p:nvSpPr>
        <p:spPr/>
        <p:txBody>
          <a:bodyPr>
            <a:normAutofit/>
          </a:bodyPr>
          <a:lstStyle/>
          <a:p>
            <a:r>
              <a:rPr lang="en-US" dirty="0"/>
              <a:t>Substantive or Non-Substantive?</a:t>
            </a:r>
          </a:p>
        </p:txBody>
      </p:sp>
      <p:sp>
        <p:nvSpPr>
          <p:cNvPr id="5" name="Subtitle 4">
            <a:extLst>
              <a:ext uri="{FF2B5EF4-FFF2-40B4-BE49-F238E27FC236}">
                <a16:creationId xmlns:a16="http://schemas.microsoft.com/office/drawing/2014/main" id="{DC6C9B72-BFCE-D34E-972A-5542BDD99563}"/>
              </a:ext>
            </a:extLst>
          </p:cNvPr>
          <p:cNvSpPr>
            <a:spLocks noGrp="1"/>
          </p:cNvSpPr>
          <p:nvPr>
            <p:ph type="subTitle" idx="1"/>
          </p:nvPr>
        </p:nvSpPr>
        <p:spPr/>
        <p:txBody>
          <a:bodyPr/>
          <a:lstStyle/>
          <a:p>
            <a:r>
              <a:rPr lang="en-US" dirty="0"/>
              <a:t>How to Identify Substantive and Non-substantive Academic Proposals</a:t>
            </a:r>
          </a:p>
          <a:p>
            <a:endParaRPr lang="en-US" dirty="0"/>
          </a:p>
          <a:p>
            <a:r>
              <a:rPr lang="en-US" dirty="0"/>
              <a:t>Institutional Effectiveness, Research, and Planning</a:t>
            </a:r>
          </a:p>
        </p:txBody>
      </p:sp>
    </p:spTree>
    <p:extLst>
      <p:ext uri="{BB962C8B-B14F-4D97-AF65-F5344CB8AC3E}">
        <p14:creationId xmlns:p14="http://schemas.microsoft.com/office/powerpoint/2010/main" val="1271259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62CE7-44E7-DC5A-9BBF-8A3C39AE77BF}"/>
              </a:ext>
            </a:extLst>
          </p:cNvPr>
          <p:cNvSpPr>
            <a:spLocks noGrp="1"/>
          </p:cNvSpPr>
          <p:nvPr>
            <p:ph type="title"/>
          </p:nvPr>
        </p:nvSpPr>
        <p:spPr/>
        <p:txBody>
          <a:bodyPr>
            <a:normAutofit fontScale="90000"/>
          </a:bodyPr>
          <a:lstStyle/>
          <a:p>
            <a:r>
              <a:rPr lang="en-US" dirty="0"/>
              <a:t>Substantive Changes Requiring SACSCOC</a:t>
            </a:r>
          </a:p>
        </p:txBody>
      </p:sp>
      <p:sp>
        <p:nvSpPr>
          <p:cNvPr id="3" name="Text Placeholder 2">
            <a:extLst>
              <a:ext uri="{FF2B5EF4-FFF2-40B4-BE49-F238E27FC236}">
                <a16:creationId xmlns:a16="http://schemas.microsoft.com/office/drawing/2014/main" id="{FBFDFCC0-C350-29DE-08CD-3E3326AA83E1}"/>
              </a:ext>
            </a:extLst>
          </p:cNvPr>
          <p:cNvSpPr>
            <a:spLocks noGrp="1"/>
          </p:cNvSpPr>
          <p:nvPr>
            <p:ph type="body" idx="1"/>
          </p:nvPr>
        </p:nvSpPr>
        <p:spPr/>
        <p:txBody>
          <a:bodyPr>
            <a:normAutofit fontScale="92500"/>
          </a:bodyPr>
          <a:lstStyle/>
          <a:p>
            <a:r>
              <a:rPr lang="en-US" dirty="0"/>
              <a:t>Substantive changes requiring SACSCOC notification or approval include:</a:t>
            </a:r>
          </a:p>
          <a:p>
            <a:endParaRPr lang="en-US" dirty="0"/>
          </a:p>
          <a:p>
            <a:r>
              <a:rPr lang="en-US" dirty="0"/>
              <a:t>New Program (25%-49% New Content): A new program with 25-49% new content is a significant departure from the institution’s existing programs and requires notification prior to implementation.</a:t>
            </a:r>
          </a:p>
          <a:p>
            <a:r>
              <a:rPr lang="en-US" dirty="0"/>
              <a:t>New Program (50-100% New Content): A new program with 50-100% new content is a significant departure from the institution’s existing programs and requires SACSCOC approval prior to implementation.</a:t>
            </a:r>
          </a:p>
          <a:p>
            <a:r>
              <a:rPr lang="en-US" dirty="0"/>
              <a:t>Adding a program that is a significant departure from the existing programs, or method of delivery, from those offered when the institution was last evaluated.</a:t>
            </a:r>
          </a:p>
        </p:txBody>
      </p:sp>
    </p:spTree>
    <p:extLst>
      <p:ext uri="{BB962C8B-B14F-4D97-AF65-F5344CB8AC3E}">
        <p14:creationId xmlns:p14="http://schemas.microsoft.com/office/powerpoint/2010/main" val="589338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62CE7-44E7-DC5A-9BBF-8A3C39AE77BF}"/>
              </a:ext>
            </a:extLst>
          </p:cNvPr>
          <p:cNvSpPr>
            <a:spLocks noGrp="1"/>
          </p:cNvSpPr>
          <p:nvPr>
            <p:ph type="title"/>
          </p:nvPr>
        </p:nvSpPr>
        <p:spPr/>
        <p:txBody>
          <a:bodyPr>
            <a:normAutofit fontScale="90000"/>
          </a:bodyPr>
          <a:lstStyle/>
          <a:p>
            <a:r>
              <a:rPr lang="en-US" dirty="0"/>
              <a:t>Substantive Changes Requiring SACSCOC</a:t>
            </a:r>
          </a:p>
        </p:txBody>
      </p:sp>
      <p:sp>
        <p:nvSpPr>
          <p:cNvPr id="3" name="Text Placeholder 2">
            <a:extLst>
              <a:ext uri="{FF2B5EF4-FFF2-40B4-BE49-F238E27FC236}">
                <a16:creationId xmlns:a16="http://schemas.microsoft.com/office/drawing/2014/main" id="{FBFDFCC0-C350-29DE-08CD-3E3326AA83E1}"/>
              </a:ext>
            </a:extLst>
          </p:cNvPr>
          <p:cNvSpPr>
            <a:spLocks noGrp="1"/>
          </p:cNvSpPr>
          <p:nvPr>
            <p:ph type="body" idx="1"/>
          </p:nvPr>
        </p:nvSpPr>
        <p:spPr/>
        <p:txBody>
          <a:bodyPr/>
          <a:lstStyle/>
          <a:p>
            <a:r>
              <a:rPr lang="en-US" dirty="0"/>
              <a:t>Substantive changes requiring SACSCOC notification or approval include:</a:t>
            </a:r>
          </a:p>
          <a:p>
            <a:endParaRPr lang="en-US" dirty="0"/>
          </a:p>
          <a:p>
            <a:r>
              <a:rPr lang="en-US" dirty="0"/>
              <a:t>Initiating programs by distance education or correspondence courses.</a:t>
            </a:r>
          </a:p>
          <a:p>
            <a:r>
              <a:rPr lang="en-US" dirty="0"/>
              <a:t>Adding an additional method of delivery to a currently offered program. A specific method of delivery applies when 50% or more of a program is delivered by that method. A program may be delivered 50% or more by more than one method.</a:t>
            </a:r>
          </a:p>
        </p:txBody>
      </p:sp>
    </p:spTree>
    <p:extLst>
      <p:ext uri="{BB962C8B-B14F-4D97-AF65-F5344CB8AC3E}">
        <p14:creationId xmlns:p14="http://schemas.microsoft.com/office/powerpoint/2010/main" val="3878429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62CE7-44E7-DC5A-9BBF-8A3C39AE77BF}"/>
              </a:ext>
            </a:extLst>
          </p:cNvPr>
          <p:cNvSpPr>
            <a:spLocks noGrp="1"/>
          </p:cNvSpPr>
          <p:nvPr>
            <p:ph type="title"/>
          </p:nvPr>
        </p:nvSpPr>
        <p:spPr/>
        <p:txBody>
          <a:bodyPr>
            <a:normAutofit fontScale="90000"/>
          </a:bodyPr>
          <a:lstStyle/>
          <a:p>
            <a:r>
              <a:rPr lang="en-US" dirty="0"/>
              <a:t>Substantive Changes Requiring SACSCOC</a:t>
            </a:r>
          </a:p>
        </p:txBody>
      </p:sp>
      <p:sp>
        <p:nvSpPr>
          <p:cNvPr id="3" name="Text Placeholder 2">
            <a:extLst>
              <a:ext uri="{FF2B5EF4-FFF2-40B4-BE49-F238E27FC236}">
                <a16:creationId xmlns:a16="http://schemas.microsoft.com/office/drawing/2014/main" id="{FBFDFCC0-C350-29DE-08CD-3E3326AA83E1}"/>
              </a:ext>
            </a:extLst>
          </p:cNvPr>
          <p:cNvSpPr>
            <a:spLocks noGrp="1"/>
          </p:cNvSpPr>
          <p:nvPr>
            <p:ph type="body" idx="1"/>
          </p:nvPr>
        </p:nvSpPr>
        <p:spPr/>
        <p:txBody>
          <a:bodyPr/>
          <a:lstStyle/>
          <a:p>
            <a:r>
              <a:rPr lang="en-US" dirty="0"/>
              <a:t>Substantive changes requiring SACSCOC notification or approval include:</a:t>
            </a:r>
          </a:p>
          <a:p>
            <a:endParaRPr lang="en-US" dirty="0"/>
          </a:p>
          <a:p>
            <a:r>
              <a:rPr lang="en-US" dirty="0"/>
              <a:t>Adding competency-based education programs.</a:t>
            </a:r>
          </a:p>
          <a:p>
            <a:r>
              <a:rPr lang="en-US" dirty="0"/>
              <a:t>Offering courses or programs at a higher or lower degree level than currently authorized.</a:t>
            </a:r>
          </a:p>
          <a:p>
            <a:r>
              <a:rPr lang="en-US" dirty="0"/>
              <a:t>Program Closure: Closing a program requires SACSCOC approval. Approval requires a teach-out plan.</a:t>
            </a:r>
          </a:p>
          <a:p>
            <a:endParaRPr lang="en-US" dirty="0"/>
          </a:p>
          <a:p>
            <a:endParaRPr lang="en-US" dirty="0"/>
          </a:p>
        </p:txBody>
      </p:sp>
    </p:spTree>
    <p:extLst>
      <p:ext uri="{BB962C8B-B14F-4D97-AF65-F5344CB8AC3E}">
        <p14:creationId xmlns:p14="http://schemas.microsoft.com/office/powerpoint/2010/main" val="593823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62CE7-44E7-DC5A-9BBF-8A3C39AE77BF}"/>
              </a:ext>
            </a:extLst>
          </p:cNvPr>
          <p:cNvSpPr>
            <a:spLocks noGrp="1"/>
          </p:cNvSpPr>
          <p:nvPr>
            <p:ph type="title"/>
          </p:nvPr>
        </p:nvSpPr>
        <p:spPr/>
        <p:txBody>
          <a:bodyPr>
            <a:normAutofit fontScale="90000"/>
          </a:bodyPr>
          <a:lstStyle/>
          <a:p>
            <a:r>
              <a:rPr lang="en-US" dirty="0"/>
              <a:t>Substantive Changes Requiring SACSCOC</a:t>
            </a:r>
          </a:p>
        </p:txBody>
      </p:sp>
      <p:sp>
        <p:nvSpPr>
          <p:cNvPr id="3" name="Text Placeholder 2">
            <a:extLst>
              <a:ext uri="{FF2B5EF4-FFF2-40B4-BE49-F238E27FC236}">
                <a16:creationId xmlns:a16="http://schemas.microsoft.com/office/drawing/2014/main" id="{FBFDFCC0-C350-29DE-08CD-3E3326AA83E1}"/>
              </a:ext>
            </a:extLst>
          </p:cNvPr>
          <p:cNvSpPr>
            <a:spLocks noGrp="1"/>
          </p:cNvSpPr>
          <p:nvPr>
            <p:ph type="body" idx="1"/>
          </p:nvPr>
        </p:nvSpPr>
        <p:spPr/>
        <p:txBody>
          <a:bodyPr/>
          <a:lstStyle/>
          <a:p>
            <a:r>
              <a:rPr lang="en-US" dirty="0"/>
              <a:t>Substantive changes requiring SACSCOC notification or approval include:</a:t>
            </a:r>
          </a:p>
          <a:p>
            <a:endParaRPr lang="en-US" dirty="0"/>
          </a:p>
          <a:p>
            <a:r>
              <a:rPr lang="en-US" dirty="0"/>
              <a:t>Adding a new off-campus instructional site/additional location including a branch campus.</a:t>
            </a:r>
          </a:p>
          <a:p>
            <a:endParaRPr lang="en-US" dirty="0"/>
          </a:p>
          <a:p>
            <a:r>
              <a:rPr lang="en-US" dirty="0"/>
              <a:t>Substantially increase or decreasing the number of clock hours or credit hours awarded or competencies demonstrated, or an increase in the level of credential awarded, for successful completion of one or more programs.</a:t>
            </a:r>
          </a:p>
        </p:txBody>
      </p:sp>
    </p:spTree>
    <p:extLst>
      <p:ext uri="{BB962C8B-B14F-4D97-AF65-F5344CB8AC3E}">
        <p14:creationId xmlns:p14="http://schemas.microsoft.com/office/powerpoint/2010/main" val="1556897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62CE7-44E7-DC5A-9BBF-8A3C39AE77BF}"/>
              </a:ext>
            </a:extLst>
          </p:cNvPr>
          <p:cNvSpPr>
            <a:spLocks noGrp="1"/>
          </p:cNvSpPr>
          <p:nvPr>
            <p:ph type="title"/>
          </p:nvPr>
        </p:nvSpPr>
        <p:spPr/>
        <p:txBody>
          <a:bodyPr>
            <a:normAutofit fontScale="90000"/>
          </a:bodyPr>
          <a:lstStyle/>
          <a:p>
            <a:r>
              <a:rPr lang="en-US" dirty="0"/>
              <a:t>Substantive Changes Requiring SACSCOC</a:t>
            </a:r>
          </a:p>
        </p:txBody>
      </p:sp>
      <p:sp>
        <p:nvSpPr>
          <p:cNvPr id="3" name="Text Placeholder 2">
            <a:extLst>
              <a:ext uri="{FF2B5EF4-FFF2-40B4-BE49-F238E27FC236}">
                <a16:creationId xmlns:a16="http://schemas.microsoft.com/office/drawing/2014/main" id="{FBFDFCC0-C350-29DE-08CD-3E3326AA83E1}"/>
              </a:ext>
            </a:extLst>
          </p:cNvPr>
          <p:cNvSpPr>
            <a:spLocks noGrp="1"/>
          </p:cNvSpPr>
          <p:nvPr>
            <p:ph type="body" idx="1"/>
          </p:nvPr>
        </p:nvSpPr>
        <p:spPr/>
        <p:txBody>
          <a:bodyPr/>
          <a:lstStyle/>
          <a:p>
            <a:r>
              <a:rPr lang="en-US" dirty="0"/>
              <a:t>Substantive changes requiring SACSCOC notification or approval include:</a:t>
            </a:r>
          </a:p>
          <a:p>
            <a:endParaRPr lang="en-US" dirty="0"/>
          </a:p>
          <a:p>
            <a:r>
              <a:rPr lang="en-US" dirty="0"/>
              <a:t>Adding each competency-based education program by direct assessment.</a:t>
            </a:r>
          </a:p>
          <a:p>
            <a:r>
              <a:rPr lang="en-US" dirty="0"/>
              <a:t>Adding programs with completion pathways that recognize and accommodate a student’s prior or existing knowledge or competency.</a:t>
            </a:r>
          </a:p>
          <a:p>
            <a:r>
              <a:rPr lang="en-US" dirty="0"/>
              <a:t>Awarding dual or joint academic awards.</a:t>
            </a:r>
          </a:p>
        </p:txBody>
      </p:sp>
    </p:spTree>
    <p:extLst>
      <p:ext uri="{BB962C8B-B14F-4D97-AF65-F5344CB8AC3E}">
        <p14:creationId xmlns:p14="http://schemas.microsoft.com/office/powerpoint/2010/main" val="3755626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62CE7-44E7-DC5A-9BBF-8A3C39AE77BF}"/>
              </a:ext>
            </a:extLst>
          </p:cNvPr>
          <p:cNvSpPr>
            <a:spLocks noGrp="1"/>
          </p:cNvSpPr>
          <p:nvPr>
            <p:ph type="title"/>
          </p:nvPr>
        </p:nvSpPr>
        <p:spPr/>
        <p:txBody>
          <a:bodyPr>
            <a:normAutofit fontScale="90000"/>
          </a:bodyPr>
          <a:lstStyle/>
          <a:p>
            <a:r>
              <a:rPr lang="en-US" dirty="0"/>
              <a:t>Substantive Changes Requiring SACSCOC</a:t>
            </a:r>
          </a:p>
        </p:txBody>
      </p:sp>
      <p:sp>
        <p:nvSpPr>
          <p:cNvPr id="3" name="Text Placeholder 2">
            <a:extLst>
              <a:ext uri="{FF2B5EF4-FFF2-40B4-BE49-F238E27FC236}">
                <a16:creationId xmlns:a16="http://schemas.microsoft.com/office/drawing/2014/main" id="{FBFDFCC0-C350-29DE-08CD-3E3326AA83E1}"/>
              </a:ext>
            </a:extLst>
          </p:cNvPr>
          <p:cNvSpPr>
            <a:spLocks noGrp="1"/>
          </p:cNvSpPr>
          <p:nvPr>
            <p:ph type="body" idx="1"/>
          </p:nvPr>
        </p:nvSpPr>
        <p:spPr/>
        <p:txBody>
          <a:bodyPr>
            <a:normAutofit/>
          </a:bodyPr>
          <a:lstStyle/>
          <a:p>
            <a:r>
              <a:rPr lang="en-US" dirty="0"/>
              <a:t>Substantive changes requiring SACSCOC notification or approval include:</a:t>
            </a:r>
          </a:p>
          <a:p>
            <a:endParaRPr lang="en-US" dirty="0"/>
          </a:p>
          <a:p>
            <a:r>
              <a:rPr lang="en-US" dirty="0"/>
              <a:t>Dual Academic Award</a:t>
            </a:r>
          </a:p>
          <a:p>
            <a:r>
              <a:rPr lang="en-US" dirty="0"/>
              <a:t>Cooperative Academic Arrangement with Title IV* Entities &amp; Cooperative Academic Arrangement with Non-Title IV Entities.</a:t>
            </a:r>
          </a:p>
          <a:p>
            <a:endParaRPr lang="en-US" dirty="0"/>
          </a:p>
          <a:p>
            <a:endParaRPr lang="en-US" dirty="0"/>
          </a:p>
          <a:p>
            <a:r>
              <a:rPr lang="en-US" dirty="0"/>
              <a:t>*A Title IV entity is an institution that processes U.S. Federal Student Aid.</a:t>
            </a:r>
          </a:p>
        </p:txBody>
      </p:sp>
    </p:spTree>
    <p:extLst>
      <p:ext uri="{BB962C8B-B14F-4D97-AF65-F5344CB8AC3E}">
        <p14:creationId xmlns:p14="http://schemas.microsoft.com/office/powerpoint/2010/main" val="3543769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2E52B-1742-B9A0-A768-0E439AD392A2}"/>
              </a:ext>
            </a:extLst>
          </p:cNvPr>
          <p:cNvSpPr>
            <a:spLocks noGrp="1"/>
          </p:cNvSpPr>
          <p:nvPr>
            <p:ph type="title"/>
          </p:nvPr>
        </p:nvSpPr>
        <p:spPr/>
        <p:txBody>
          <a:bodyPr/>
          <a:lstStyle/>
          <a:p>
            <a:r>
              <a:rPr lang="en-US" dirty="0"/>
              <a:t>Non-substantive Change</a:t>
            </a:r>
          </a:p>
        </p:txBody>
      </p:sp>
      <p:sp>
        <p:nvSpPr>
          <p:cNvPr id="3" name="Text Placeholder 2">
            <a:extLst>
              <a:ext uri="{FF2B5EF4-FFF2-40B4-BE49-F238E27FC236}">
                <a16:creationId xmlns:a16="http://schemas.microsoft.com/office/drawing/2014/main" id="{8E0E7F4D-25AC-C51F-DE61-B1C64AAEB7FC}"/>
              </a:ext>
            </a:extLst>
          </p:cNvPr>
          <p:cNvSpPr>
            <a:spLocks noGrp="1"/>
          </p:cNvSpPr>
          <p:nvPr>
            <p:ph type="body" idx="1"/>
          </p:nvPr>
        </p:nvSpPr>
        <p:spPr/>
        <p:txBody>
          <a:bodyPr/>
          <a:lstStyle/>
          <a:p>
            <a:r>
              <a:rPr lang="en-US" dirty="0">
                <a:solidFill>
                  <a:schemeClr val="tx1"/>
                </a:solidFill>
              </a:rPr>
              <a:t>Identifying Non-substantive Change Academic Proposals</a:t>
            </a:r>
          </a:p>
        </p:txBody>
      </p:sp>
    </p:spTree>
    <p:extLst>
      <p:ext uri="{BB962C8B-B14F-4D97-AF65-F5344CB8AC3E}">
        <p14:creationId xmlns:p14="http://schemas.microsoft.com/office/powerpoint/2010/main" val="1841690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BD96D-B85C-7B9B-3E7C-256E9BAC6C18}"/>
              </a:ext>
            </a:extLst>
          </p:cNvPr>
          <p:cNvSpPr>
            <a:spLocks noGrp="1"/>
          </p:cNvSpPr>
          <p:nvPr>
            <p:ph type="title"/>
          </p:nvPr>
        </p:nvSpPr>
        <p:spPr/>
        <p:txBody>
          <a:bodyPr/>
          <a:lstStyle/>
          <a:p>
            <a:r>
              <a:rPr lang="en-US" dirty="0"/>
              <a:t>Non-substantive Change Criteria</a:t>
            </a:r>
          </a:p>
        </p:txBody>
      </p:sp>
      <p:sp>
        <p:nvSpPr>
          <p:cNvPr id="3" name="Text Placeholder 2">
            <a:extLst>
              <a:ext uri="{FF2B5EF4-FFF2-40B4-BE49-F238E27FC236}">
                <a16:creationId xmlns:a16="http://schemas.microsoft.com/office/drawing/2014/main" id="{64A2A7C4-44A6-B85C-FFCA-DB710246BCC7}"/>
              </a:ext>
            </a:extLst>
          </p:cNvPr>
          <p:cNvSpPr>
            <a:spLocks noGrp="1"/>
          </p:cNvSpPr>
          <p:nvPr>
            <p:ph type="body" idx="1"/>
          </p:nvPr>
        </p:nvSpPr>
        <p:spPr/>
        <p:txBody>
          <a:bodyPr/>
          <a:lstStyle/>
          <a:p>
            <a:r>
              <a:rPr lang="en-US" dirty="0"/>
              <a:t>Non-substantive changes only require approval at the institutional level. FSU’s curriculum committees and administration render the final decision.</a:t>
            </a:r>
          </a:p>
          <a:p>
            <a:endParaRPr lang="en-US" dirty="0"/>
          </a:p>
          <a:p>
            <a:r>
              <a:rPr lang="en-US" dirty="0"/>
              <a:t>Non-substantive changes normally do not require notification or approval by the UNC System Office and the Southern Association of Colleges and Schools – Commission on Colleges (SACSCOC).</a:t>
            </a:r>
          </a:p>
          <a:p>
            <a:endParaRPr lang="en-US" dirty="0"/>
          </a:p>
        </p:txBody>
      </p:sp>
    </p:spTree>
    <p:extLst>
      <p:ext uri="{BB962C8B-B14F-4D97-AF65-F5344CB8AC3E}">
        <p14:creationId xmlns:p14="http://schemas.microsoft.com/office/powerpoint/2010/main" val="1077033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BB511-028D-91D7-8E4E-E0428B8E5C77}"/>
              </a:ext>
            </a:extLst>
          </p:cNvPr>
          <p:cNvSpPr>
            <a:spLocks noGrp="1"/>
          </p:cNvSpPr>
          <p:nvPr>
            <p:ph type="title"/>
          </p:nvPr>
        </p:nvSpPr>
        <p:spPr/>
        <p:txBody>
          <a:bodyPr/>
          <a:lstStyle/>
          <a:p>
            <a:r>
              <a:rPr lang="en-US" dirty="0"/>
              <a:t>Non-substantive Change Criteria</a:t>
            </a:r>
          </a:p>
        </p:txBody>
      </p:sp>
      <p:sp>
        <p:nvSpPr>
          <p:cNvPr id="3" name="Text Placeholder 2">
            <a:extLst>
              <a:ext uri="{FF2B5EF4-FFF2-40B4-BE49-F238E27FC236}">
                <a16:creationId xmlns:a16="http://schemas.microsoft.com/office/drawing/2014/main" id="{87C126B5-8709-FD98-AAAC-0D777CA3FFE1}"/>
              </a:ext>
            </a:extLst>
          </p:cNvPr>
          <p:cNvSpPr>
            <a:spLocks noGrp="1"/>
          </p:cNvSpPr>
          <p:nvPr>
            <p:ph type="body" idx="1"/>
          </p:nvPr>
        </p:nvSpPr>
        <p:spPr/>
        <p:txBody>
          <a:bodyPr/>
          <a:lstStyle/>
          <a:p>
            <a:r>
              <a:rPr lang="en-US" dirty="0"/>
              <a:t>An academic proposal is a non-substantive change if it:</a:t>
            </a:r>
          </a:p>
          <a:p>
            <a:endParaRPr lang="en-US" dirty="0"/>
          </a:p>
          <a:p>
            <a:r>
              <a:rPr lang="en-US" dirty="0"/>
              <a:t>Makes or changes selections from the university core courses for a major </a:t>
            </a:r>
          </a:p>
          <a:p>
            <a:r>
              <a:rPr lang="en-US" dirty="0"/>
              <a:t>Initiates, modifies, or eliminates a course in the major that is unlikely to be part of another program.</a:t>
            </a:r>
          </a:p>
          <a:p>
            <a:r>
              <a:rPr lang="en-US" dirty="0"/>
              <a:t>Modifies a prerequisite for a core course in the major that does not affect the Core Curriculum</a:t>
            </a:r>
          </a:p>
        </p:txBody>
      </p:sp>
    </p:spTree>
    <p:extLst>
      <p:ext uri="{BB962C8B-B14F-4D97-AF65-F5344CB8AC3E}">
        <p14:creationId xmlns:p14="http://schemas.microsoft.com/office/powerpoint/2010/main" val="1232627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BB511-028D-91D7-8E4E-E0428B8E5C77}"/>
              </a:ext>
            </a:extLst>
          </p:cNvPr>
          <p:cNvSpPr>
            <a:spLocks noGrp="1"/>
          </p:cNvSpPr>
          <p:nvPr>
            <p:ph type="title"/>
          </p:nvPr>
        </p:nvSpPr>
        <p:spPr/>
        <p:txBody>
          <a:bodyPr/>
          <a:lstStyle/>
          <a:p>
            <a:r>
              <a:rPr lang="en-US" dirty="0"/>
              <a:t>Non-substantive Change Criteria</a:t>
            </a:r>
          </a:p>
        </p:txBody>
      </p:sp>
      <p:sp>
        <p:nvSpPr>
          <p:cNvPr id="3" name="Text Placeholder 2">
            <a:extLst>
              <a:ext uri="{FF2B5EF4-FFF2-40B4-BE49-F238E27FC236}">
                <a16:creationId xmlns:a16="http://schemas.microsoft.com/office/drawing/2014/main" id="{87C126B5-8709-FD98-AAAC-0D777CA3FFE1}"/>
              </a:ext>
            </a:extLst>
          </p:cNvPr>
          <p:cNvSpPr>
            <a:spLocks noGrp="1"/>
          </p:cNvSpPr>
          <p:nvPr>
            <p:ph type="body" idx="1"/>
          </p:nvPr>
        </p:nvSpPr>
        <p:spPr/>
        <p:txBody>
          <a:bodyPr>
            <a:normAutofit lnSpcReduction="10000"/>
          </a:bodyPr>
          <a:lstStyle/>
          <a:p>
            <a:r>
              <a:rPr lang="en-US" dirty="0"/>
              <a:t>An academic proposal is a non-substantive change if it:</a:t>
            </a:r>
          </a:p>
          <a:p>
            <a:endParaRPr lang="en-US" dirty="0"/>
          </a:p>
          <a:p>
            <a:r>
              <a:rPr lang="en-US" dirty="0"/>
              <a:t>Changes the title, number, description, or prerequisite of an existing undergraduate course that is not part of another program’s requirements.</a:t>
            </a:r>
          </a:p>
          <a:p>
            <a:r>
              <a:rPr lang="en-US" dirty="0"/>
              <a:t>Makes minor changes to a program, as defined by no more than 50% of the total credit hours of the program, and which has no impact on other programs.</a:t>
            </a:r>
          </a:p>
          <a:p>
            <a:r>
              <a:rPr lang="en-US" dirty="0"/>
              <a:t>Makes minor changes to an existing graduate program that do not impact other program’s requirements, where “minor” is defined by less than 50% of the total credit hours of the program.</a:t>
            </a:r>
          </a:p>
          <a:p>
            <a:endParaRPr lang="en-US" dirty="0"/>
          </a:p>
        </p:txBody>
      </p:sp>
    </p:spTree>
    <p:extLst>
      <p:ext uri="{BB962C8B-B14F-4D97-AF65-F5344CB8AC3E}">
        <p14:creationId xmlns:p14="http://schemas.microsoft.com/office/powerpoint/2010/main" val="392129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AF4EE-C530-E0AF-A7B3-B37FA1EC7629}"/>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FC4E54CF-AD46-E129-0E69-72E90ED982CA}"/>
              </a:ext>
            </a:extLst>
          </p:cNvPr>
          <p:cNvSpPr>
            <a:spLocks noGrp="1"/>
          </p:cNvSpPr>
          <p:nvPr>
            <p:ph idx="1"/>
          </p:nvPr>
        </p:nvSpPr>
        <p:spPr/>
        <p:txBody>
          <a:bodyPr/>
          <a:lstStyle/>
          <a:p>
            <a:r>
              <a:rPr lang="en-US" dirty="0"/>
              <a:t>Learn how to identify substantive or non-substantive academic proposals.</a:t>
            </a:r>
          </a:p>
          <a:p>
            <a:endParaRPr lang="en-US" dirty="0"/>
          </a:p>
          <a:p>
            <a:r>
              <a:rPr lang="en-US" dirty="0"/>
              <a:t>Identify which substantive academic proposals require Southern Association of Colleges and Schools – Commission on Colleges (SACSCOC) notification or approval.</a:t>
            </a:r>
          </a:p>
        </p:txBody>
      </p:sp>
    </p:spTree>
    <p:extLst>
      <p:ext uri="{BB962C8B-B14F-4D97-AF65-F5344CB8AC3E}">
        <p14:creationId xmlns:p14="http://schemas.microsoft.com/office/powerpoint/2010/main" val="2754581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BB511-028D-91D7-8E4E-E0428B8E5C77}"/>
              </a:ext>
            </a:extLst>
          </p:cNvPr>
          <p:cNvSpPr>
            <a:spLocks noGrp="1"/>
          </p:cNvSpPr>
          <p:nvPr>
            <p:ph type="title"/>
          </p:nvPr>
        </p:nvSpPr>
        <p:spPr/>
        <p:txBody>
          <a:bodyPr/>
          <a:lstStyle/>
          <a:p>
            <a:r>
              <a:rPr lang="en-US" dirty="0"/>
              <a:t>Non-substantive Change Criteria</a:t>
            </a:r>
          </a:p>
        </p:txBody>
      </p:sp>
      <p:sp>
        <p:nvSpPr>
          <p:cNvPr id="3" name="Text Placeholder 2">
            <a:extLst>
              <a:ext uri="{FF2B5EF4-FFF2-40B4-BE49-F238E27FC236}">
                <a16:creationId xmlns:a16="http://schemas.microsoft.com/office/drawing/2014/main" id="{87C126B5-8709-FD98-AAAC-0D777CA3FFE1}"/>
              </a:ext>
            </a:extLst>
          </p:cNvPr>
          <p:cNvSpPr>
            <a:spLocks noGrp="1"/>
          </p:cNvSpPr>
          <p:nvPr>
            <p:ph type="body" idx="1"/>
          </p:nvPr>
        </p:nvSpPr>
        <p:spPr>
          <a:xfrm>
            <a:off x="580104" y="1630017"/>
            <a:ext cx="9193162" cy="4984325"/>
          </a:xfrm>
        </p:spPr>
        <p:txBody>
          <a:bodyPr>
            <a:normAutofit/>
          </a:bodyPr>
          <a:lstStyle/>
          <a:p>
            <a:r>
              <a:rPr lang="en-US" dirty="0"/>
              <a:t>An academic proposal is a non-substantive change if it:</a:t>
            </a:r>
          </a:p>
          <a:p>
            <a:endParaRPr lang="en-US" dirty="0"/>
          </a:p>
          <a:p>
            <a:r>
              <a:rPr lang="en-US" dirty="0"/>
              <a:t>Changes course name, course level, credit hours to not exceed the overall degree credit hours</a:t>
            </a:r>
          </a:p>
          <a:p>
            <a:r>
              <a:rPr lang="en-US" dirty="0"/>
              <a:t>Updates a program Classification of Instructional Program* (CIP) Code</a:t>
            </a:r>
          </a:p>
          <a:p>
            <a:endParaRPr lang="en-US" dirty="0"/>
          </a:p>
          <a:p>
            <a:endParaRPr lang="en-US" dirty="0"/>
          </a:p>
          <a:p>
            <a:r>
              <a:rPr lang="en-US" dirty="0"/>
              <a:t>*The U.S. Dept. of Education uses CIP codes (6-digit numbers) to identify academic programs. You can search the program codes at: </a:t>
            </a:r>
            <a:r>
              <a:rPr lang="en-US" dirty="0">
                <a:hlinkClick r:id="rId2"/>
              </a:rPr>
              <a:t>https://nces.ed.gov/ipeds/cipcode/Default.aspx?y=56</a:t>
            </a:r>
            <a:r>
              <a:rPr lang="en-US" dirty="0"/>
              <a:t> </a:t>
            </a:r>
          </a:p>
          <a:p>
            <a:r>
              <a:rPr lang="en-US" dirty="0"/>
              <a:t>Example: Psychology, General CIP code: 42.0101</a:t>
            </a:r>
          </a:p>
        </p:txBody>
      </p:sp>
    </p:spTree>
    <p:extLst>
      <p:ext uri="{BB962C8B-B14F-4D97-AF65-F5344CB8AC3E}">
        <p14:creationId xmlns:p14="http://schemas.microsoft.com/office/powerpoint/2010/main" val="2732018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883EF-6637-66C2-B039-08EBBA6F3583}"/>
              </a:ext>
            </a:extLst>
          </p:cNvPr>
          <p:cNvSpPr>
            <a:spLocks noGrp="1"/>
          </p:cNvSpPr>
          <p:nvPr>
            <p:ph type="title"/>
          </p:nvPr>
        </p:nvSpPr>
        <p:spPr/>
        <p:txBody>
          <a:bodyPr/>
          <a:lstStyle/>
          <a:p>
            <a:r>
              <a:rPr lang="en-US" dirty="0"/>
              <a:t>Non-substantive Changes Requiring UNC System Approval</a:t>
            </a:r>
          </a:p>
        </p:txBody>
      </p:sp>
      <p:sp>
        <p:nvSpPr>
          <p:cNvPr id="3" name="Content Placeholder 2">
            <a:extLst>
              <a:ext uri="{FF2B5EF4-FFF2-40B4-BE49-F238E27FC236}">
                <a16:creationId xmlns:a16="http://schemas.microsoft.com/office/drawing/2014/main" id="{7EC2E028-30BB-53D2-FA7E-6BEE320E3635}"/>
              </a:ext>
            </a:extLst>
          </p:cNvPr>
          <p:cNvSpPr>
            <a:spLocks noGrp="1"/>
          </p:cNvSpPr>
          <p:nvPr>
            <p:ph idx="1"/>
          </p:nvPr>
        </p:nvSpPr>
        <p:spPr>
          <a:xfrm>
            <a:off x="363794" y="2162801"/>
            <a:ext cx="9645445" cy="4014161"/>
          </a:xfrm>
        </p:spPr>
        <p:txBody>
          <a:bodyPr/>
          <a:lstStyle/>
          <a:p>
            <a:r>
              <a:rPr lang="en-US" dirty="0"/>
              <a:t>Changing a Classification of Instructional Program (CIP) code</a:t>
            </a:r>
          </a:p>
          <a:p>
            <a:endParaRPr lang="en-US" dirty="0"/>
          </a:p>
          <a:p>
            <a:r>
              <a:rPr lang="en-US" dirty="0"/>
              <a:t>The UNC System would need to update its list of instructional programs.</a:t>
            </a:r>
          </a:p>
          <a:p>
            <a:endParaRPr lang="en-US" dirty="0"/>
          </a:p>
        </p:txBody>
      </p:sp>
    </p:spTree>
    <p:extLst>
      <p:ext uri="{BB962C8B-B14F-4D97-AF65-F5344CB8AC3E}">
        <p14:creationId xmlns:p14="http://schemas.microsoft.com/office/powerpoint/2010/main" val="181093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6E4BE-B97F-75CC-BCF7-D79E25603676}"/>
              </a:ext>
            </a:extLst>
          </p:cNvPr>
          <p:cNvSpPr>
            <a:spLocks noGrp="1"/>
          </p:cNvSpPr>
          <p:nvPr>
            <p:ph type="title"/>
          </p:nvPr>
        </p:nvSpPr>
        <p:spPr/>
        <p:txBody>
          <a:bodyPr/>
          <a:lstStyle/>
          <a:p>
            <a:r>
              <a:rPr lang="en-US" dirty="0"/>
              <a:t>Additional Forms and Resources</a:t>
            </a:r>
          </a:p>
        </p:txBody>
      </p:sp>
      <p:sp>
        <p:nvSpPr>
          <p:cNvPr id="3" name="Content Placeholder 2">
            <a:extLst>
              <a:ext uri="{FF2B5EF4-FFF2-40B4-BE49-F238E27FC236}">
                <a16:creationId xmlns:a16="http://schemas.microsoft.com/office/drawing/2014/main" id="{B295EDA4-7AE0-BA34-ABC2-AA31987B0042}"/>
              </a:ext>
            </a:extLst>
          </p:cNvPr>
          <p:cNvSpPr>
            <a:spLocks noGrp="1"/>
          </p:cNvSpPr>
          <p:nvPr>
            <p:ph idx="1"/>
          </p:nvPr>
        </p:nvSpPr>
        <p:spPr/>
        <p:txBody>
          <a:bodyPr/>
          <a:lstStyle/>
          <a:p>
            <a:r>
              <a:rPr lang="en-US" dirty="0"/>
              <a:t>FSU</a:t>
            </a:r>
          </a:p>
          <a:p>
            <a:pPr lvl="1"/>
            <a:r>
              <a:rPr lang="en-US" dirty="0">
                <a:hlinkClick r:id="rId2"/>
              </a:rPr>
              <a:t>Faculty Senate</a:t>
            </a:r>
            <a:endParaRPr lang="en-US" dirty="0"/>
          </a:p>
          <a:p>
            <a:pPr marL="457200" lvl="1" indent="0">
              <a:buNone/>
            </a:pPr>
            <a:endParaRPr lang="en-US" dirty="0"/>
          </a:p>
          <a:p>
            <a:r>
              <a:rPr lang="en-US" dirty="0"/>
              <a:t>UNC System</a:t>
            </a:r>
          </a:p>
          <a:p>
            <a:pPr lvl="1"/>
            <a:r>
              <a:rPr lang="en-US" dirty="0">
                <a:hlinkClick r:id="rId3"/>
              </a:rPr>
              <a:t>Academic Programs</a:t>
            </a:r>
            <a:endParaRPr lang="en-US" dirty="0"/>
          </a:p>
          <a:p>
            <a:pPr marL="457200" lvl="1" indent="0">
              <a:buNone/>
            </a:pPr>
            <a:endParaRPr lang="en-US" dirty="0"/>
          </a:p>
          <a:p>
            <a:r>
              <a:rPr lang="en-US" dirty="0"/>
              <a:t>SACSCOC</a:t>
            </a:r>
          </a:p>
          <a:p>
            <a:pPr lvl="1"/>
            <a:r>
              <a:rPr lang="en-US" dirty="0">
                <a:hlinkClick r:id="rId4"/>
              </a:rPr>
              <a:t>Substantive Changes</a:t>
            </a:r>
            <a:endParaRPr lang="en-US" dirty="0"/>
          </a:p>
        </p:txBody>
      </p:sp>
    </p:spTree>
    <p:extLst>
      <p:ext uri="{BB962C8B-B14F-4D97-AF65-F5344CB8AC3E}">
        <p14:creationId xmlns:p14="http://schemas.microsoft.com/office/powerpoint/2010/main" val="1286716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9663868-52DB-44C9-B891-78BC8E6E8339}"/>
              </a:ext>
            </a:extLst>
          </p:cNvPr>
          <p:cNvSpPr>
            <a:spLocks noGrp="1"/>
          </p:cNvSpPr>
          <p:nvPr>
            <p:ph type="title"/>
          </p:nvPr>
        </p:nvSpPr>
        <p:spPr>
          <a:xfrm>
            <a:off x="838200" y="365125"/>
            <a:ext cx="10515600" cy="1325563"/>
          </a:xfrm>
        </p:spPr>
        <p:txBody>
          <a:bodyPr/>
          <a:lstStyle/>
          <a:p>
            <a:r>
              <a:rPr lang="en-US" dirty="0"/>
              <a:t>Thank You!</a:t>
            </a:r>
          </a:p>
        </p:txBody>
      </p:sp>
      <p:sp>
        <p:nvSpPr>
          <p:cNvPr id="10" name="Content Placeholder 2">
            <a:extLst>
              <a:ext uri="{FF2B5EF4-FFF2-40B4-BE49-F238E27FC236}">
                <a16:creationId xmlns:a16="http://schemas.microsoft.com/office/drawing/2014/main" id="{65BDB524-E18D-4A08-B453-B8AFBBCA813F}"/>
              </a:ext>
            </a:extLst>
          </p:cNvPr>
          <p:cNvSpPr>
            <a:spLocks noGrp="1"/>
          </p:cNvSpPr>
          <p:nvPr>
            <p:ph idx="1"/>
          </p:nvPr>
        </p:nvSpPr>
        <p:spPr>
          <a:xfrm>
            <a:off x="838200" y="1825625"/>
            <a:ext cx="10515600" cy="4351338"/>
          </a:xfrm>
        </p:spPr>
        <p:txBody>
          <a:bodyPr/>
          <a:lstStyle/>
          <a:p>
            <a:r>
              <a:rPr lang="en-US" dirty="0"/>
              <a:t>Please share questions or comments with our team in the </a:t>
            </a:r>
            <a:r>
              <a:rPr lang="en-US" dirty="0">
                <a:hlinkClick r:id="rId2"/>
              </a:rPr>
              <a:t>Office of Institutional Effectiveness, Research, and Planning</a:t>
            </a:r>
            <a:r>
              <a:rPr lang="en-US" dirty="0"/>
              <a:t>.</a:t>
            </a:r>
          </a:p>
        </p:txBody>
      </p:sp>
    </p:spTree>
    <p:extLst>
      <p:ext uri="{BB962C8B-B14F-4D97-AF65-F5344CB8AC3E}">
        <p14:creationId xmlns:p14="http://schemas.microsoft.com/office/powerpoint/2010/main" val="436203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BE677041-94A8-4F57-AD97-E87F7C8E3F55}"/>
              </a:ext>
            </a:extLst>
          </p:cNvPr>
          <p:cNvSpPr>
            <a:spLocks noGrp="1"/>
          </p:cNvSpPr>
          <p:nvPr>
            <p:ph type="title"/>
          </p:nvPr>
        </p:nvSpPr>
        <p:spPr>
          <a:xfrm>
            <a:off x="580104" y="540774"/>
            <a:ext cx="9193162" cy="910339"/>
          </a:xfrm>
        </p:spPr>
        <p:txBody>
          <a:bodyPr/>
          <a:lstStyle/>
          <a:p>
            <a:r>
              <a:rPr lang="en-US" dirty="0"/>
              <a:t>Substantive or Non-substantive</a:t>
            </a:r>
          </a:p>
        </p:txBody>
      </p:sp>
      <p:sp>
        <p:nvSpPr>
          <p:cNvPr id="14" name="Text Placeholder 2">
            <a:extLst>
              <a:ext uri="{FF2B5EF4-FFF2-40B4-BE49-F238E27FC236}">
                <a16:creationId xmlns:a16="http://schemas.microsoft.com/office/drawing/2014/main" id="{D7FA4528-7D21-49F6-932F-251E15A46AA6}"/>
              </a:ext>
            </a:extLst>
          </p:cNvPr>
          <p:cNvSpPr>
            <a:spLocks noGrp="1"/>
          </p:cNvSpPr>
          <p:nvPr>
            <p:ph type="body" idx="1"/>
          </p:nvPr>
        </p:nvSpPr>
        <p:spPr>
          <a:xfrm>
            <a:off x="580104" y="1630018"/>
            <a:ext cx="9193162" cy="4459634"/>
          </a:xfrm>
        </p:spPr>
        <p:txBody>
          <a:bodyPr/>
          <a:lstStyle/>
          <a:p>
            <a:r>
              <a:rPr lang="en-US" dirty="0"/>
              <a:t>Academic proposals that constitute a substantive change may have a significant impact on curricular requirements or involve multiple academic units. </a:t>
            </a:r>
          </a:p>
          <a:p>
            <a:pPr marL="800100" lvl="1" indent="-342900">
              <a:buFont typeface="Arial" panose="020B0604020202020204" pitchFamily="34" charset="0"/>
              <a:buChar char="•"/>
            </a:pPr>
            <a:r>
              <a:rPr lang="en-US" dirty="0">
                <a:solidFill>
                  <a:schemeClr val="tx1"/>
                </a:solidFill>
              </a:rPr>
              <a:t>They require review by the Faculty Senate.</a:t>
            </a:r>
          </a:p>
          <a:p>
            <a:pPr marL="800100" lvl="1" indent="-342900">
              <a:buFont typeface="Arial" panose="020B0604020202020204" pitchFamily="34" charset="0"/>
              <a:buChar char="•"/>
            </a:pPr>
            <a:r>
              <a:rPr lang="en-US" dirty="0">
                <a:solidFill>
                  <a:schemeClr val="tx1"/>
                </a:solidFill>
              </a:rPr>
              <a:t>They may require review by additional committees (Core Curriculum Committee, Teacher Education, and/or Graduate Council).</a:t>
            </a:r>
          </a:p>
          <a:p>
            <a:pPr lvl="1"/>
            <a:endParaRPr lang="en-US" dirty="0">
              <a:solidFill>
                <a:schemeClr val="tx1"/>
              </a:solidFill>
            </a:endParaRPr>
          </a:p>
          <a:p>
            <a:r>
              <a:rPr lang="en-US" dirty="0"/>
              <a:t>Academic proposals that constitute a non-substantive change may range from minor editorial updates to course or curricular changes.</a:t>
            </a:r>
          </a:p>
          <a:p>
            <a:pPr marL="800100" lvl="1" indent="-342900">
              <a:buFont typeface="Arial" panose="020B0604020202020204" pitchFamily="34" charset="0"/>
              <a:buChar char="•"/>
            </a:pPr>
            <a:r>
              <a:rPr lang="en-US" dirty="0">
                <a:solidFill>
                  <a:schemeClr val="tx1"/>
                </a:solidFill>
              </a:rPr>
              <a:t>They do not require review by the Faculty Senate.</a:t>
            </a:r>
          </a:p>
          <a:p>
            <a:pPr marL="800100" lvl="1" indent="-342900">
              <a:buFont typeface="Arial" panose="020B0604020202020204" pitchFamily="34" charset="0"/>
              <a:buChar char="•"/>
            </a:pPr>
            <a:r>
              <a:rPr lang="en-US" dirty="0">
                <a:solidFill>
                  <a:schemeClr val="tx1"/>
                </a:solidFill>
              </a:rPr>
              <a:t>They may require review by the Teacher Education Committee and/or Graduate Council.</a:t>
            </a:r>
          </a:p>
        </p:txBody>
      </p:sp>
    </p:spTree>
    <p:extLst>
      <p:ext uri="{BB962C8B-B14F-4D97-AF65-F5344CB8AC3E}">
        <p14:creationId xmlns:p14="http://schemas.microsoft.com/office/powerpoint/2010/main" val="420092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BE677041-94A8-4F57-AD97-E87F7C8E3F55}"/>
              </a:ext>
            </a:extLst>
          </p:cNvPr>
          <p:cNvSpPr>
            <a:spLocks noGrp="1"/>
          </p:cNvSpPr>
          <p:nvPr>
            <p:ph type="title"/>
          </p:nvPr>
        </p:nvSpPr>
        <p:spPr>
          <a:xfrm>
            <a:off x="580104" y="540774"/>
            <a:ext cx="9193162" cy="910339"/>
          </a:xfrm>
        </p:spPr>
        <p:txBody>
          <a:bodyPr/>
          <a:lstStyle/>
          <a:p>
            <a:r>
              <a:rPr lang="en-US" dirty="0"/>
              <a:t>Graduate Council</a:t>
            </a:r>
          </a:p>
        </p:txBody>
      </p:sp>
      <p:sp>
        <p:nvSpPr>
          <p:cNvPr id="14" name="Text Placeholder 2">
            <a:extLst>
              <a:ext uri="{FF2B5EF4-FFF2-40B4-BE49-F238E27FC236}">
                <a16:creationId xmlns:a16="http://schemas.microsoft.com/office/drawing/2014/main" id="{D7FA4528-7D21-49F6-932F-251E15A46AA6}"/>
              </a:ext>
            </a:extLst>
          </p:cNvPr>
          <p:cNvSpPr>
            <a:spLocks noGrp="1"/>
          </p:cNvSpPr>
          <p:nvPr>
            <p:ph type="body" idx="1"/>
          </p:nvPr>
        </p:nvSpPr>
        <p:spPr>
          <a:xfrm>
            <a:off x="580104" y="1630018"/>
            <a:ext cx="9193162" cy="4459634"/>
          </a:xfrm>
        </p:spPr>
        <p:txBody>
          <a:bodyPr/>
          <a:lstStyle/>
          <a:p>
            <a:endParaRPr lang="en-US" dirty="0"/>
          </a:p>
          <a:p>
            <a:r>
              <a:rPr lang="en-US" dirty="0"/>
              <a:t>All new graduate programs, non-substantive, and substantive program revisions are submitted to the Council for review and approval before submission to the Provost and Vice Chancellor for Academic Affairs and the Chancellor for final approval. </a:t>
            </a:r>
          </a:p>
          <a:p>
            <a:endParaRPr lang="en-US" dirty="0"/>
          </a:p>
          <a:p>
            <a:r>
              <a:rPr lang="en-US" dirty="0"/>
              <a:t>Minor course changes (titles, prerequisites, non-substantive changes in descriptions) do not require review by the FSU Graduate Council and can go straight to the college dean for final approval, unless discipline-specific standards require further oversight.</a:t>
            </a:r>
          </a:p>
          <a:p>
            <a:endParaRPr lang="en-US" dirty="0">
              <a:solidFill>
                <a:schemeClr val="tx1"/>
              </a:solidFill>
            </a:endParaRPr>
          </a:p>
        </p:txBody>
      </p:sp>
    </p:spTree>
    <p:extLst>
      <p:ext uri="{BB962C8B-B14F-4D97-AF65-F5344CB8AC3E}">
        <p14:creationId xmlns:p14="http://schemas.microsoft.com/office/powerpoint/2010/main" val="352795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2E52B-1742-B9A0-A768-0E439AD392A2}"/>
              </a:ext>
            </a:extLst>
          </p:cNvPr>
          <p:cNvSpPr>
            <a:spLocks noGrp="1"/>
          </p:cNvSpPr>
          <p:nvPr>
            <p:ph type="title"/>
          </p:nvPr>
        </p:nvSpPr>
        <p:spPr/>
        <p:txBody>
          <a:bodyPr/>
          <a:lstStyle/>
          <a:p>
            <a:r>
              <a:rPr lang="en-US" dirty="0"/>
              <a:t>Substantive Change</a:t>
            </a:r>
          </a:p>
        </p:txBody>
      </p:sp>
      <p:sp>
        <p:nvSpPr>
          <p:cNvPr id="3" name="Text Placeholder 2">
            <a:extLst>
              <a:ext uri="{FF2B5EF4-FFF2-40B4-BE49-F238E27FC236}">
                <a16:creationId xmlns:a16="http://schemas.microsoft.com/office/drawing/2014/main" id="{8E0E7F4D-25AC-C51F-DE61-B1C64AAEB7FC}"/>
              </a:ext>
            </a:extLst>
          </p:cNvPr>
          <p:cNvSpPr>
            <a:spLocks noGrp="1"/>
          </p:cNvSpPr>
          <p:nvPr>
            <p:ph type="body" idx="1"/>
          </p:nvPr>
        </p:nvSpPr>
        <p:spPr/>
        <p:txBody>
          <a:bodyPr/>
          <a:lstStyle/>
          <a:p>
            <a:r>
              <a:rPr lang="en-US" dirty="0">
                <a:solidFill>
                  <a:schemeClr val="tx1"/>
                </a:solidFill>
              </a:rPr>
              <a:t>Identifying Substantive Change Academic Proposals</a:t>
            </a:r>
          </a:p>
        </p:txBody>
      </p:sp>
    </p:spTree>
    <p:extLst>
      <p:ext uri="{BB962C8B-B14F-4D97-AF65-F5344CB8AC3E}">
        <p14:creationId xmlns:p14="http://schemas.microsoft.com/office/powerpoint/2010/main" val="1551192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23D4F-F4A0-5311-31DA-6EA70CB79BBE}"/>
              </a:ext>
            </a:extLst>
          </p:cNvPr>
          <p:cNvSpPr>
            <a:spLocks noGrp="1"/>
          </p:cNvSpPr>
          <p:nvPr>
            <p:ph type="title"/>
          </p:nvPr>
        </p:nvSpPr>
        <p:spPr/>
        <p:txBody>
          <a:bodyPr/>
          <a:lstStyle/>
          <a:p>
            <a:r>
              <a:rPr lang="en-US" dirty="0"/>
              <a:t>Substantive Change Criteria</a:t>
            </a:r>
          </a:p>
        </p:txBody>
      </p:sp>
      <p:sp>
        <p:nvSpPr>
          <p:cNvPr id="3" name="Text Placeholder 2">
            <a:extLst>
              <a:ext uri="{FF2B5EF4-FFF2-40B4-BE49-F238E27FC236}">
                <a16:creationId xmlns:a16="http://schemas.microsoft.com/office/drawing/2014/main" id="{C21289A8-A784-2D3F-E829-9F35FE1FCAF3}"/>
              </a:ext>
            </a:extLst>
          </p:cNvPr>
          <p:cNvSpPr>
            <a:spLocks noGrp="1"/>
          </p:cNvSpPr>
          <p:nvPr>
            <p:ph type="body" idx="1"/>
          </p:nvPr>
        </p:nvSpPr>
        <p:spPr/>
        <p:txBody>
          <a:bodyPr/>
          <a:lstStyle/>
          <a:p>
            <a:r>
              <a:rPr lang="en-US" dirty="0"/>
              <a:t>Some substantive changes only require approval at the institutional level. FSU’s curriculum committees and administration render the final decision.</a:t>
            </a:r>
          </a:p>
          <a:p>
            <a:endParaRPr lang="en-US" dirty="0"/>
          </a:p>
          <a:p>
            <a:r>
              <a:rPr lang="en-US" dirty="0"/>
              <a:t>Some substantive changes require notification or approval by the UNC System Office and/or the Southern Association of Colleges and Schools – Commission on Colleges (SACSCOC). These include major changes such as opening or closing academic programs, modifying the delivery of an existing academic program, opening a branch campus, or changing the university mission.</a:t>
            </a:r>
          </a:p>
        </p:txBody>
      </p:sp>
    </p:spTree>
    <p:extLst>
      <p:ext uri="{BB962C8B-B14F-4D97-AF65-F5344CB8AC3E}">
        <p14:creationId xmlns:p14="http://schemas.microsoft.com/office/powerpoint/2010/main" val="1593631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45822-469E-6849-EF08-F42B5AF915C7}"/>
              </a:ext>
            </a:extLst>
          </p:cNvPr>
          <p:cNvSpPr>
            <a:spLocks noGrp="1"/>
          </p:cNvSpPr>
          <p:nvPr>
            <p:ph type="title"/>
          </p:nvPr>
        </p:nvSpPr>
        <p:spPr/>
        <p:txBody>
          <a:bodyPr>
            <a:normAutofit/>
          </a:bodyPr>
          <a:lstStyle/>
          <a:p>
            <a:r>
              <a:rPr lang="en-US" dirty="0"/>
              <a:t>Substantive Change Criteria</a:t>
            </a:r>
          </a:p>
        </p:txBody>
      </p:sp>
      <p:sp>
        <p:nvSpPr>
          <p:cNvPr id="3" name="Text Placeholder 2">
            <a:extLst>
              <a:ext uri="{FF2B5EF4-FFF2-40B4-BE49-F238E27FC236}">
                <a16:creationId xmlns:a16="http://schemas.microsoft.com/office/drawing/2014/main" id="{F60AE859-CAFD-BC35-82EF-11F23A25A49B}"/>
              </a:ext>
            </a:extLst>
          </p:cNvPr>
          <p:cNvSpPr>
            <a:spLocks noGrp="1"/>
          </p:cNvSpPr>
          <p:nvPr>
            <p:ph type="body" idx="1"/>
          </p:nvPr>
        </p:nvSpPr>
        <p:spPr/>
        <p:txBody>
          <a:bodyPr/>
          <a:lstStyle/>
          <a:p>
            <a:r>
              <a:rPr lang="en-US" dirty="0"/>
              <a:t>An academic proposal is a substantive change if it:</a:t>
            </a:r>
          </a:p>
          <a:p>
            <a:endParaRPr lang="en-US" dirty="0"/>
          </a:p>
          <a:p>
            <a:r>
              <a:rPr lang="en-US" dirty="0"/>
              <a:t>Initiates, modifies, or eliminates a course in the undergraduate General Education Core Curriculum</a:t>
            </a:r>
          </a:p>
          <a:p>
            <a:r>
              <a:rPr lang="en-US" dirty="0"/>
              <a:t>Modifies program admission and exit criteria</a:t>
            </a:r>
          </a:p>
          <a:p>
            <a:r>
              <a:rPr lang="en-US" dirty="0"/>
              <a:t>Adds a new undergraduate program, minor, certificate, or concentration</a:t>
            </a:r>
          </a:p>
          <a:p>
            <a:r>
              <a:rPr lang="en-US" dirty="0"/>
              <a:t>Adds new graduate certificates, minors, and concentrations</a:t>
            </a:r>
          </a:p>
          <a:p>
            <a:r>
              <a:rPr lang="en-US" dirty="0"/>
              <a:t>Adds new courses to the list of University undergraduate General Education Core courses.</a:t>
            </a:r>
          </a:p>
          <a:p>
            <a:endParaRPr lang="en-US" dirty="0"/>
          </a:p>
        </p:txBody>
      </p:sp>
    </p:spTree>
    <p:extLst>
      <p:ext uri="{BB962C8B-B14F-4D97-AF65-F5344CB8AC3E}">
        <p14:creationId xmlns:p14="http://schemas.microsoft.com/office/powerpoint/2010/main" val="4048990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432B3-93B6-B985-A761-C850D981BCB0}"/>
              </a:ext>
            </a:extLst>
          </p:cNvPr>
          <p:cNvSpPr>
            <a:spLocks noGrp="1"/>
          </p:cNvSpPr>
          <p:nvPr>
            <p:ph type="title"/>
          </p:nvPr>
        </p:nvSpPr>
        <p:spPr/>
        <p:txBody>
          <a:bodyPr/>
          <a:lstStyle/>
          <a:p>
            <a:r>
              <a:rPr lang="en-US" dirty="0"/>
              <a:t>Substantive Change Criteria</a:t>
            </a:r>
          </a:p>
        </p:txBody>
      </p:sp>
      <p:sp>
        <p:nvSpPr>
          <p:cNvPr id="3" name="Text Placeholder 2">
            <a:extLst>
              <a:ext uri="{FF2B5EF4-FFF2-40B4-BE49-F238E27FC236}">
                <a16:creationId xmlns:a16="http://schemas.microsoft.com/office/drawing/2014/main" id="{E00883C7-0DF5-385E-48D3-543233098B5A}"/>
              </a:ext>
            </a:extLst>
          </p:cNvPr>
          <p:cNvSpPr>
            <a:spLocks noGrp="1"/>
          </p:cNvSpPr>
          <p:nvPr>
            <p:ph type="body" idx="1"/>
          </p:nvPr>
        </p:nvSpPr>
        <p:spPr/>
        <p:txBody>
          <a:bodyPr/>
          <a:lstStyle/>
          <a:p>
            <a:r>
              <a:rPr lang="en-US" dirty="0"/>
              <a:t>An academic proposal is a substantive change if it:</a:t>
            </a:r>
          </a:p>
          <a:p>
            <a:endParaRPr lang="en-US" dirty="0"/>
          </a:p>
          <a:p>
            <a:r>
              <a:rPr lang="en-US" dirty="0"/>
              <a:t>Consolidates Programs and/or Departments</a:t>
            </a:r>
          </a:p>
          <a:p>
            <a:r>
              <a:rPr lang="en-US" dirty="0"/>
              <a:t>Changes the name of a College, Department, or Program</a:t>
            </a:r>
          </a:p>
          <a:p>
            <a:r>
              <a:rPr lang="en-US" dirty="0"/>
              <a:t>Closes an existing academic program</a:t>
            </a:r>
          </a:p>
          <a:p>
            <a:r>
              <a:rPr lang="en-US" dirty="0"/>
              <a:t>Involves Cross Listing and Cross Leveling Courses</a:t>
            </a:r>
          </a:p>
          <a:p>
            <a:r>
              <a:rPr lang="en-US" dirty="0"/>
              <a:t>Modifies prerequisite, credit hour, or other changes that include courses in more than one program</a:t>
            </a:r>
          </a:p>
          <a:p>
            <a:r>
              <a:rPr lang="en-US" dirty="0"/>
              <a:t>Makes changes to any program of more than 50% of that program’s credit hours.</a:t>
            </a:r>
          </a:p>
          <a:p>
            <a:endParaRPr lang="en-US" dirty="0"/>
          </a:p>
          <a:p>
            <a:endParaRPr lang="en-US" dirty="0"/>
          </a:p>
        </p:txBody>
      </p:sp>
    </p:spTree>
    <p:extLst>
      <p:ext uri="{BB962C8B-B14F-4D97-AF65-F5344CB8AC3E}">
        <p14:creationId xmlns:p14="http://schemas.microsoft.com/office/powerpoint/2010/main" val="2590914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BCB19-860D-FF22-6012-0AD487F3F568}"/>
              </a:ext>
            </a:extLst>
          </p:cNvPr>
          <p:cNvSpPr>
            <a:spLocks noGrp="1"/>
          </p:cNvSpPr>
          <p:nvPr>
            <p:ph type="title"/>
          </p:nvPr>
        </p:nvSpPr>
        <p:spPr/>
        <p:txBody>
          <a:bodyPr/>
          <a:lstStyle/>
          <a:p>
            <a:r>
              <a:rPr lang="en-US" dirty="0"/>
              <a:t>Substantive Change Criteria</a:t>
            </a:r>
          </a:p>
        </p:txBody>
      </p:sp>
      <p:sp>
        <p:nvSpPr>
          <p:cNvPr id="3" name="Text Placeholder 2">
            <a:extLst>
              <a:ext uri="{FF2B5EF4-FFF2-40B4-BE49-F238E27FC236}">
                <a16:creationId xmlns:a16="http://schemas.microsoft.com/office/drawing/2014/main" id="{5CA82E89-24B8-62B7-604A-DB54F0FCEBC0}"/>
              </a:ext>
            </a:extLst>
          </p:cNvPr>
          <p:cNvSpPr>
            <a:spLocks noGrp="1"/>
          </p:cNvSpPr>
          <p:nvPr>
            <p:ph type="body" idx="1"/>
          </p:nvPr>
        </p:nvSpPr>
        <p:spPr/>
        <p:txBody>
          <a:bodyPr>
            <a:normAutofit/>
          </a:bodyPr>
          <a:lstStyle/>
          <a:p>
            <a:r>
              <a:rPr lang="en-US" dirty="0"/>
              <a:t>An academic proposal is a substantive change if it:</a:t>
            </a:r>
          </a:p>
          <a:p>
            <a:endParaRPr lang="en-US" dirty="0"/>
          </a:p>
          <a:p>
            <a:r>
              <a:rPr lang="en-US" dirty="0">
                <a:solidFill>
                  <a:schemeClr val="tx1"/>
                </a:solidFill>
              </a:rPr>
              <a:t>Involves program changes of more than 50% of their delivery format (for example, from face to face to online)</a:t>
            </a:r>
          </a:p>
          <a:p>
            <a:r>
              <a:rPr lang="en-US" dirty="0">
                <a:solidFill>
                  <a:schemeClr val="tx1"/>
                </a:solidFill>
              </a:rPr>
              <a:t>Establishes new online delivery of programs, even for existing programs</a:t>
            </a:r>
          </a:p>
        </p:txBody>
      </p:sp>
    </p:spTree>
    <p:extLst>
      <p:ext uri="{BB962C8B-B14F-4D97-AF65-F5344CB8AC3E}">
        <p14:creationId xmlns:p14="http://schemas.microsoft.com/office/powerpoint/2010/main" val="2904848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83F3495-3E98-304B-8CC5-5F79044CB8CF}" vid="{ED8F69DC-38EC-8B44-9739-161BD3398A15}"/>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83F3495-3E98-304B-8CC5-5F79044CB8CF}" vid="{716C598A-DA0E-814E-B168-78D554566DE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83F3495-3E98-304B-8CC5-5F79044CB8CF}" vid="{68BB9B33-54CB-C640-864B-8DBC70708095}"/>
    </a:ext>
  </a:extLst>
</a:theme>
</file>

<file path=docProps/app.xml><?xml version="1.0" encoding="utf-8"?>
<Properties xmlns="http://schemas.openxmlformats.org/officeDocument/2006/extended-properties" xmlns:vt="http://schemas.openxmlformats.org/officeDocument/2006/docPropsVTypes">
  <Template>FSU_Slide_Template_v1c (2)</Template>
  <TotalTime>622</TotalTime>
  <Words>1295</Words>
  <Application>Microsoft Office PowerPoint</Application>
  <PresentationFormat>Widescreen</PresentationFormat>
  <Paragraphs>128</Paragraphs>
  <Slides>23</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23</vt:i4>
      </vt:variant>
    </vt:vector>
  </HeadingPairs>
  <TitlesOfParts>
    <vt:vector size="29" baseType="lpstr">
      <vt:lpstr>Arial</vt:lpstr>
      <vt:lpstr>Calibri</vt:lpstr>
      <vt:lpstr>Calibri Light</vt:lpstr>
      <vt:lpstr>Office Theme</vt:lpstr>
      <vt:lpstr>1_Custom Design</vt:lpstr>
      <vt:lpstr>Custom Design</vt:lpstr>
      <vt:lpstr>Substantive or Non-Substantive?</vt:lpstr>
      <vt:lpstr>Objectives</vt:lpstr>
      <vt:lpstr>Substantive or Non-substantive</vt:lpstr>
      <vt:lpstr>Graduate Council</vt:lpstr>
      <vt:lpstr>Substantive Change</vt:lpstr>
      <vt:lpstr>Substantive Change Criteria</vt:lpstr>
      <vt:lpstr>Substantive Change Criteria</vt:lpstr>
      <vt:lpstr>Substantive Change Criteria</vt:lpstr>
      <vt:lpstr>Substantive Change Criteria</vt:lpstr>
      <vt:lpstr>Substantive Changes Requiring SACSCOC</vt:lpstr>
      <vt:lpstr>Substantive Changes Requiring SACSCOC</vt:lpstr>
      <vt:lpstr>Substantive Changes Requiring SACSCOC</vt:lpstr>
      <vt:lpstr>Substantive Changes Requiring SACSCOC</vt:lpstr>
      <vt:lpstr>Substantive Changes Requiring SACSCOC</vt:lpstr>
      <vt:lpstr>Substantive Changes Requiring SACSCOC</vt:lpstr>
      <vt:lpstr>Non-substantive Change</vt:lpstr>
      <vt:lpstr>Non-substantive Change Criteria</vt:lpstr>
      <vt:lpstr>Non-substantive Change Criteria</vt:lpstr>
      <vt:lpstr>Non-substantive Change Criteria</vt:lpstr>
      <vt:lpstr>Non-substantive Change Criteria</vt:lpstr>
      <vt:lpstr>Non-substantive Changes Requiring UNC System Approval</vt:lpstr>
      <vt:lpstr>Additional Forms and Resources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Rollinda Thomas</dc:creator>
  <cp:lastModifiedBy>Rollinda Thomas</cp:lastModifiedBy>
  <cp:revision>35</cp:revision>
  <dcterms:created xsi:type="dcterms:W3CDTF">2021-11-03T13:39:31Z</dcterms:created>
  <dcterms:modified xsi:type="dcterms:W3CDTF">2023-07-31T13:41:42Z</dcterms:modified>
</cp:coreProperties>
</file>