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68" d="100"/>
          <a:sy n="68" d="100"/>
        </p:scale>
        <p:origin x="75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DB95E-3E1A-4C81-9601-E19FDC047B63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762D0EA-FFF7-4688-8999-73F5B435E0A4}">
      <dgm:prSet custT="1"/>
      <dgm:spPr/>
      <dgm:t>
        <a:bodyPr/>
        <a:lstStyle/>
        <a:p>
          <a:r>
            <a:rPr lang="tr-TR" sz="2800" dirty="0"/>
            <a:t>We have </a:t>
          </a:r>
          <a:r>
            <a:rPr lang="en-US" sz="2800" dirty="0"/>
            <a:t>analyzed 12</a:t>
          </a:r>
          <a:r>
            <a:rPr lang="tr-TR" sz="2800" dirty="0"/>
            <a:t> scenarios </a:t>
          </a:r>
          <a:r>
            <a:rPr lang="en-US" sz="2800" dirty="0"/>
            <a:t>with varying level of resources</a:t>
          </a:r>
        </a:p>
      </dgm:t>
    </dgm:pt>
    <dgm:pt modelId="{FE9F5F24-65A5-490B-9108-DB52043C6BDF}" type="parTrans" cxnId="{23EC05C6-BE32-4F3A-8656-649F2D6AACA9}">
      <dgm:prSet/>
      <dgm:spPr/>
      <dgm:t>
        <a:bodyPr/>
        <a:lstStyle/>
        <a:p>
          <a:endParaRPr lang="en-US"/>
        </a:p>
      </dgm:t>
    </dgm:pt>
    <dgm:pt modelId="{0AFE5435-983D-40D3-8467-27193F57C014}" type="sibTrans" cxnId="{23EC05C6-BE32-4F3A-8656-649F2D6AACA9}">
      <dgm:prSet/>
      <dgm:spPr/>
      <dgm:t>
        <a:bodyPr/>
        <a:lstStyle/>
        <a:p>
          <a:endParaRPr lang="en-US"/>
        </a:p>
      </dgm:t>
    </dgm:pt>
    <dgm:pt modelId="{5E58DBC6-F130-42C8-9B34-D428F903E09F}">
      <dgm:prSet custT="1"/>
      <dgm:spPr/>
      <dgm:t>
        <a:bodyPr/>
        <a:lstStyle/>
        <a:p>
          <a:r>
            <a:rPr lang="tr-TR" sz="2000"/>
            <a:t>After </a:t>
          </a:r>
          <a:r>
            <a:rPr lang="en-US" sz="2000"/>
            <a:t>evaluating the results, we suggested increasing the number of </a:t>
          </a:r>
        </a:p>
      </dgm:t>
    </dgm:pt>
    <dgm:pt modelId="{BF78D898-9E06-4ECF-99A9-E967BDBEB356}" type="parTrans" cxnId="{D0C89608-1409-4CE1-998E-F40380150DE6}">
      <dgm:prSet/>
      <dgm:spPr/>
      <dgm:t>
        <a:bodyPr/>
        <a:lstStyle/>
        <a:p>
          <a:endParaRPr lang="en-US"/>
        </a:p>
      </dgm:t>
    </dgm:pt>
    <dgm:pt modelId="{F8C71559-B4D3-4B1D-A7D0-A50BF9B74C9B}" type="sibTrans" cxnId="{D0C89608-1409-4CE1-998E-F40380150DE6}">
      <dgm:prSet/>
      <dgm:spPr/>
      <dgm:t>
        <a:bodyPr/>
        <a:lstStyle/>
        <a:p>
          <a:endParaRPr lang="en-US"/>
        </a:p>
      </dgm:t>
    </dgm:pt>
    <dgm:pt modelId="{0A447BA9-E974-4EB0-9086-F20352B29419}">
      <dgm:prSet/>
      <dgm:spPr/>
      <dgm:t>
        <a:bodyPr/>
        <a:lstStyle/>
        <a:p>
          <a:r>
            <a:rPr lang="en-US" dirty="0"/>
            <a:t>General dentists</a:t>
          </a:r>
        </a:p>
      </dgm:t>
    </dgm:pt>
    <dgm:pt modelId="{C1F3B58F-D0CB-4D6B-A95F-8A2687500A08}" type="parTrans" cxnId="{39274104-E94E-4B41-BF7D-FC523A14B16F}">
      <dgm:prSet/>
      <dgm:spPr/>
      <dgm:t>
        <a:bodyPr/>
        <a:lstStyle/>
        <a:p>
          <a:endParaRPr lang="en-US"/>
        </a:p>
      </dgm:t>
    </dgm:pt>
    <dgm:pt modelId="{C57B743D-2DAE-43B5-9652-5CBB02D5B231}" type="sibTrans" cxnId="{39274104-E94E-4B41-BF7D-FC523A14B16F}">
      <dgm:prSet/>
      <dgm:spPr/>
      <dgm:t>
        <a:bodyPr/>
        <a:lstStyle/>
        <a:p>
          <a:endParaRPr lang="en-US"/>
        </a:p>
      </dgm:t>
    </dgm:pt>
    <dgm:pt modelId="{8455F25E-4691-413F-8D84-41BD0EA3C24C}">
      <dgm:prSet/>
      <dgm:spPr/>
      <dgm:t>
        <a:bodyPr/>
        <a:lstStyle/>
        <a:p>
          <a:r>
            <a:rPr lang="en-US"/>
            <a:t>Pediatric dentists</a:t>
          </a:r>
        </a:p>
      </dgm:t>
    </dgm:pt>
    <dgm:pt modelId="{BB49F61D-80AF-44FB-95DE-D6F635143030}" type="parTrans" cxnId="{4B2EA7D8-60C8-4332-A84A-F7011441C824}">
      <dgm:prSet/>
      <dgm:spPr/>
      <dgm:t>
        <a:bodyPr/>
        <a:lstStyle/>
        <a:p>
          <a:endParaRPr lang="en-US"/>
        </a:p>
      </dgm:t>
    </dgm:pt>
    <dgm:pt modelId="{ACCCE693-C2C1-40B7-B450-AE2BD63073AD}" type="sibTrans" cxnId="{4B2EA7D8-60C8-4332-A84A-F7011441C824}">
      <dgm:prSet/>
      <dgm:spPr/>
      <dgm:t>
        <a:bodyPr/>
        <a:lstStyle/>
        <a:p>
          <a:endParaRPr lang="en-US"/>
        </a:p>
      </dgm:t>
    </dgm:pt>
    <dgm:pt modelId="{767F88BC-4165-4C53-A85E-606049160932}">
      <dgm:prSet/>
      <dgm:spPr/>
      <dgm:t>
        <a:bodyPr/>
        <a:lstStyle/>
        <a:p>
          <a:r>
            <a:rPr lang="en-US"/>
            <a:t>Medical assistance</a:t>
          </a:r>
        </a:p>
      </dgm:t>
    </dgm:pt>
    <dgm:pt modelId="{03A21967-8792-4C8E-8BBD-5A37C8F0B112}" type="parTrans" cxnId="{2B6386AF-72E7-4649-B4C1-EC389ABD018C}">
      <dgm:prSet/>
      <dgm:spPr/>
      <dgm:t>
        <a:bodyPr/>
        <a:lstStyle/>
        <a:p>
          <a:endParaRPr lang="en-US"/>
        </a:p>
      </dgm:t>
    </dgm:pt>
    <dgm:pt modelId="{9125910D-DE72-427E-BA54-F033F90F1B8C}" type="sibTrans" cxnId="{2B6386AF-72E7-4649-B4C1-EC389ABD018C}">
      <dgm:prSet/>
      <dgm:spPr/>
      <dgm:t>
        <a:bodyPr/>
        <a:lstStyle/>
        <a:p>
          <a:endParaRPr lang="en-US"/>
        </a:p>
      </dgm:t>
    </dgm:pt>
    <dgm:pt modelId="{EA1F4162-0447-4DAB-A773-47E5693A267F}">
      <dgm:prSet custT="1"/>
      <dgm:spPr/>
      <dgm:t>
        <a:bodyPr/>
        <a:lstStyle/>
        <a:p>
          <a:r>
            <a:rPr lang="en-US" sz="2800" b="1" dirty="0"/>
            <a:t>For 45% reduction in waiting times</a:t>
          </a:r>
        </a:p>
      </dgm:t>
    </dgm:pt>
    <dgm:pt modelId="{DDA7B834-B8FA-4B90-8A68-63AB10317539}" type="parTrans" cxnId="{C5D9F2CA-7DAD-441A-813D-144AD3EF6365}">
      <dgm:prSet/>
      <dgm:spPr/>
      <dgm:t>
        <a:bodyPr/>
        <a:lstStyle/>
        <a:p>
          <a:endParaRPr lang="en-US"/>
        </a:p>
      </dgm:t>
    </dgm:pt>
    <dgm:pt modelId="{0A1251F8-7EF9-48AF-BC5C-3B6C62FED6C2}" type="sibTrans" cxnId="{C5D9F2CA-7DAD-441A-813D-144AD3EF6365}">
      <dgm:prSet/>
      <dgm:spPr/>
      <dgm:t>
        <a:bodyPr/>
        <a:lstStyle/>
        <a:p>
          <a:endParaRPr lang="en-US"/>
        </a:p>
      </dgm:t>
    </dgm:pt>
    <dgm:pt modelId="{EA5F78CE-4076-4D9A-8BA9-DE9E49D380FA}" type="pres">
      <dgm:prSet presAssocID="{2A0DB95E-3E1A-4C81-9601-E19FDC047B63}" presName="Name0" presStyleCnt="0">
        <dgm:presLayoutVars>
          <dgm:dir/>
          <dgm:animLvl val="lvl"/>
          <dgm:resizeHandles val="exact"/>
        </dgm:presLayoutVars>
      </dgm:prSet>
      <dgm:spPr/>
    </dgm:pt>
    <dgm:pt modelId="{86459233-24E0-440A-8204-201624C16039}" type="pres">
      <dgm:prSet presAssocID="{EA1F4162-0447-4DAB-A773-47E5693A267F}" presName="boxAndChildren" presStyleCnt="0"/>
      <dgm:spPr/>
    </dgm:pt>
    <dgm:pt modelId="{2E277648-E806-4C19-8E18-D49DABA845A8}" type="pres">
      <dgm:prSet presAssocID="{EA1F4162-0447-4DAB-A773-47E5693A267F}" presName="parentTextBox" presStyleLbl="node1" presStyleIdx="0" presStyleCnt="3" custLinFactNeighborX="749" custLinFactNeighborY="-1552"/>
      <dgm:spPr/>
    </dgm:pt>
    <dgm:pt modelId="{754A4907-58E5-433E-BF33-3C8050306F74}" type="pres">
      <dgm:prSet presAssocID="{F8C71559-B4D3-4B1D-A7D0-A50BF9B74C9B}" presName="sp" presStyleCnt="0"/>
      <dgm:spPr/>
    </dgm:pt>
    <dgm:pt modelId="{7B1C6E71-D378-40BF-A786-28C2959CDCBE}" type="pres">
      <dgm:prSet presAssocID="{5E58DBC6-F130-42C8-9B34-D428F903E09F}" presName="arrowAndChildren" presStyleCnt="0"/>
      <dgm:spPr/>
    </dgm:pt>
    <dgm:pt modelId="{364996A3-DAB6-47D9-BB02-8169D094852A}" type="pres">
      <dgm:prSet presAssocID="{5E58DBC6-F130-42C8-9B34-D428F903E09F}" presName="parentTextArrow" presStyleLbl="node1" presStyleIdx="0" presStyleCnt="3"/>
      <dgm:spPr/>
    </dgm:pt>
    <dgm:pt modelId="{F61EA98B-5EF8-47B7-A9EC-43C81A2CF19C}" type="pres">
      <dgm:prSet presAssocID="{5E58DBC6-F130-42C8-9B34-D428F903E09F}" presName="arrow" presStyleLbl="node1" presStyleIdx="1" presStyleCnt="3"/>
      <dgm:spPr/>
    </dgm:pt>
    <dgm:pt modelId="{7258F1B0-23D7-4243-A8B6-D7FDF1FF3BA4}" type="pres">
      <dgm:prSet presAssocID="{5E58DBC6-F130-42C8-9B34-D428F903E09F}" presName="descendantArrow" presStyleCnt="0"/>
      <dgm:spPr/>
    </dgm:pt>
    <dgm:pt modelId="{FBD3F32D-E4A0-494D-875B-E945D5E6CF6A}" type="pres">
      <dgm:prSet presAssocID="{0A447BA9-E974-4EB0-9086-F20352B29419}" presName="childTextArrow" presStyleLbl="fgAccFollowNode1" presStyleIdx="0" presStyleCnt="3">
        <dgm:presLayoutVars>
          <dgm:bulletEnabled val="1"/>
        </dgm:presLayoutVars>
      </dgm:prSet>
      <dgm:spPr/>
    </dgm:pt>
    <dgm:pt modelId="{A0EAE6CD-45F0-487B-8034-5A8846CD0651}" type="pres">
      <dgm:prSet presAssocID="{8455F25E-4691-413F-8D84-41BD0EA3C24C}" presName="childTextArrow" presStyleLbl="fgAccFollowNode1" presStyleIdx="1" presStyleCnt="3">
        <dgm:presLayoutVars>
          <dgm:bulletEnabled val="1"/>
        </dgm:presLayoutVars>
      </dgm:prSet>
      <dgm:spPr/>
    </dgm:pt>
    <dgm:pt modelId="{09B5CE27-980A-4408-921D-95D1964ED93F}" type="pres">
      <dgm:prSet presAssocID="{767F88BC-4165-4C53-A85E-606049160932}" presName="childTextArrow" presStyleLbl="fgAccFollowNode1" presStyleIdx="2" presStyleCnt="3">
        <dgm:presLayoutVars>
          <dgm:bulletEnabled val="1"/>
        </dgm:presLayoutVars>
      </dgm:prSet>
      <dgm:spPr/>
    </dgm:pt>
    <dgm:pt modelId="{BF6119C1-363A-407F-8644-20591A5C0079}" type="pres">
      <dgm:prSet presAssocID="{0AFE5435-983D-40D3-8467-27193F57C014}" presName="sp" presStyleCnt="0"/>
      <dgm:spPr/>
    </dgm:pt>
    <dgm:pt modelId="{2395FA99-EF17-4EAA-9625-9AE46DA152F6}" type="pres">
      <dgm:prSet presAssocID="{5762D0EA-FFF7-4688-8999-73F5B435E0A4}" presName="arrowAndChildren" presStyleCnt="0"/>
      <dgm:spPr/>
    </dgm:pt>
    <dgm:pt modelId="{A72BDA08-3DDD-4CC1-B463-DEE2AA43B318}" type="pres">
      <dgm:prSet presAssocID="{5762D0EA-FFF7-4688-8999-73F5B435E0A4}" presName="parentTextArrow" presStyleLbl="node1" presStyleIdx="2" presStyleCnt="3"/>
      <dgm:spPr/>
    </dgm:pt>
  </dgm:ptLst>
  <dgm:cxnLst>
    <dgm:cxn modelId="{39274104-E94E-4B41-BF7D-FC523A14B16F}" srcId="{5E58DBC6-F130-42C8-9B34-D428F903E09F}" destId="{0A447BA9-E974-4EB0-9086-F20352B29419}" srcOrd="0" destOrd="0" parTransId="{C1F3B58F-D0CB-4D6B-A95F-8A2687500A08}" sibTransId="{C57B743D-2DAE-43B5-9652-5CBB02D5B231}"/>
    <dgm:cxn modelId="{05B36608-FB58-440C-9357-7044D3920321}" type="presOf" srcId="{0A447BA9-E974-4EB0-9086-F20352B29419}" destId="{FBD3F32D-E4A0-494D-875B-E945D5E6CF6A}" srcOrd="0" destOrd="0" presId="urn:microsoft.com/office/officeart/2005/8/layout/process4"/>
    <dgm:cxn modelId="{D0C89608-1409-4CE1-998E-F40380150DE6}" srcId="{2A0DB95E-3E1A-4C81-9601-E19FDC047B63}" destId="{5E58DBC6-F130-42C8-9B34-D428F903E09F}" srcOrd="1" destOrd="0" parTransId="{BF78D898-9E06-4ECF-99A9-E967BDBEB356}" sibTransId="{F8C71559-B4D3-4B1D-A7D0-A50BF9B74C9B}"/>
    <dgm:cxn modelId="{E84FFB5B-73FD-462A-AF95-6F662A02790A}" type="presOf" srcId="{767F88BC-4165-4C53-A85E-606049160932}" destId="{09B5CE27-980A-4408-921D-95D1964ED93F}" srcOrd="0" destOrd="0" presId="urn:microsoft.com/office/officeart/2005/8/layout/process4"/>
    <dgm:cxn modelId="{9BAD7858-AC7F-4888-BDB0-ABA853EBCCA1}" type="presOf" srcId="{8455F25E-4691-413F-8D84-41BD0EA3C24C}" destId="{A0EAE6CD-45F0-487B-8034-5A8846CD0651}" srcOrd="0" destOrd="0" presId="urn:microsoft.com/office/officeart/2005/8/layout/process4"/>
    <dgm:cxn modelId="{D3D43A86-C88E-4FA8-AF9F-3EB062793897}" type="presOf" srcId="{5762D0EA-FFF7-4688-8999-73F5B435E0A4}" destId="{A72BDA08-3DDD-4CC1-B463-DEE2AA43B318}" srcOrd="0" destOrd="0" presId="urn:microsoft.com/office/officeart/2005/8/layout/process4"/>
    <dgm:cxn modelId="{EBC3BEAC-0B7A-407D-924E-3DCDDDB999D4}" type="presOf" srcId="{2A0DB95E-3E1A-4C81-9601-E19FDC047B63}" destId="{EA5F78CE-4076-4D9A-8BA9-DE9E49D380FA}" srcOrd="0" destOrd="0" presId="urn:microsoft.com/office/officeart/2005/8/layout/process4"/>
    <dgm:cxn modelId="{2B6386AF-72E7-4649-B4C1-EC389ABD018C}" srcId="{5E58DBC6-F130-42C8-9B34-D428F903E09F}" destId="{767F88BC-4165-4C53-A85E-606049160932}" srcOrd="2" destOrd="0" parTransId="{03A21967-8792-4C8E-8BBD-5A37C8F0B112}" sibTransId="{9125910D-DE72-427E-BA54-F033F90F1B8C}"/>
    <dgm:cxn modelId="{3D59A1B4-27EF-49F9-BAF2-A12F95966FE6}" type="presOf" srcId="{5E58DBC6-F130-42C8-9B34-D428F903E09F}" destId="{F61EA98B-5EF8-47B7-A9EC-43C81A2CF19C}" srcOrd="1" destOrd="0" presId="urn:microsoft.com/office/officeart/2005/8/layout/process4"/>
    <dgm:cxn modelId="{6EFC74BE-9A68-4AB9-872B-BB36726B10E6}" type="presOf" srcId="{5E58DBC6-F130-42C8-9B34-D428F903E09F}" destId="{364996A3-DAB6-47D9-BB02-8169D094852A}" srcOrd="0" destOrd="0" presId="urn:microsoft.com/office/officeart/2005/8/layout/process4"/>
    <dgm:cxn modelId="{23EC05C6-BE32-4F3A-8656-649F2D6AACA9}" srcId="{2A0DB95E-3E1A-4C81-9601-E19FDC047B63}" destId="{5762D0EA-FFF7-4688-8999-73F5B435E0A4}" srcOrd="0" destOrd="0" parTransId="{FE9F5F24-65A5-490B-9108-DB52043C6BDF}" sibTransId="{0AFE5435-983D-40D3-8467-27193F57C014}"/>
    <dgm:cxn modelId="{C5D9F2CA-7DAD-441A-813D-144AD3EF6365}" srcId="{2A0DB95E-3E1A-4C81-9601-E19FDC047B63}" destId="{EA1F4162-0447-4DAB-A773-47E5693A267F}" srcOrd="2" destOrd="0" parTransId="{DDA7B834-B8FA-4B90-8A68-63AB10317539}" sibTransId="{0A1251F8-7EF9-48AF-BC5C-3B6C62FED6C2}"/>
    <dgm:cxn modelId="{B88448D8-312F-47AA-9712-43CC039EC24C}" type="presOf" srcId="{EA1F4162-0447-4DAB-A773-47E5693A267F}" destId="{2E277648-E806-4C19-8E18-D49DABA845A8}" srcOrd="0" destOrd="0" presId="urn:microsoft.com/office/officeart/2005/8/layout/process4"/>
    <dgm:cxn modelId="{4B2EA7D8-60C8-4332-A84A-F7011441C824}" srcId="{5E58DBC6-F130-42C8-9B34-D428F903E09F}" destId="{8455F25E-4691-413F-8D84-41BD0EA3C24C}" srcOrd="1" destOrd="0" parTransId="{BB49F61D-80AF-44FB-95DE-D6F635143030}" sibTransId="{ACCCE693-C2C1-40B7-B450-AE2BD63073AD}"/>
    <dgm:cxn modelId="{169B4D8B-4DD3-4D55-9588-B300B518E3E9}" type="presParOf" srcId="{EA5F78CE-4076-4D9A-8BA9-DE9E49D380FA}" destId="{86459233-24E0-440A-8204-201624C16039}" srcOrd="0" destOrd="0" presId="urn:microsoft.com/office/officeart/2005/8/layout/process4"/>
    <dgm:cxn modelId="{C0EBAA51-058B-4897-AC1E-C4A94E148D29}" type="presParOf" srcId="{86459233-24E0-440A-8204-201624C16039}" destId="{2E277648-E806-4C19-8E18-D49DABA845A8}" srcOrd="0" destOrd="0" presId="urn:microsoft.com/office/officeart/2005/8/layout/process4"/>
    <dgm:cxn modelId="{6E083D18-EED1-4E33-A305-56E2D01D29CB}" type="presParOf" srcId="{EA5F78CE-4076-4D9A-8BA9-DE9E49D380FA}" destId="{754A4907-58E5-433E-BF33-3C8050306F74}" srcOrd="1" destOrd="0" presId="urn:microsoft.com/office/officeart/2005/8/layout/process4"/>
    <dgm:cxn modelId="{7299D43E-6F84-44AB-93E1-4FCDA7085FB3}" type="presParOf" srcId="{EA5F78CE-4076-4D9A-8BA9-DE9E49D380FA}" destId="{7B1C6E71-D378-40BF-A786-28C2959CDCBE}" srcOrd="2" destOrd="0" presId="urn:microsoft.com/office/officeart/2005/8/layout/process4"/>
    <dgm:cxn modelId="{3B899591-9FD0-414D-84F9-DAFA66C72DCB}" type="presParOf" srcId="{7B1C6E71-D378-40BF-A786-28C2959CDCBE}" destId="{364996A3-DAB6-47D9-BB02-8169D094852A}" srcOrd="0" destOrd="0" presId="urn:microsoft.com/office/officeart/2005/8/layout/process4"/>
    <dgm:cxn modelId="{B52DFA32-71F1-4C93-A730-18A75943ED81}" type="presParOf" srcId="{7B1C6E71-D378-40BF-A786-28C2959CDCBE}" destId="{F61EA98B-5EF8-47B7-A9EC-43C81A2CF19C}" srcOrd="1" destOrd="0" presId="urn:microsoft.com/office/officeart/2005/8/layout/process4"/>
    <dgm:cxn modelId="{01AA6E6B-7553-4FD4-8322-010AF1CA53C7}" type="presParOf" srcId="{7B1C6E71-D378-40BF-A786-28C2959CDCBE}" destId="{7258F1B0-23D7-4243-A8B6-D7FDF1FF3BA4}" srcOrd="2" destOrd="0" presId="urn:microsoft.com/office/officeart/2005/8/layout/process4"/>
    <dgm:cxn modelId="{ABAE358C-1625-48C0-AF9D-C41045E07032}" type="presParOf" srcId="{7258F1B0-23D7-4243-A8B6-D7FDF1FF3BA4}" destId="{FBD3F32D-E4A0-494D-875B-E945D5E6CF6A}" srcOrd="0" destOrd="0" presId="urn:microsoft.com/office/officeart/2005/8/layout/process4"/>
    <dgm:cxn modelId="{723783D9-6C3A-4F60-8E06-9233437A6C80}" type="presParOf" srcId="{7258F1B0-23D7-4243-A8B6-D7FDF1FF3BA4}" destId="{A0EAE6CD-45F0-487B-8034-5A8846CD0651}" srcOrd="1" destOrd="0" presId="urn:microsoft.com/office/officeart/2005/8/layout/process4"/>
    <dgm:cxn modelId="{E69CDEE9-49A6-4C76-9252-9AD6F7328253}" type="presParOf" srcId="{7258F1B0-23D7-4243-A8B6-D7FDF1FF3BA4}" destId="{09B5CE27-980A-4408-921D-95D1964ED93F}" srcOrd="2" destOrd="0" presId="urn:microsoft.com/office/officeart/2005/8/layout/process4"/>
    <dgm:cxn modelId="{37F09D5A-FE32-439E-AEEB-FAE7AECDE015}" type="presParOf" srcId="{EA5F78CE-4076-4D9A-8BA9-DE9E49D380FA}" destId="{BF6119C1-363A-407F-8644-20591A5C0079}" srcOrd="3" destOrd="0" presId="urn:microsoft.com/office/officeart/2005/8/layout/process4"/>
    <dgm:cxn modelId="{3B8587E9-B126-480D-9E0A-9E9BCBF6D16D}" type="presParOf" srcId="{EA5F78CE-4076-4D9A-8BA9-DE9E49D380FA}" destId="{2395FA99-EF17-4EAA-9625-9AE46DA152F6}" srcOrd="4" destOrd="0" presId="urn:microsoft.com/office/officeart/2005/8/layout/process4"/>
    <dgm:cxn modelId="{DED1F7BF-0B07-4FBF-ABFD-8C7024EE1A80}" type="presParOf" srcId="{2395FA99-EF17-4EAA-9625-9AE46DA152F6}" destId="{A72BDA08-3DDD-4CC1-B463-DEE2AA43B3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7648-E806-4C19-8E18-D49DABA845A8}">
      <dsp:nvSpPr>
        <dsp:cNvPr id="0" name=""/>
        <dsp:cNvSpPr/>
      </dsp:nvSpPr>
      <dsp:spPr>
        <a:xfrm>
          <a:off x="0" y="4570323"/>
          <a:ext cx="4996376" cy="1507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For 45% reduction in waiting times</a:t>
          </a:r>
        </a:p>
      </dsp:txBody>
      <dsp:txXfrm>
        <a:off x="0" y="4570323"/>
        <a:ext cx="4996376" cy="1507762"/>
      </dsp:txXfrm>
    </dsp:sp>
    <dsp:sp modelId="{F61EA98B-5EF8-47B7-A9EC-43C81A2CF19C}">
      <dsp:nvSpPr>
        <dsp:cNvPr id="0" name=""/>
        <dsp:cNvSpPr/>
      </dsp:nvSpPr>
      <dsp:spPr>
        <a:xfrm rot="10800000">
          <a:off x="0" y="2297401"/>
          <a:ext cx="4996376" cy="231893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After </a:t>
          </a:r>
          <a:r>
            <a:rPr lang="en-US" sz="2000" kern="1200"/>
            <a:t>evaluating the results, we suggested increasing the number of </a:t>
          </a:r>
        </a:p>
      </dsp:txBody>
      <dsp:txXfrm rot="-10800000">
        <a:off x="0" y="2297401"/>
        <a:ext cx="4996376" cy="813947"/>
      </dsp:txXfrm>
    </dsp:sp>
    <dsp:sp modelId="{FBD3F32D-E4A0-494D-875B-E945D5E6CF6A}">
      <dsp:nvSpPr>
        <dsp:cNvPr id="0" name=""/>
        <dsp:cNvSpPr/>
      </dsp:nvSpPr>
      <dsp:spPr>
        <a:xfrm>
          <a:off x="2439" y="3111348"/>
          <a:ext cx="1663832" cy="6933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General dentists</a:t>
          </a:r>
        </a:p>
      </dsp:txBody>
      <dsp:txXfrm>
        <a:off x="2439" y="3111348"/>
        <a:ext cx="1663832" cy="693362"/>
      </dsp:txXfrm>
    </dsp:sp>
    <dsp:sp modelId="{A0EAE6CD-45F0-487B-8034-5A8846CD0651}">
      <dsp:nvSpPr>
        <dsp:cNvPr id="0" name=""/>
        <dsp:cNvSpPr/>
      </dsp:nvSpPr>
      <dsp:spPr>
        <a:xfrm>
          <a:off x="1666271" y="3111348"/>
          <a:ext cx="1663832" cy="6933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Pediatric dentists</a:t>
          </a:r>
        </a:p>
      </dsp:txBody>
      <dsp:txXfrm>
        <a:off x="1666271" y="3111348"/>
        <a:ext cx="1663832" cy="693362"/>
      </dsp:txXfrm>
    </dsp:sp>
    <dsp:sp modelId="{09B5CE27-980A-4408-921D-95D1964ED93F}">
      <dsp:nvSpPr>
        <dsp:cNvPr id="0" name=""/>
        <dsp:cNvSpPr/>
      </dsp:nvSpPr>
      <dsp:spPr>
        <a:xfrm>
          <a:off x="3330104" y="3111348"/>
          <a:ext cx="1663832" cy="6933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assistance</a:t>
          </a:r>
        </a:p>
      </dsp:txBody>
      <dsp:txXfrm>
        <a:off x="3330104" y="3111348"/>
        <a:ext cx="1663832" cy="693362"/>
      </dsp:txXfrm>
    </dsp:sp>
    <dsp:sp modelId="{A72BDA08-3DDD-4CC1-B463-DEE2AA43B318}">
      <dsp:nvSpPr>
        <dsp:cNvPr id="0" name=""/>
        <dsp:cNvSpPr/>
      </dsp:nvSpPr>
      <dsp:spPr>
        <a:xfrm rot="10800000">
          <a:off x="0" y="1078"/>
          <a:ext cx="4996376" cy="231893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We have </a:t>
          </a:r>
          <a:r>
            <a:rPr lang="en-US" sz="2800" kern="1200" dirty="0"/>
            <a:t>analyzed 12</a:t>
          </a:r>
          <a:r>
            <a:rPr lang="tr-TR" sz="2800" kern="1200" dirty="0"/>
            <a:t> scenarios </a:t>
          </a:r>
          <a:r>
            <a:rPr lang="en-US" sz="2800" kern="1200" dirty="0"/>
            <a:t>with varying level of resources</a:t>
          </a:r>
        </a:p>
      </dsp:txBody>
      <dsp:txXfrm rot="10800000">
        <a:off x="0" y="1078"/>
        <a:ext cx="4996376" cy="150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2FC7-5282-4D0F-819F-1AE9A0351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9DFAC-612A-417C-BFEA-F3B9CC1A5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86A38-EF67-42EF-8840-7502927F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0581-7011-41ED-872B-90E6685C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2B78-18D6-412E-B03D-4378DA99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679D-B9D4-411C-B3BD-CBAEEB01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C5F7A-721E-424A-8286-1D7D149F8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65387-9131-45AC-9D43-2F86FE9D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34DD6-7CCE-4B20-9AC4-F8F3B5B5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5D5F6-E62B-4681-BC70-084B21A9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1E08D-64E1-494A-AEC4-FF63BBBA8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48A6-ECBB-4EA9-9F99-5F7FCB665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7AF78-2073-47D5-9936-254EE764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F0C7-A649-41B2-865A-44B8439A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FD7A-B803-4927-B643-81DCBD83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1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FE48-7416-4855-AB30-27C70977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57EC-7671-4E91-89E6-6C3DDCD1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408-214F-4870-963E-18382D85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F0BAE-EBB7-461D-BC76-E14C84E8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1FEA5-C593-463A-8E5F-9A7F9DEB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7557-1954-43A4-929B-766335CE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3488-319C-447A-8764-27749A57E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D27B-2AED-4B7F-AF3B-99B0DCD0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0E95C-5EB0-414B-940C-C0A6B8B9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0951-D887-49FE-9643-DC7CDD56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0AC4-D89D-4FB8-ADB8-3A247D08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50E8-12C0-4CF8-BFEF-2C07DB004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086EE-F2DD-4691-9272-F9E35579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3B21F-202E-485E-A94A-119A862E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2C739-E7CC-48BF-9BAF-104778E2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5F366-1248-4DF7-A91F-43800BDC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465A-C222-41AC-9DF8-3A353E87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F5100-F8EF-4D89-A4F0-9DAE08BE7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7287B-049E-4B5D-9AA1-9684F66E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7CBE7-A101-42E1-A8AD-D3B49432D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BF59C-2203-426A-891E-FBA71E325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D9BC8-2720-45BA-968C-18DD7C1D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409E6-1D46-4BD2-8F8D-EAB1E414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99664-9F9B-47DF-A1C3-985CDD37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07D3-0547-41DC-A3BD-23E27CCB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64107-5419-4B24-AB66-29813E95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C93D4-4C7C-4D02-8AF9-C89D573A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30376-E5AC-477D-AEF3-DCDBCAC1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8A0D6-0FAF-4D11-949E-40D035B6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334F3-17C5-4132-BA0F-A2C299BC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024D-6C34-4BB3-955E-E40372D2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9D03-3319-4852-9B1E-6BC45A8B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59D5-ACC4-4BD1-8FBE-DED9EE80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0A09B-6C61-4E9E-AC91-8A3166187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35B47-201D-4FC3-B294-EBC4F13C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401FB-44E7-4ECF-B134-6863BD8B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A6EB7-7EC6-44AE-B282-2379158A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047E-5083-42A9-AA61-FBFAC850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8CA68-6161-4094-9D88-4DCFB051D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E435C-5941-4427-A906-23655E25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B4B46-40C0-49D8-BB4D-EF4F6632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B6581-61DF-4434-9D52-E2971DCB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ABCC9-6D39-4607-B6EF-CB3EA547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1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0C7BE-2F2A-4462-9EBA-DD9160E9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76B7F-37AA-47D4-8B63-13236609A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90986-2B08-4FF6-BF71-96E323C3A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04BA-C513-4119-AC6C-93CBF34DB8D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27B62-C313-4A55-BBAE-2E49685A3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E520-F115-4C54-BF20-16FE345D3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5FA7-DD19-43F5-A80B-F62E0C4B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1D53F-9CD5-462D-9AD4-5FC714AD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138" y="5615771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3D Printing and Medical Education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U. S. Army Contracting Command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Award Number W9111QY-19-P-0178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Duran/Padilla/Adivar/Ila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blue, sitting, table&#10;&#10;Description automatically generated">
            <a:extLst>
              <a:ext uri="{FF2B5EF4-FFF2-40B4-BE49-F238E27FC236}">
                <a16:creationId xmlns:a16="http://schemas.microsoft.com/office/drawing/2014/main" id="{76E376EC-1859-46DD-AF38-0240D2D2E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 r="8284" b="21324"/>
          <a:stretch/>
        </p:blipFill>
        <p:spPr>
          <a:xfrm>
            <a:off x="8179968" y="168097"/>
            <a:ext cx="3729000" cy="3742006"/>
          </a:xfrm>
          <a:prstGeom prst="rect">
            <a:avLst/>
          </a:prstGeom>
        </p:spPr>
      </p:pic>
      <p:pic>
        <p:nvPicPr>
          <p:cNvPr id="1028" name="Picture 4" descr="Image result for invesalius">
            <a:extLst>
              <a:ext uri="{FF2B5EF4-FFF2-40B4-BE49-F238E27FC236}">
                <a16:creationId xmlns:a16="http://schemas.microsoft.com/office/drawing/2014/main" id="{DDF61091-E314-4DE2-8A15-BE5C93514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 bwMode="auto">
          <a:xfrm>
            <a:off x="4190180" y="215024"/>
            <a:ext cx="3900413" cy="20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nvesalius">
            <a:extLst>
              <a:ext uri="{FF2B5EF4-FFF2-40B4-BE49-F238E27FC236}">
                <a16:creationId xmlns:a16="http://schemas.microsoft.com/office/drawing/2014/main" id="{E73F936E-9310-400A-AD42-AE359D527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4" r="1" b="13159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hat&#10;&#10;Description automatically generated">
            <a:extLst>
              <a:ext uri="{FF2B5EF4-FFF2-40B4-BE49-F238E27FC236}">
                <a16:creationId xmlns:a16="http://schemas.microsoft.com/office/drawing/2014/main" id="{A86F648B-5B3D-43B1-8E6A-AB495127A7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14284" r="6299" b="9426"/>
          <a:stretch/>
        </p:blipFill>
        <p:spPr>
          <a:xfrm>
            <a:off x="283032" y="108977"/>
            <a:ext cx="3794760" cy="409166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indoor, red, table, sitting&#10;&#10;Description automatically generated">
            <a:extLst>
              <a:ext uri="{FF2B5EF4-FFF2-40B4-BE49-F238E27FC236}">
                <a16:creationId xmlns:a16="http://schemas.microsoft.com/office/drawing/2014/main" id="{378A729A-0E0E-4A5B-A9FC-9D6E74418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1" r="-2" b="14972"/>
          <a:stretch/>
        </p:blipFill>
        <p:spPr>
          <a:xfrm>
            <a:off x="339226" y="4200644"/>
            <a:ext cx="3738566" cy="23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1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BE742-456E-4D62-A2D9-ECAD2A5F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08" y="4615840"/>
            <a:ext cx="4275176" cy="1526741"/>
          </a:xfrm>
        </p:spPr>
        <p:txBody>
          <a:bodyPr>
            <a:normAutofit/>
          </a:bodyPr>
          <a:lstStyle/>
          <a:p>
            <a:pPr algn="r"/>
            <a:r>
              <a:rPr lang="en-US" sz="1900">
                <a:solidFill>
                  <a:schemeClr val="bg1"/>
                </a:solidFill>
              </a:rPr>
              <a:t>NCDOT TCE2020-02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NC Transportation Center of Excellence on Mobility and Configuration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NCA&amp;T, UNC, FSU, NCSU</a:t>
            </a:r>
            <a:br>
              <a:rPr lang="en-US" sz="1900">
                <a:solidFill>
                  <a:schemeClr val="bg1"/>
                </a:solidFill>
              </a:rPr>
            </a:b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65044BD-A464-44E0-8199-532EB68A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0261" r="3754" b="8098"/>
          <a:stretch/>
        </p:blipFill>
        <p:spPr>
          <a:xfrm>
            <a:off x="136395" y="715419"/>
            <a:ext cx="6354091" cy="3031734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E688642-91CB-4EC6-8E03-C7EDF9E826B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r="1" b="8098"/>
          <a:stretch/>
        </p:blipFill>
        <p:spPr bwMode="auto">
          <a:xfrm>
            <a:off x="6144243" y="793866"/>
            <a:ext cx="5911362" cy="2874840"/>
          </a:xfrm>
          <a:prstGeom prst="rect">
            <a:avLst/>
          </a:prstGeom>
          <a:noFill/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86C6C-8FF1-44C1-B882-0B2DEB67C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263" y="4615840"/>
            <a:ext cx="6891689" cy="1526741"/>
          </a:xfrm>
        </p:spPr>
        <p:txBody>
          <a:bodyPr anchor="ctr">
            <a:no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Theme3: Transit and Mass Role in Improving Economic and Healthcare Access for Underserved Populations</a:t>
            </a:r>
          </a:p>
          <a:p>
            <a:r>
              <a:rPr lang="en-US" sz="2400">
                <a:solidFill>
                  <a:schemeClr val="bg1"/>
                </a:solidFill>
              </a:rPr>
              <a:t>FSU Researchers: Burcu Adivar (Co-PI) Trung Tran (Co-PI)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D5B0D-E7E3-4035-909B-F6BAAB01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524551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  <a:t>Epidemiological Modeling of a Potential Biological Weapon Attack: </a:t>
            </a:r>
            <a:r>
              <a:rPr lang="en-US" sz="2700" dirty="0" err="1">
                <a:solidFill>
                  <a:schemeClr val="bg1"/>
                </a:solidFill>
                <a:latin typeface="Abadi" panose="020B0604020104020204" pitchFamily="34" charset="0"/>
              </a:rPr>
              <a:t>Nipah</a:t>
            </a:r>
            <a: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  <a:t> Virus </a:t>
            </a:r>
            <a:b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  <a:t>by</a:t>
            </a:r>
            <a:b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  <a:t>Burcu Adivar, Carla </a:t>
            </a:r>
            <a:r>
              <a:rPr lang="en-US" sz="2700" dirty="0" err="1">
                <a:solidFill>
                  <a:schemeClr val="bg1"/>
                </a:solidFill>
                <a:latin typeface="Abadi" panose="020B0604020104020204" pitchFamily="34" charset="0"/>
              </a:rPr>
              <a:t>Raineri</a:t>
            </a:r>
            <a: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  <a:t> Padilla, Deanna Duran, Matthew Hull</a:t>
            </a:r>
            <a:br>
              <a:rPr lang="en-US" sz="27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br>
              <a:rPr lang="en-US" sz="19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Presented at Womack Army Medical Center</a:t>
            </a:r>
            <a:br>
              <a:rPr lang="en-US" sz="20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XIII Annual Research Symposium</a:t>
            </a:r>
            <a:br>
              <a:rPr lang="en-US" sz="20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2 May 2019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900" dirty="0">
                <a:solidFill>
                  <a:srgbClr val="FFFFFF"/>
                </a:solidFill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52DD9-B506-421A-BB2F-6D7BD6FCA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4" t="12472" r="17621" b="18495"/>
          <a:stretch/>
        </p:blipFill>
        <p:spPr>
          <a:xfrm>
            <a:off x="799034" y="321733"/>
            <a:ext cx="3197655" cy="296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FAE54-A2EB-44F1-A268-258CC1800A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8789" y="781687"/>
            <a:ext cx="2775313" cy="200516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6E1A4-EE88-4A91-AC9F-B41DACF5E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805" y="907304"/>
            <a:ext cx="4308687" cy="17923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0E687F2-14B8-4D6F-878E-2870094174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5" t="7384" r="11413" b="4205"/>
          <a:stretch/>
        </p:blipFill>
        <p:spPr>
          <a:xfrm>
            <a:off x="317635" y="3534390"/>
            <a:ext cx="4160452" cy="29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oogle Shape;159;p20">
            <a:extLst>
              <a:ext uri="{FF2B5EF4-FFF2-40B4-BE49-F238E27FC236}">
                <a16:creationId xmlns:a16="http://schemas.microsoft.com/office/drawing/2014/main" id="{14AE0DAC-23F6-4F96-B08B-5DB2154A4BAC}"/>
              </a:ext>
            </a:extLst>
          </p:cNvPr>
          <p:cNvPicPr preferRelativeResize="0"/>
          <p:nvPr/>
        </p:nvPicPr>
        <p:blipFill rotWithShape="1">
          <a:blip r:embed="rId2"/>
          <a:srcRect l="16929" r="20538" b="-2"/>
          <a:stretch/>
        </p:blipFill>
        <p:spPr>
          <a:xfrm>
            <a:off x="1" y="1"/>
            <a:ext cx="2970465" cy="3383279"/>
          </a:xfrm>
          <a:prstGeom prst="rect">
            <a:avLst/>
          </a:prstGeom>
          <a:noFill/>
        </p:spPr>
      </p:pic>
      <p:pic>
        <p:nvPicPr>
          <p:cNvPr id="4" name="Google Shape;158;p20">
            <a:extLst>
              <a:ext uri="{FF2B5EF4-FFF2-40B4-BE49-F238E27FC236}">
                <a16:creationId xmlns:a16="http://schemas.microsoft.com/office/drawing/2014/main" id="{6EF6D4D8-9DE5-43C2-935C-473D72AF57C0}"/>
              </a:ext>
            </a:extLst>
          </p:cNvPr>
          <p:cNvPicPr preferRelativeResize="0"/>
          <p:nvPr/>
        </p:nvPicPr>
        <p:blipFill rotWithShape="1">
          <a:blip r:embed="rId3"/>
          <a:srcRect l="14471" r="11084" b="-2"/>
          <a:stretch/>
        </p:blipFill>
        <p:spPr>
          <a:xfrm>
            <a:off x="-2742" y="3429000"/>
            <a:ext cx="2970465" cy="3383268"/>
          </a:xfrm>
          <a:prstGeom prst="rect">
            <a:avLst/>
          </a:prstGeom>
          <a:noFill/>
        </p:spPr>
      </p:pic>
      <p:pic>
        <p:nvPicPr>
          <p:cNvPr id="8" name="Google Shape;211;p27">
            <a:extLst>
              <a:ext uri="{FF2B5EF4-FFF2-40B4-BE49-F238E27FC236}">
                <a16:creationId xmlns:a16="http://schemas.microsoft.com/office/drawing/2014/main" id="{3953AF54-8FBF-427E-9822-FD339AB4E1C4}"/>
              </a:ext>
            </a:extLst>
          </p:cNvPr>
          <p:cNvPicPr preferRelativeResize="0"/>
          <p:nvPr/>
        </p:nvPicPr>
        <p:blipFill rotWithShape="1">
          <a:blip r:embed="rId4"/>
          <a:srcRect l="14944" r="26863"/>
          <a:stretch/>
        </p:blipFill>
        <p:spPr>
          <a:xfrm>
            <a:off x="0" y="3428988"/>
            <a:ext cx="2971800" cy="338326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929C-FDEC-4B97-A025-4725E7FFE8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3" t="12263" r="27935" b="12058"/>
          <a:stretch/>
        </p:blipFill>
        <p:spPr>
          <a:xfrm>
            <a:off x="6218953" y="15293"/>
            <a:ext cx="5366610" cy="3459427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C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61CCF-79B6-40B5-A3AA-36438100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Medical Provider Recommendation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F29F-B067-4FB1-814F-26AE4010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931" y="5053536"/>
            <a:ext cx="5366610" cy="17587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ts val="1600"/>
            </a:pPr>
            <a:r>
              <a:rPr lang="en-US" sz="2000" dirty="0">
                <a:solidFill>
                  <a:srgbClr val="FFFFFF"/>
                </a:solidFill>
              </a:rPr>
              <a:t>BIDA 650 Business Analytics Project</a:t>
            </a:r>
          </a:p>
          <a:p>
            <a:pPr>
              <a:buSzPts val="1600"/>
            </a:pPr>
            <a:r>
              <a:rPr lang="en-US" sz="2000" dirty="0">
                <a:solidFill>
                  <a:srgbClr val="FFFFFF"/>
                </a:solidFill>
              </a:rPr>
              <a:t>MBA Team: Adrian Blue, Tuhin Dasgupta, Alex Harris </a:t>
            </a:r>
          </a:p>
          <a:p>
            <a:pPr>
              <a:buSzPts val="1600"/>
            </a:pPr>
            <a:r>
              <a:rPr lang="en-US" sz="2000" dirty="0">
                <a:solidFill>
                  <a:srgbClr val="FFFFFF"/>
                </a:solidFill>
              </a:rPr>
              <a:t>Supervisor: Dr. Burcu Adivar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7" name="Google Shape;212;p27">
            <a:extLst>
              <a:ext uri="{FF2B5EF4-FFF2-40B4-BE49-F238E27FC236}">
                <a16:creationId xmlns:a16="http://schemas.microsoft.com/office/drawing/2014/main" id="{1417FA3E-5886-4BB6-B629-DBE08310EBD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3253" y="15293"/>
            <a:ext cx="2959796" cy="671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38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EDDD27-6880-47EA-8502-750FD546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6" t="2256" r="5739" b="7692"/>
          <a:stretch/>
        </p:blipFill>
        <p:spPr>
          <a:xfrm>
            <a:off x="-44548" y="3725531"/>
            <a:ext cx="4496973" cy="306073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F0A06-2E8B-4E41-8D18-E071246A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8028" r="16931" b="12906"/>
          <a:stretch/>
        </p:blipFill>
        <p:spPr>
          <a:xfrm>
            <a:off x="4346038" y="4287630"/>
            <a:ext cx="2318296" cy="21468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F4E9B-71E1-4197-9538-B460D7B20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9" t="-1" r="6969" b="3897"/>
          <a:stretch/>
        </p:blipFill>
        <p:spPr>
          <a:xfrm>
            <a:off x="407962" y="0"/>
            <a:ext cx="5894364" cy="3698497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029E152-58B2-4865-90B7-F37634B6B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731831"/>
              </p:ext>
            </p:extLst>
          </p:nvPr>
        </p:nvGraphicFramePr>
        <p:xfrm>
          <a:off x="7125286" y="331896"/>
          <a:ext cx="4996376" cy="610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7585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Times New Roman</vt:lpstr>
      <vt:lpstr>Office Theme</vt:lpstr>
      <vt:lpstr>3D Printing and Medical Education U. S. Army Contracting Command Award Number W9111QY-19-P-0178 Duran/Padilla/Adivar/Ila</vt:lpstr>
      <vt:lpstr>NCDOT TCE2020-02  NC Transportation Center of Excellence on Mobility and Configuration NCA&amp;T, UNC, FSU, NCSU </vt:lpstr>
      <vt:lpstr>Epidemiological Modeling of a Potential Biological Weapon Attack: Nipah Virus  by Burcu Adivar, Carla Raineri Padilla, Deanna Duran, Matthew Hull  Presented at Womack Army Medical Center XIII Annual Research Symposium 2 May 2019  </vt:lpstr>
      <vt:lpstr>Medical Provider Recommendation Engine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 and Medical Education U. S. Army Contracting Command Award Number W9111QY-19-P-0178 Duran/Padilla/Adivar/Ila</dc:title>
  <dc:creator>Adivar, Burcu</dc:creator>
  <cp:lastModifiedBy>Adivar, Burcu</cp:lastModifiedBy>
  <cp:revision>3</cp:revision>
  <dcterms:created xsi:type="dcterms:W3CDTF">2019-12-10T08:35:07Z</dcterms:created>
  <dcterms:modified xsi:type="dcterms:W3CDTF">2019-12-10T08:41:41Z</dcterms:modified>
</cp:coreProperties>
</file>