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8"/>
  </p:notesMasterIdLst>
  <p:sldIdLst>
    <p:sldId id="310" r:id="rId2"/>
    <p:sldId id="328" r:id="rId3"/>
    <p:sldId id="329" r:id="rId4"/>
    <p:sldId id="292" r:id="rId5"/>
    <p:sldId id="288" r:id="rId6"/>
    <p:sldId id="289" r:id="rId7"/>
    <p:sldId id="312" r:id="rId8"/>
    <p:sldId id="290" r:id="rId9"/>
    <p:sldId id="291" r:id="rId10"/>
    <p:sldId id="331" r:id="rId11"/>
    <p:sldId id="299" r:id="rId12"/>
    <p:sldId id="317" r:id="rId13"/>
    <p:sldId id="318" r:id="rId14"/>
    <p:sldId id="294" r:id="rId15"/>
    <p:sldId id="286" r:id="rId16"/>
    <p:sldId id="28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74"/>
  </p:normalViewPr>
  <p:slideViewPr>
    <p:cSldViewPr snapToGrid="0" snapToObjects="1">
      <p:cViewPr varScale="1">
        <p:scale>
          <a:sx n="61" d="100"/>
          <a:sy n="61" d="100"/>
        </p:scale>
        <p:origin x="146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D5707C-ABD8-4E4A-B8C8-20C6F9661B40}" type="doc">
      <dgm:prSet loTypeId="urn:microsoft.com/office/officeart/2005/8/layout/orgChart1" loCatId="hierarchy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06B5198-35A0-4A48-84D1-A13C6570220C}">
      <dgm:prSet phldrT="[Text]"/>
      <dgm:spPr/>
      <dgm:t>
        <a:bodyPr/>
        <a:lstStyle/>
        <a:p>
          <a:r>
            <a:rPr lang="en-US" dirty="0"/>
            <a:t>FSU-IRB</a:t>
          </a:r>
        </a:p>
      </dgm:t>
    </dgm:pt>
    <dgm:pt modelId="{08856810-FF94-4DF7-8E96-BC0FA2C95533}" type="parTrans" cxnId="{82A7589A-D637-4A94-868D-9E4A48A529D0}">
      <dgm:prSet/>
      <dgm:spPr/>
      <dgm:t>
        <a:bodyPr/>
        <a:lstStyle/>
        <a:p>
          <a:endParaRPr lang="en-US"/>
        </a:p>
      </dgm:t>
    </dgm:pt>
    <dgm:pt modelId="{909A3DD7-C2D9-4C1D-9FC9-9E1BE02714A9}" type="sibTrans" cxnId="{82A7589A-D637-4A94-868D-9E4A48A529D0}">
      <dgm:prSet/>
      <dgm:spPr/>
      <dgm:t>
        <a:bodyPr/>
        <a:lstStyle/>
        <a:p>
          <a:endParaRPr lang="en-US"/>
        </a:p>
      </dgm:t>
    </dgm:pt>
    <dgm:pt modelId="{6CC5BAAE-4F34-4242-946A-80E7C35320FE}" type="asst">
      <dgm:prSet phldrT="[Text]"/>
      <dgm:spPr/>
      <dgm:t>
        <a:bodyPr/>
        <a:lstStyle/>
        <a:p>
          <a:r>
            <a:rPr lang="en-US" dirty="0"/>
            <a:t>OSRP</a:t>
          </a:r>
        </a:p>
      </dgm:t>
    </dgm:pt>
    <dgm:pt modelId="{B0059206-8CF3-4F0F-9830-2B119FBE8AB7}" type="parTrans" cxnId="{D44090B5-C2F6-4909-A499-C243BAAA49D4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71485561-01AC-404A-A49C-18247A275691}" type="sibTrans" cxnId="{D44090B5-C2F6-4909-A499-C243BAAA49D4}">
      <dgm:prSet/>
      <dgm:spPr/>
      <dgm:t>
        <a:bodyPr/>
        <a:lstStyle/>
        <a:p>
          <a:endParaRPr lang="en-US"/>
        </a:p>
      </dgm:t>
    </dgm:pt>
    <dgm:pt modelId="{5C7DFB6D-7636-4B63-BD28-568DA4ED8D7D}">
      <dgm:prSet phldrT="[Text]"/>
      <dgm:spPr/>
      <dgm:t>
        <a:bodyPr/>
        <a:lstStyle/>
        <a:p>
          <a:r>
            <a:rPr lang="en-US" dirty="0"/>
            <a:t>HRRC</a:t>
          </a:r>
        </a:p>
      </dgm:t>
    </dgm:pt>
    <dgm:pt modelId="{80FF3081-F26B-440B-A0AA-9B96B3AC0D19}" type="parTrans" cxnId="{C7546BC6-EC82-40C7-8DA2-DEC58F15C61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BA6C2732-525F-4ED2-A44C-9905499C830D}" type="sibTrans" cxnId="{C7546BC6-EC82-40C7-8DA2-DEC58F15C61B}">
      <dgm:prSet/>
      <dgm:spPr/>
      <dgm:t>
        <a:bodyPr/>
        <a:lstStyle/>
        <a:p>
          <a:endParaRPr lang="en-US"/>
        </a:p>
      </dgm:t>
    </dgm:pt>
    <dgm:pt modelId="{6DC4572E-E09A-4C68-BE1A-8414BBD9CA6F}">
      <dgm:prSet phldrT="[Text]"/>
      <dgm:spPr/>
      <dgm:t>
        <a:bodyPr/>
        <a:lstStyle/>
        <a:p>
          <a:r>
            <a:rPr lang="en-US" dirty="0"/>
            <a:t>HRS</a:t>
          </a:r>
        </a:p>
      </dgm:t>
    </dgm:pt>
    <dgm:pt modelId="{075BFF2E-7B24-4984-886A-415B2229552A}" type="parTrans" cxnId="{3BA92D13-E730-4650-A673-DD6010E04957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233AE762-E8C1-4316-BF0A-AEF45BDAE981}" type="sibTrans" cxnId="{3BA92D13-E730-4650-A673-DD6010E04957}">
      <dgm:prSet/>
      <dgm:spPr/>
      <dgm:t>
        <a:bodyPr/>
        <a:lstStyle/>
        <a:p>
          <a:endParaRPr lang="en-US"/>
        </a:p>
      </dgm:t>
    </dgm:pt>
    <dgm:pt modelId="{D1C1F888-94CE-4CDF-AC51-982C23C5FC1A}">
      <dgm:prSet phldrT="[Text]"/>
      <dgm:spPr/>
      <dgm:t>
        <a:bodyPr/>
        <a:lstStyle/>
        <a:p>
          <a:r>
            <a:rPr lang="en-US" dirty="0"/>
            <a:t>ETHICS</a:t>
          </a:r>
        </a:p>
      </dgm:t>
    </dgm:pt>
    <dgm:pt modelId="{5DD7F628-E481-4C49-A65D-3E8A5799CB69}" type="parTrans" cxnId="{7DE6EF3C-9EC3-47BA-8046-E1657C2BD078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46DECDB0-1B3B-4B18-88E9-D03BDB444B67}" type="sibTrans" cxnId="{7DE6EF3C-9EC3-47BA-8046-E1657C2BD078}">
      <dgm:prSet/>
      <dgm:spPr/>
      <dgm:t>
        <a:bodyPr/>
        <a:lstStyle/>
        <a:p>
          <a:endParaRPr lang="en-US"/>
        </a:p>
      </dgm:t>
    </dgm:pt>
    <dgm:pt modelId="{69077402-1D94-483E-8F2F-DE8B7011E273}">
      <dgm:prSet/>
      <dgm:spPr/>
      <dgm:t>
        <a:bodyPr/>
        <a:lstStyle/>
        <a:p>
          <a:r>
            <a:rPr lang="en-US" dirty="0"/>
            <a:t>IACUC</a:t>
          </a:r>
        </a:p>
      </dgm:t>
    </dgm:pt>
    <dgm:pt modelId="{B47936C5-1277-4811-AB48-2A4A69DDB20B}" type="parTrans" cxnId="{19ED9B2A-FC1A-4962-9CAD-87FA8E7D7C4A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B2D23224-4C52-484F-B678-D305EA90EB1D}" type="sibTrans" cxnId="{19ED9B2A-FC1A-4962-9CAD-87FA8E7D7C4A}">
      <dgm:prSet/>
      <dgm:spPr/>
      <dgm:t>
        <a:bodyPr/>
        <a:lstStyle/>
        <a:p>
          <a:endParaRPr lang="en-US"/>
        </a:p>
      </dgm:t>
    </dgm:pt>
    <dgm:pt modelId="{B610D25A-8082-40E5-961D-89888CAC3DE0}" type="pres">
      <dgm:prSet presAssocID="{BED5707C-ABD8-4E4A-B8C8-20C6F9661B4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2A049AD-5604-400D-B287-E86BDC9C9CDB}" type="pres">
      <dgm:prSet presAssocID="{E06B5198-35A0-4A48-84D1-A13C6570220C}" presName="hierRoot1" presStyleCnt="0">
        <dgm:presLayoutVars>
          <dgm:hierBranch val="init"/>
        </dgm:presLayoutVars>
      </dgm:prSet>
      <dgm:spPr/>
    </dgm:pt>
    <dgm:pt modelId="{25F17217-2EB8-499B-9908-99BB0F5BAF98}" type="pres">
      <dgm:prSet presAssocID="{E06B5198-35A0-4A48-84D1-A13C6570220C}" presName="rootComposite1" presStyleCnt="0"/>
      <dgm:spPr/>
    </dgm:pt>
    <dgm:pt modelId="{48BB1DDC-E471-4D92-9251-A3388B4439B7}" type="pres">
      <dgm:prSet presAssocID="{E06B5198-35A0-4A48-84D1-A13C6570220C}" presName="rootText1" presStyleLbl="node0" presStyleIdx="0" presStyleCnt="1" custScaleX="148122" custScaleY="166207">
        <dgm:presLayoutVars>
          <dgm:chPref val="3"/>
        </dgm:presLayoutVars>
      </dgm:prSet>
      <dgm:spPr/>
    </dgm:pt>
    <dgm:pt modelId="{C4909394-BDBA-472D-97C4-8E09A7ABDEC6}" type="pres">
      <dgm:prSet presAssocID="{E06B5198-35A0-4A48-84D1-A13C6570220C}" presName="rootConnector1" presStyleLbl="node1" presStyleIdx="0" presStyleCnt="0"/>
      <dgm:spPr/>
    </dgm:pt>
    <dgm:pt modelId="{E21B9007-2D4D-467C-8DA7-FA1303FE1131}" type="pres">
      <dgm:prSet presAssocID="{E06B5198-35A0-4A48-84D1-A13C6570220C}" presName="hierChild2" presStyleCnt="0"/>
      <dgm:spPr/>
    </dgm:pt>
    <dgm:pt modelId="{290A9541-9368-4824-9B0C-A24A89523052}" type="pres">
      <dgm:prSet presAssocID="{80FF3081-F26B-440B-A0AA-9B96B3AC0D19}" presName="Name37" presStyleLbl="parChTrans1D2" presStyleIdx="0" presStyleCnt="5"/>
      <dgm:spPr/>
    </dgm:pt>
    <dgm:pt modelId="{168D8751-B962-43E6-83FF-1B2ADD66B4A4}" type="pres">
      <dgm:prSet presAssocID="{5C7DFB6D-7636-4B63-BD28-568DA4ED8D7D}" presName="hierRoot2" presStyleCnt="0">
        <dgm:presLayoutVars>
          <dgm:hierBranch val="init"/>
        </dgm:presLayoutVars>
      </dgm:prSet>
      <dgm:spPr/>
    </dgm:pt>
    <dgm:pt modelId="{AA003BF6-5131-4642-BA0B-90C0887D958C}" type="pres">
      <dgm:prSet presAssocID="{5C7DFB6D-7636-4B63-BD28-568DA4ED8D7D}" presName="rootComposite" presStyleCnt="0"/>
      <dgm:spPr/>
    </dgm:pt>
    <dgm:pt modelId="{43271565-2980-4E38-A2A1-3879BDF702C5}" type="pres">
      <dgm:prSet presAssocID="{5C7DFB6D-7636-4B63-BD28-568DA4ED8D7D}" presName="rootText" presStyleLbl="node2" presStyleIdx="0" presStyleCnt="4">
        <dgm:presLayoutVars>
          <dgm:chPref val="3"/>
        </dgm:presLayoutVars>
      </dgm:prSet>
      <dgm:spPr/>
    </dgm:pt>
    <dgm:pt modelId="{F379D1A4-7A0E-4078-98F3-0FAE54598B4B}" type="pres">
      <dgm:prSet presAssocID="{5C7DFB6D-7636-4B63-BD28-568DA4ED8D7D}" presName="rootConnector" presStyleLbl="node2" presStyleIdx="0" presStyleCnt="4"/>
      <dgm:spPr/>
    </dgm:pt>
    <dgm:pt modelId="{9C42B456-779C-4718-84BE-D7EC005F83D8}" type="pres">
      <dgm:prSet presAssocID="{5C7DFB6D-7636-4B63-BD28-568DA4ED8D7D}" presName="hierChild4" presStyleCnt="0"/>
      <dgm:spPr/>
    </dgm:pt>
    <dgm:pt modelId="{CC270632-90AA-44B4-AA5B-95201052FC5A}" type="pres">
      <dgm:prSet presAssocID="{5C7DFB6D-7636-4B63-BD28-568DA4ED8D7D}" presName="hierChild5" presStyleCnt="0"/>
      <dgm:spPr/>
    </dgm:pt>
    <dgm:pt modelId="{3BDA9A4A-F1E4-4B69-8AF8-F4E954CC3B87}" type="pres">
      <dgm:prSet presAssocID="{B47936C5-1277-4811-AB48-2A4A69DDB20B}" presName="Name37" presStyleLbl="parChTrans1D2" presStyleIdx="1" presStyleCnt="5"/>
      <dgm:spPr/>
    </dgm:pt>
    <dgm:pt modelId="{AA19B957-3B0D-4472-ADF3-85F483302EEA}" type="pres">
      <dgm:prSet presAssocID="{69077402-1D94-483E-8F2F-DE8B7011E273}" presName="hierRoot2" presStyleCnt="0">
        <dgm:presLayoutVars>
          <dgm:hierBranch val="init"/>
        </dgm:presLayoutVars>
      </dgm:prSet>
      <dgm:spPr/>
    </dgm:pt>
    <dgm:pt modelId="{B17315D3-64C9-4310-8FF2-972AE236AAEB}" type="pres">
      <dgm:prSet presAssocID="{69077402-1D94-483E-8F2F-DE8B7011E273}" presName="rootComposite" presStyleCnt="0"/>
      <dgm:spPr/>
    </dgm:pt>
    <dgm:pt modelId="{C98D7346-E41F-4356-AF9C-80D6A3AEDC5D}" type="pres">
      <dgm:prSet presAssocID="{69077402-1D94-483E-8F2F-DE8B7011E273}" presName="rootText" presStyleLbl="node2" presStyleIdx="1" presStyleCnt="4">
        <dgm:presLayoutVars>
          <dgm:chPref val="3"/>
        </dgm:presLayoutVars>
      </dgm:prSet>
      <dgm:spPr/>
    </dgm:pt>
    <dgm:pt modelId="{CB83EA5B-FD05-46ED-974B-20D3852412F5}" type="pres">
      <dgm:prSet presAssocID="{69077402-1D94-483E-8F2F-DE8B7011E273}" presName="rootConnector" presStyleLbl="node2" presStyleIdx="1" presStyleCnt="4"/>
      <dgm:spPr/>
    </dgm:pt>
    <dgm:pt modelId="{BA5A54E5-5E67-4E6A-A9A0-7CFF65CF3B8E}" type="pres">
      <dgm:prSet presAssocID="{69077402-1D94-483E-8F2F-DE8B7011E273}" presName="hierChild4" presStyleCnt="0"/>
      <dgm:spPr/>
    </dgm:pt>
    <dgm:pt modelId="{AB13DD2F-6066-4099-8ED5-31CED37D04E5}" type="pres">
      <dgm:prSet presAssocID="{69077402-1D94-483E-8F2F-DE8B7011E273}" presName="hierChild5" presStyleCnt="0"/>
      <dgm:spPr/>
    </dgm:pt>
    <dgm:pt modelId="{E0399D3D-6077-499D-9716-E5E91C6A18E4}" type="pres">
      <dgm:prSet presAssocID="{075BFF2E-7B24-4984-886A-415B2229552A}" presName="Name37" presStyleLbl="parChTrans1D2" presStyleIdx="2" presStyleCnt="5"/>
      <dgm:spPr/>
    </dgm:pt>
    <dgm:pt modelId="{348B2EDB-78A3-4326-8F47-ECA37DE9570D}" type="pres">
      <dgm:prSet presAssocID="{6DC4572E-E09A-4C68-BE1A-8414BBD9CA6F}" presName="hierRoot2" presStyleCnt="0">
        <dgm:presLayoutVars>
          <dgm:hierBranch val="init"/>
        </dgm:presLayoutVars>
      </dgm:prSet>
      <dgm:spPr/>
    </dgm:pt>
    <dgm:pt modelId="{82624515-38C7-403F-B044-DE131E0B4116}" type="pres">
      <dgm:prSet presAssocID="{6DC4572E-E09A-4C68-BE1A-8414BBD9CA6F}" presName="rootComposite" presStyleCnt="0"/>
      <dgm:spPr/>
    </dgm:pt>
    <dgm:pt modelId="{DA662DE3-72CE-4D61-91B2-72DDA92DF377}" type="pres">
      <dgm:prSet presAssocID="{6DC4572E-E09A-4C68-BE1A-8414BBD9CA6F}" presName="rootText" presStyleLbl="node2" presStyleIdx="2" presStyleCnt="4">
        <dgm:presLayoutVars>
          <dgm:chPref val="3"/>
        </dgm:presLayoutVars>
      </dgm:prSet>
      <dgm:spPr/>
    </dgm:pt>
    <dgm:pt modelId="{34E7C606-CA61-4512-92DE-9231DF2FE47F}" type="pres">
      <dgm:prSet presAssocID="{6DC4572E-E09A-4C68-BE1A-8414BBD9CA6F}" presName="rootConnector" presStyleLbl="node2" presStyleIdx="2" presStyleCnt="4"/>
      <dgm:spPr/>
    </dgm:pt>
    <dgm:pt modelId="{A1CC5DA4-ECC9-4E2C-B189-4EE38EB9B5D8}" type="pres">
      <dgm:prSet presAssocID="{6DC4572E-E09A-4C68-BE1A-8414BBD9CA6F}" presName="hierChild4" presStyleCnt="0"/>
      <dgm:spPr/>
    </dgm:pt>
    <dgm:pt modelId="{455C74E0-48C5-4AD9-B001-4486A866B469}" type="pres">
      <dgm:prSet presAssocID="{6DC4572E-E09A-4C68-BE1A-8414BBD9CA6F}" presName="hierChild5" presStyleCnt="0"/>
      <dgm:spPr/>
    </dgm:pt>
    <dgm:pt modelId="{0F2EB8DA-1162-48F6-B0A9-BBEF2CB617B6}" type="pres">
      <dgm:prSet presAssocID="{5DD7F628-E481-4C49-A65D-3E8A5799CB69}" presName="Name37" presStyleLbl="parChTrans1D2" presStyleIdx="3" presStyleCnt="5"/>
      <dgm:spPr/>
    </dgm:pt>
    <dgm:pt modelId="{A34B6449-7169-435C-96AF-C052EEBF114B}" type="pres">
      <dgm:prSet presAssocID="{D1C1F888-94CE-4CDF-AC51-982C23C5FC1A}" presName="hierRoot2" presStyleCnt="0">
        <dgm:presLayoutVars>
          <dgm:hierBranch val="init"/>
        </dgm:presLayoutVars>
      </dgm:prSet>
      <dgm:spPr/>
    </dgm:pt>
    <dgm:pt modelId="{315B62D0-E18D-4AE5-9737-006553BA200F}" type="pres">
      <dgm:prSet presAssocID="{D1C1F888-94CE-4CDF-AC51-982C23C5FC1A}" presName="rootComposite" presStyleCnt="0"/>
      <dgm:spPr/>
    </dgm:pt>
    <dgm:pt modelId="{DBBE9B1C-1309-4860-8845-B0B09CD324CA}" type="pres">
      <dgm:prSet presAssocID="{D1C1F888-94CE-4CDF-AC51-982C23C5FC1A}" presName="rootText" presStyleLbl="node2" presStyleIdx="3" presStyleCnt="4">
        <dgm:presLayoutVars>
          <dgm:chPref val="3"/>
        </dgm:presLayoutVars>
      </dgm:prSet>
      <dgm:spPr/>
    </dgm:pt>
    <dgm:pt modelId="{90F46E46-F628-46FC-A7DB-43692C49A03C}" type="pres">
      <dgm:prSet presAssocID="{D1C1F888-94CE-4CDF-AC51-982C23C5FC1A}" presName="rootConnector" presStyleLbl="node2" presStyleIdx="3" presStyleCnt="4"/>
      <dgm:spPr/>
    </dgm:pt>
    <dgm:pt modelId="{971470E4-27CD-402E-8FBA-FD9B584FDCC0}" type="pres">
      <dgm:prSet presAssocID="{D1C1F888-94CE-4CDF-AC51-982C23C5FC1A}" presName="hierChild4" presStyleCnt="0"/>
      <dgm:spPr/>
    </dgm:pt>
    <dgm:pt modelId="{DD302205-B48B-4109-B200-14D43F3A0E1E}" type="pres">
      <dgm:prSet presAssocID="{D1C1F888-94CE-4CDF-AC51-982C23C5FC1A}" presName="hierChild5" presStyleCnt="0"/>
      <dgm:spPr/>
    </dgm:pt>
    <dgm:pt modelId="{BB30BB8A-F843-47B5-8A84-3C0A3928381C}" type="pres">
      <dgm:prSet presAssocID="{E06B5198-35A0-4A48-84D1-A13C6570220C}" presName="hierChild3" presStyleCnt="0"/>
      <dgm:spPr/>
    </dgm:pt>
    <dgm:pt modelId="{FCE9BFA4-DAA2-44BC-BA47-5D56C5313E3A}" type="pres">
      <dgm:prSet presAssocID="{B0059206-8CF3-4F0F-9830-2B119FBE8AB7}" presName="Name111" presStyleLbl="parChTrans1D2" presStyleIdx="4" presStyleCnt="5"/>
      <dgm:spPr/>
    </dgm:pt>
    <dgm:pt modelId="{2C3C9A53-06C7-4F55-AFBB-8200CF6C9B4C}" type="pres">
      <dgm:prSet presAssocID="{6CC5BAAE-4F34-4242-946A-80E7C35320FE}" presName="hierRoot3" presStyleCnt="0">
        <dgm:presLayoutVars>
          <dgm:hierBranch val="init"/>
        </dgm:presLayoutVars>
      </dgm:prSet>
      <dgm:spPr/>
    </dgm:pt>
    <dgm:pt modelId="{12037731-7A2F-4B51-A548-FF3137D33260}" type="pres">
      <dgm:prSet presAssocID="{6CC5BAAE-4F34-4242-946A-80E7C35320FE}" presName="rootComposite3" presStyleCnt="0"/>
      <dgm:spPr/>
    </dgm:pt>
    <dgm:pt modelId="{2DB4BA68-4005-454C-B934-E0664D239810}" type="pres">
      <dgm:prSet presAssocID="{6CC5BAAE-4F34-4242-946A-80E7C35320FE}" presName="rootText3" presStyleLbl="asst1" presStyleIdx="0" presStyleCnt="1">
        <dgm:presLayoutVars>
          <dgm:chPref val="3"/>
        </dgm:presLayoutVars>
      </dgm:prSet>
      <dgm:spPr/>
    </dgm:pt>
    <dgm:pt modelId="{44312DC9-6F6B-47A2-812C-C2D0EAE7CC09}" type="pres">
      <dgm:prSet presAssocID="{6CC5BAAE-4F34-4242-946A-80E7C35320FE}" presName="rootConnector3" presStyleLbl="asst1" presStyleIdx="0" presStyleCnt="1"/>
      <dgm:spPr/>
    </dgm:pt>
    <dgm:pt modelId="{C9226AB8-FA0E-4ABC-9D0D-26C51977F1C6}" type="pres">
      <dgm:prSet presAssocID="{6CC5BAAE-4F34-4242-946A-80E7C35320FE}" presName="hierChild6" presStyleCnt="0"/>
      <dgm:spPr/>
    </dgm:pt>
    <dgm:pt modelId="{783FF45D-40EB-499B-A5A4-AD2B78B07431}" type="pres">
      <dgm:prSet presAssocID="{6CC5BAAE-4F34-4242-946A-80E7C35320FE}" presName="hierChild7" presStyleCnt="0"/>
      <dgm:spPr/>
    </dgm:pt>
  </dgm:ptLst>
  <dgm:cxnLst>
    <dgm:cxn modelId="{56D44710-2008-4CAF-AF7E-D2AFFA074604}" type="presOf" srcId="{6CC5BAAE-4F34-4242-946A-80E7C35320FE}" destId="{2DB4BA68-4005-454C-B934-E0664D239810}" srcOrd="0" destOrd="0" presId="urn:microsoft.com/office/officeart/2005/8/layout/orgChart1"/>
    <dgm:cxn modelId="{3BA92D13-E730-4650-A673-DD6010E04957}" srcId="{E06B5198-35A0-4A48-84D1-A13C6570220C}" destId="{6DC4572E-E09A-4C68-BE1A-8414BBD9CA6F}" srcOrd="3" destOrd="0" parTransId="{075BFF2E-7B24-4984-886A-415B2229552A}" sibTransId="{233AE762-E8C1-4316-BF0A-AEF45BDAE981}"/>
    <dgm:cxn modelId="{9444F127-4171-4154-A73B-682DFF1A47F8}" type="presOf" srcId="{D1C1F888-94CE-4CDF-AC51-982C23C5FC1A}" destId="{DBBE9B1C-1309-4860-8845-B0B09CD324CA}" srcOrd="0" destOrd="0" presId="urn:microsoft.com/office/officeart/2005/8/layout/orgChart1"/>
    <dgm:cxn modelId="{19ED9B2A-FC1A-4962-9CAD-87FA8E7D7C4A}" srcId="{E06B5198-35A0-4A48-84D1-A13C6570220C}" destId="{69077402-1D94-483E-8F2F-DE8B7011E273}" srcOrd="2" destOrd="0" parTransId="{B47936C5-1277-4811-AB48-2A4A69DDB20B}" sibTransId="{B2D23224-4C52-484F-B678-D305EA90EB1D}"/>
    <dgm:cxn modelId="{AC54042E-096F-4F9F-A9CE-697CB27D761D}" type="presOf" srcId="{80FF3081-F26B-440B-A0AA-9B96B3AC0D19}" destId="{290A9541-9368-4824-9B0C-A24A89523052}" srcOrd="0" destOrd="0" presId="urn:microsoft.com/office/officeart/2005/8/layout/orgChart1"/>
    <dgm:cxn modelId="{0F57FC34-4531-479C-89D6-4C7800FDDBBE}" type="presOf" srcId="{BED5707C-ABD8-4E4A-B8C8-20C6F9661B40}" destId="{B610D25A-8082-40E5-961D-89888CAC3DE0}" srcOrd="0" destOrd="0" presId="urn:microsoft.com/office/officeart/2005/8/layout/orgChart1"/>
    <dgm:cxn modelId="{E89ADC37-93B4-4CB1-A19D-9B371C4AEDDA}" type="presOf" srcId="{5C7DFB6D-7636-4B63-BD28-568DA4ED8D7D}" destId="{F379D1A4-7A0E-4078-98F3-0FAE54598B4B}" srcOrd="1" destOrd="0" presId="urn:microsoft.com/office/officeart/2005/8/layout/orgChart1"/>
    <dgm:cxn modelId="{05F96039-E147-4DA1-84A4-0CEAC462DD6E}" type="presOf" srcId="{69077402-1D94-483E-8F2F-DE8B7011E273}" destId="{CB83EA5B-FD05-46ED-974B-20D3852412F5}" srcOrd="1" destOrd="0" presId="urn:microsoft.com/office/officeart/2005/8/layout/orgChart1"/>
    <dgm:cxn modelId="{48E6CB3C-BD3D-4362-8791-45966E33064F}" type="presOf" srcId="{69077402-1D94-483E-8F2F-DE8B7011E273}" destId="{C98D7346-E41F-4356-AF9C-80D6A3AEDC5D}" srcOrd="0" destOrd="0" presId="urn:microsoft.com/office/officeart/2005/8/layout/orgChart1"/>
    <dgm:cxn modelId="{7DE6EF3C-9EC3-47BA-8046-E1657C2BD078}" srcId="{E06B5198-35A0-4A48-84D1-A13C6570220C}" destId="{D1C1F888-94CE-4CDF-AC51-982C23C5FC1A}" srcOrd="4" destOrd="0" parTransId="{5DD7F628-E481-4C49-A65D-3E8A5799CB69}" sibTransId="{46DECDB0-1B3B-4B18-88E9-D03BDB444B67}"/>
    <dgm:cxn modelId="{1C8EDE68-3E05-4F44-8FBB-40402D76EF7E}" type="presOf" srcId="{5C7DFB6D-7636-4B63-BD28-568DA4ED8D7D}" destId="{43271565-2980-4E38-A2A1-3879BDF702C5}" srcOrd="0" destOrd="0" presId="urn:microsoft.com/office/officeart/2005/8/layout/orgChart1"/>
    <dgm:cxn modelId="{DA7B064D-64BE-4BBC-AD31-D5FFE98B947A}" type="presOf" srcId="{6DC4572E-E09A-4C68-BE1A-8414BBD9CA6F}" destId="{DA662DE3-72CE-4D61-91B2-72DDA92DF377}" srcOrd="0" destOrd="0" presId="urn:microsoft.com/office/officeart/2005/8/layout/orgChart1"/>
    <dgm:cxn modelId="{5D05E34E-D995-45CF-A26F-6C781A33A60E}" type="presOf" srcId="{5DD7F628-E481-4C49-A65D-3E8A5799CB69}" destId="{0F2EB8DA-1162-48F6-B0A9-BBEF2CB617B6}" srcOrd="0" destOrd="0" presId="urn:microsoft.com/office/officeart/2005/8/layout/orgChart1"/>
    <dgm:cxn modelId="{E7A48357-8EC5-452E-BF9C-BE7B257F8634}" type="presOf" srcId="{6CC5BAAE-4F34-4242-946A-80E7C35320FE}" destId="{44312DC9-6F6B-47A2-812C-C2D0EAE7CC09}" srcOrd="1" destOrd="0" presId="urn:microsoft.com/office/officeart/2005/8/layout/orgChart1"/>
    <dgm:cxn modelId="{97208588-29DE-404F-B42C-BD9DDB983008}" type="presOf" srcId="{D1C1F888-94CE-4CDF-AC51-982C23C5FC1A}" destId="{90F46E46-F628-46FC-A7DB-43692C49A03C}" srcOrd="1" destOrd="0" presId="urn:microsoft.com/office/officeart/2005/8/layout/orgChart1"/>
    <dgm:cxn modelId="{82A7589A-D637-4A94-868D-9E4A48A529D0}" srcId="{BED5707C-ABD8-4E4A-B8C8-20C6F9661B40}" destId="{E06B5198-35A0-4A48-84D1-A13C6570220C}" srcOrd="0" destOrd="0" parTransId="{08856810-FF94-4DF7-8E96-BC0FA2C95533}" sibTransId="{909A3DD7-C2D9-4C1D-9FC9-9E1BE02714A9}"/>
    <dgm:cxn modelId="{0BB127A7-53EF-4713-9B48-187714A5638F}" type="presOf" srcId="{E06B5198-35A0-4A48-84D1-A13C6570220C}" destId="{C4909394-BDBA-472D-97C4-8E09A7ABDEC6}" srcOrd="1" destOrd="0" presId="urn:microsoft.com/office/officeart/2005/8/layout/orgChart1"/>
    <dgm:cxn modelId="{D44090B5-C2F6-4909-A499-C243BAAA49D4}" srcId="{E06B5198-35A0-4A48-84D1-A13C6570220C}" destId="{6CC5BAAE-4F34-4242-946A-80E7C35320FE}" srcOrd="0" destOrd="0" parTransId="{B0059206-8CF3-4F0F-9830-2B119FBE8AB7}" sibTransId="{71485561-01AC-404A-A49C-18247A275691}"/>
    <dgm:cxn modelId="{C3E307BD-B2E1-41C1-B2CF-0133F8A039DD}" type="presOf" srcId="{B0059206-8CF3-4F0F-9830-2B119FBE8AB7}" destId="{FCE9BFA4-DAA2-44BC-BA47-5D56C5313E3A}" srcOrd="0" destOrd="0" presId="urn:microsoft.com/office/officeart/2005/8/layout/orgChart1"/>
    <dgm:cxn modelId="{C7546BC6-EC82-40C7-8DA2-DEC58F15C61B}" srcId="{E06B5198-35A0-4A48-84D1-A13C6570220C}" destId="{5C7DFB6D-7636-4B63-BD28-568DA4ED8D7D}" srcOrd="1" destOrd="0" parTransId="{80FF3081-F26B-440B-A0AA-9B96B3AC0D19}" sibTransId="{BA6C2732-525F-4ED2-A44C-9905499C830D}"/>
    <dgm:cxn modelId="{CA8C3BC9-6466-4285-BB2D-BD3482340EFE}" type="presOf" srcId="{E06B5198-35A0-4A48-84D1-A13C6570220C}" destId="{48BB1DDC-E471-4D92-9251-A3388B4439B7}" srcOrd="0" destOrd="0" presId="urn:microsoft.com/office/officeart/2005/8/layout/orgChart1"/>
    <dgm:cxn modelId="{F8C73BD3-8579-456A-B75F-7482A3FC1F4E}" type="presOf" srcId="{6DC4572E-E09A-4C68-BE1A-8414BBD9CA6F}" destId="{34E7C606-CA61-4512-92DE-9231DF2FE47F}" srcOrd="1" destOrd="0" presId="urn:microsoft.com/office/officeart/2005/8/layout/orgChart1"/>
    <dgm:cxn modelId="{2E1270D5-13C4-46DD-BF9A-082ACFA3A6C1}" type="presOf" srcId="{075BFF2E-7B24-4984-886A-415B2229552A}" destId="{E0399D3D-6077-499D-9716-E5E91C6A18E4}" srcOrd="0" destOrd="0" presId="urn:microsoft.com/office/officeart/2005/8/layout/orgChart1"/>
    <dgm:cxn modelId="{54D9ECEB-5A55-4F6F-A052-54F67690B358}" type="presOf" srcId="{B47936C5-1277-4811-AB48-2A4A69DDB20B}" destId="{3BDA9A4A-F1E4-4B69-8AF8-F4E954CC3B87}" srcOrd="0" destOrd="0" presId="urn:microsoft.com/office/officeart/2005/8/layout/orgChart1"/>
    <dgm:cxn modelId="{1D51976D-B914-4CD9-AC73-C7E0F511EBD3}" type="presParOf" srcId="{B610D25A-8082-40E5-961D-89888CAC3DE0}" destId="{D2A049AD-5604-400D-B287-E86BDC9C9CDB}" srcOrd="0" destOrd="0" presId="urn:microsoft.com/office/officeart/2005/8/layout/orgChart1"/>
    <dgm:cxn modelId="{AD44801E-DE73-4A41-B4EC-13AE277B967F}" type="presParOf" srcId="{D2A049AD-5604-400D-B287-E86BDC9C9CDB}" destId="{25F17217-2EB8-499B-9908-99BB0F5BAF98}" srcOrd="0" destOrd="0" presId="urn:microsoft.com/office/officeart/2005/8/layout/orgChart1"/>
    <dgm:cxn modelId="{326C7FE4-74EE-4977-AB3B-07DEE4DE522C}" type="presParOf" srcId="{25F17217-2EB8-499B-9908-99BB0F5BAF98}" destId="{48BB1DDC-E471-4D92-9251-A3388B4439B7}" srcOrd="0" destOrd="0" presId="urn:microsoft.com/office/officeart/2005/8/layout/orgChart1"/>
    <dgm:cxn modelId="{20F13B36-6930-4707-92A4-A09C4D8D0576}" type="presParOf" srcId="{25F17217-2EB8-499B-9908-99BB0F5BAF98}" destId="{C4909394-BDBA-472D-97C4-8E09A7ABDEC6}" srcOrd="1" destOrd="0" presId="urn:microsoft.com/office/officeart/2005/8/layout/orgChart1"/>
    <dgm:cxn modelId="{1FBC4978-5297-44D9-B185-158F59EC5BCF}" type="presParOf" srcId="{D2A049AD-5604-400D-B287-E86BDC9C9CDB}" destId="{E21B9007-2D4D-467C-8DA7-FA1303FE1131}" srcOrd="1" destOrd="0" presId="urn:microsoft.com/office/officeart/2005/8/layout/orgChart1"/>
    <dgm:cxn modelId="{B330E173-AC65-4D68-A84A-A6FD1D606DAE}" type="presParOf" srcId="{E21B9007-2D4D-467C-8DA7-FA1303FE1131}" destId="{290A9541-9368-4824-9B0C-A24A89523052}" srcOrd="0" destOrd="0" presId="urn:microsoft.com/office/officeart/2005/8/layout/orgChart1"/>
    <dgm:cxn modelId="{BE7386DB-21AA-4033-8DB7-4DA07AD2F67B}" type="presParOf" srcId="{E21B9007-2D4D-467C-8DA7-FA1303FE1131}" destId="{168D8751-B962-43E6-83FF-1B2ADD66B4A4}" srcOrd="1" destOrd="0" presId="urn:microsoft.com/office/officeart/2005/8/layout/orgChart1"/>
    <dgm:cxn modelId="{618DB8AD-359E-415D-8303-4FF2970A0074}" type="presParOf" srcId="{168D8751-B962-43E6-83FF-1B2ADD66B4A4}" destId="{AA003BF6-5131-4642-BA0B-90C0887D958C}" srcOrd="0" destOrd="0" presId="urn:microsoft.com/office/officeart/2005/8/layout/orgChart1"/>
    <dgm:cxn modelId="{C0E1217E-EFA6-472A-99DD-D37168A90CC3}" type="presParOf" srcId="{AA003BF6-5131-4642-BA0B-90C0887D958C}" destId="{43271565-2980-4E38-A2A1-3879BDF702C5}" srcOrd="0" destOrd="0" presId="urn:microsoft.com/office/officeart/2005/8/layout/orgChart1"/>
    <dgm:cxn modelId="{4C58A714-3A9D-4B0B-8716-A37E62EF5D70}" type="presParOf" srcId="{AA003BF6-5131-4642-BA0B-90C0887D958C}" destId="{F379D1A4-7A0E-4078-98F3-0FAE54598B4B}" srcOrd="1" destOrd="0" presId="urn:microsoft.com/office/officeart/2005/8/layout/orgChart1"/>
    <dgm:cxn modelId="{54BA8334-CF1E-46CF-B694-6158DD4BB616}" type="presParOf" srcId="{168D8751-B962-43E6-83FF-1B2ADD66B4A4}" destId="{9C42B456-779C-4718-84BE-D7EC005F83D8}" srcOrd="1" destOrd="0" presId="urn:microsoft.com/office/officeart/2005/8/layout/orgChart1"/>
    <dgm:cxn modelId="{56F00F9A-E7E3-4CFD-94F1-796C00C9C612}" type="presParOf" srcId="{168D8751-B962-43E6-83FF-1B2ADD66B4A4}" destId="{CC270632-90AA-44B4-AA5B-95201052FC5A}" srcOrd="2" destOrd="0" presId="urn:microsoft.com/office/officeart/2005/8/layout/orgChart1"/>
    <dgm:cxn modelId="{3767C4E7-AEE2-4DE3-BE68-CBDC5243B9D4}" type="presParOf" srcId="{E21B9007-2D4D-467C-8DA7-FA1303FE1131}" destId="{3BDA9A4A-F1E4-4B69-8AF8-F4E954CC3B87}" srcOrd="2" destOrd="0" presId="urn:microsoft.com/office/officeart/2005/8/layout/orgChart1"/>
    <dgm:cxn modelId="{485EF2D0-8783-42C7-9EF2-ABB82C830DEB}" type="presParOf" srcId="{E21B9007-2D4D-467C-8DA7-FA1303FE1131}" destId="{AA19B957-3B0D-4472-ADF3-85F483302EEA}" srcOrd="3" destOrd="0" presId="urn:microsoft.com/office/officeart/2005/8/layout/orgChart1"/>
    <dgm:cxn modelId="{C610BABC-F8FC-459D-AE6A-1A5906385D34}" type="presParOf" srcId="{AA19B957-3B0D-4472-ADF3-85F483302EEA}" destId="{B17315D3-64C9-4310-8FF2-972AE236AAEB}" srcOrd="0" destOrd="0" presId="urn:microsoft.com/office/officeart/2005/8/layout/orgChart1"/>
    <dgm:cxn modelId="{67CC4B47-1DEA-482A-91BE-706A19F50A13}" type="presParOf" srcId="{B17315D3-64C9-4310-8FF2-972AE236AAEB}" destId="{C98D7346-E41F-4356-AF9C-80D6A3AEDC5D}" srcOrd="0" destOrd="0" presId="urn:microsoft.com/office/officeart/2005/8/layout/orgChart1"/>
    <dgm:cxn modelId="{16F262B2-A195-48EA-A3E7-21A244A0FE17}" type="presParOf" srcId="{B17315D3-64C9-4310-8FF2-972AE236AAEB}" destId="{CB83EA5B-FD05-46ED-974B-20D3852412F5}" srcOrd="1" destOrd="0" presId="urn:microsoft.com/office/officeart/2005/8/layout/orgChart1"/>
    <dgm:cxn modelId="{294F5A77-BE4F-401A-8632-F235C91FC449}" type="presParOf" srcId="{AA19B957-3B0D-4472-ADF3-85F483302EEA}" destId="{BA5A54E5-5E67-4E6A-A9A0-7CFF65CF3B8E}" srcOrd="1" destOrd="0" presId="urn:microsoft.com/office/officeart/2005/8/layout/orgChart1"/>
    <dgm:cxn modelId="{BD6A642E-3E10-4BD0-B59D-C227C2C675DE}" type="presParOf" srcId="{AA19B957-3B0D-4472-ADF3-85F483302EEA}" destId="{AB13DD2F-6066-4099-8ED5-31CED37D04E5}" srcOrd="2" destOrd="0" presId="urn:microsoft.com/office/officeart/2005/8/layout/orgChart1"/>
    <dgm:cxn modelId="{CF496360-63AD-42FC-9453-2A1C1441E471}" type="presParOf" srcId="{E21B9007-2D4D-467C-8DA7-FA1303FE1131}" destId="{E0399D3D-6077-499D-9716-E5E91C6A18E4}" srcOrd="4" destOrd="0" presId="urn:microsoft.com/office/officeart/2005/8/layout/orgChart1"/>
    <dgm:cxn modelId="{337883EE-DF9B-462A-88B8-04BE913627D6}" type="presParOf" srcId="{E21B9007-2D4D-467C-8DA7-FA1303FE1131}" destId="{348B2EDB-78A3-4326-8F47-ECA37DE9570D}" srcOrd="5" destOrd="0" presId="urn:microsoft.com/office/officeart/2005/8/layout/orgChart1"/>
    <dgm:cxn modelId="{F98763A3-6F78-4B22-B5F9-3716A5B31180}" type="presParOf" srcId="{348B2EDB-78A3-4326-8F47-ECA37DE9570D}" destId="{82624515-38C7-403F-B044-DE131E0B4116}" srcOrd="0" destOrd="0" presId="urn:microsoft.com/office/officeart/2005/8/layout/orgChart1"/>
    <dgm:cxn modelId="{CD4C3CAA-F6CD-4E92-A2A1-995D296A55B2}" type="presParOf" srcId="{82624515-38C7-403F-B044-DE131E0B4116}" destId="{DA662DE3-72CE-4D61-91B2-72DDA92DF377}" srcOrd="0" destOrd="0" presId="urn:microsoft.com/office/officeart/2005/8/layout/orgChart1"/>
    <dgm:cxn modelId="{8EDFE92B-AE9E-473B-B744-4ACE8A93EDA8}" type="presParOf" srcId="{82624515-38C7-403F-B044-DE131E0B4116}" destId="{34E7C606-CA61-4512-92DE-9231DF2FE47F}" srcOrd="1" destOrd="0" presId="urn:microsoft.com/office/officeart/2005/8/layout/orgChart1"/>
    <dgm:cxn modelId="{3EA93ECA-F768-4526-AF90-91E055C593DE}" type="presParOf" srcId="{348B2EDB-78A3-4326-8F47-ECA37DE9570D}" destId="{A1CC5DA4-ECC9-4E2C-B189-4EE38EB9B5D8}" srcOrd="1" destOrd="0" presId="urn:microsoft.com/office/officeart/2005/8/layout/orgChart1"/>
    <dgm:cxn modelId="{B4C400EE-BF7F-4E1B-BA94-3BB064810379}" type="presParOf" srcId="{348B2EDB-78A3-4326-8F47-ECA37DE9570D}" destId="{455C74E0-48C5-4AD9-B001-4486A866B469}" srcOrd="2" destOrd="0" presId="urn:microsoft.com/office/officeart/2005/8/layout/orgChart1"/>
    <dgm:cxn modelId="{583662E9-C744-4D5C-849B-98833E95E1A5}" type="presParOf" srcId="{E21B9007-2D4D-467C-8DA7-FA1303FE1131}" destId="{0F2EB8DA-1162-48F6-B0A9-BBEF2CB617B6}" srcOrd="6" destOrd="0" presId="urn:microsoft.com/office/officeart/2005/8/layout/orgChart1"/>
    <dgm:cxn modelId="{910C59E8-3D53-414E-9F1E-72E5C0A5B2DA}" type="presParOf" srcId="{E21B9007-2D4D-467C-8DA7-FA1303FE1131}" destId="{A34B6449-7169-435C-96AF-C052EEBF114B}" srcOrd="7" destOrd="0" presId="urn:microsoft.com/office/officeart/2005/8/layout/orgChart1"/>
    <dgm:cxn modelId="{BCD83EAF-699C-4660-A349-1C550B246F4B}" type="presParOf" srcId="{A34B6449-7169-435C-96AF-C052EEBF114B}" destId="{315B62D0-E18D-4AE5-9737-006553BA200F}" srcOrd="0" destOrd="0" presId="urn:microsoft.com/office/officeart/2005/8/layout/orgChart1"/>
    <dgm:cxn modelId="{CFD7654E-CF41-4DA6-A005-3D68850FEF07}" type="presParOf" srcId="{315B62D0-E18D-4AE5-9737-006553BA200F}" destId="{DBBE9B1C-1309-4860-8845-B0B09CD324CA}" srcOrd="0" destOrd="0" presId="urn:microsoft.com/office/officeart/2005/8/layout/orgChart1"/>
    <dgm:cxn modelId="{EC1CB21F-3971-403A-9651-13980733CBE0}" type="presParOf" srcId="{315B62D0-E18D-4AE5-9737-006553BA200F}" destId="{90F46E46-F628-46FC-A7DB-43692C49A03C}" srcOrd="1" destOrd="0" presId="urn:microsoft.com/office/officeart/2005/8/layout/orgChart1"/>
    <dgm:cxn modelId="{D1EFBAA3-77E1-4932-81EF-4ECCFE6401F8}" type="presParOf" srcId="{A34B6449-7169-435C-96AF-C052EEBF114B}" destId="{971470E4-27CD-402E-8FBA-FD9B584FDCC0}" srcOrd="1" destOrd="0" presId="urn:microsoft.com/office/officeart/2005/8/layout/orgChart1"/>
    <dgm:cxn modelId="{9F7BD2D8-02ED-4017-9E63-09620E28D193}" type="presParOf" srcId="{A34B6449-7169-435C-96AF-C052EEBF114B}" destId="{DD302205-B48B-4109-B200-14D43F3A0E1E}" srcOrd="2" destOrd="0" presId="urn:microsoft.com/office/officeart/2005/8/layout/orgChart1"/>
    <dgm:cxn modelId="{4B514949-D557-495E-BAD7-1BDC2299A342}" type="presParOf" srcId="{D2A049AD-5604-400D-B287-E86BDC9C9CDB}" destId="{BB30BB8A-F843-47B5-8A84-3C0A3928381C}" srcOrd="2" destOrd="0" presId="urn:microsoft.com/office/officeart/2005/8/layout/orgChart1"/>
    <dgm:cxn modelId="{6E536C77-1E11-468E-900D-4F626C051138}" type="presParOf" srcId="{BB30BB8A-F843-47B5-8A84-3C0A3928381C}" destId="{FCE9BFA4-DAA2-44BC-BA47-5D56C5313E3A}" srcOrd="0" destOrd="0" presId="urn:microsoft.com/office/officeart/2005/8/layout/orgChart1"/>
    <dgm:cxn modelId="{5457D4FD-67E5-4E32-9CD9-F43AFAA746F3}" type="presParOf" srcId="{BB30BB8A-F843-47B5-8A84-3C0A3928381C}" destId="{2C3C9A53-06C7-4F55-AFBB-8200CF6C9B4C}" srcOrd="1" destOrd="0" presId="urn:microsoft.com/office/officeart/2005/8/layout/orgChart1"/>
    <dgm:cxn modelId="{B4FEF940-B10F-424C-AE16-4CE4902707AD}" type="presParOf" srcId="{2C3C9A53-06C7-4F55-AFBB-8200CF6C9B4C}" destId="{12037731-7A2F-4B51-A548-FF3137D33260}" srcOrd="0" destOrd="0" presId="urn:microsoft.com/office/officeart/2005/8/layout/orgChart1"/>
    <dgm:cxn modelId="{6C33022B-CD80-4BFE-8E98-DDE3A42CEBE8}" type="presParOf" srcId="{12037731-7A2F-4B51-A548-FF3137D33260}" destId="{2DB4BA68-4005-454C-B934-E0664D239810}" srcOrd="0" destOrd="0" presId="urn:microsoft.com/office/officeart/2005/8/layout/orgChart1"/>
    <dgm:cxn modelId="{6376BED1-1EA4-4D23-8FAA-C724E736170D}" type="presParOf" srcId="{12037731-7A2F-4B51-A548-FF3137D33260}" destId="{44312DC9-6F6B-47A2-812C-C2D0EAE7CC09}" srcOrd="1" destOrd="0" presId="urn:microsoft.com/office/officeart/2005/8/layout/orgChart1"/>
    <dgm:cxn modelId="{EAE6A0E4-DF5B-44C4-A8B2-C6811D2288F9}" type="presParOf" srcId="{2C3C9A53-06C7-4F55-AFBB-8200CF6C9B4C}" destId="{C9226AB8-FA0E-4ABC-9D0D-26C51977F1C6}" srcOrd="1" destOrd="0" presId="urn:microsoft.com/office/officeart/2005/8/layout/orgChart1"/>
    <dgm:cxn modelId="{C8A37BB7-DB80-4BCD-B96D-5763916D0548}" type="presParOf" srcId="{2C3C9A53-06C7-4F55-AFBB-8200CF6C9B4C}" destId="{783FF45D-40EB-499B-A5A4-AD2B78B07431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9BFA4-DAA2-44BC-BA47-5D56C5313E3A}">
      <dsp:nvSpPr>
        <dsp:cNvPr id="0" name=""/>
        <dsp:cNvSpPr/>
      </dsp:nvSpPr>
      <dsp:spPr>
        <a:xfrm>
          <a:off x="2518715" y="872076"/>
          <a:ext cx="110184" cy="482713"/>
        </a:xfrm>
        <a:custGeom>
          <a:avLst/>
          <a:gdLst/>
          <a:ahLst/>
          <a:cxnLst/>
          <a:rect l="0" t="0" r="0" b="0"/>
          <a:pathLst>
            <a:path>
              <a:moveTo>
                <a:pt x="110184" y="0"/>
              </a:moveTo>
              <a:lnTo>
                <a:pt x="110184" y="482713"/>
              </a:lnTo>
              <a:lnTo>
                <a:pt x="0" y="482713"/>
              </a:lnTo>
            </a:path>
          </a:pathLst>
        </a:custGeom>
        <a:noFill/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2EB8DA-1162-48F6-B0A9-BBEF2CB617B6}">
      <dsp:nvSpPr>
        <dsp:cNvPr id="0" name=""/>
        <dsp:cNvSpPr/>
      </dsp:nvSpPr>
      <dsp:spPr>
        <a:xfrm>
          <a:off x="2628900" y="872076"/>
          <a:ext cx="1904620" cy="965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5242"/>
              </a:lnTo>
              <a:lnTo>
                <a:pt x="1904620" y="855242"/>
              </a:lnTo>
              <a:lnTo>
                <a:pt x="1904620" y="965427"/>
              </a:lnTo>
            </a:path>
          </a:pathLst>
        </a:custGeom>
        <a:noFill/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399D3D-6077-499D-9716-E5E91C6A18E4}">
      <dsp:nvSpPr>
        <dsp:cNvPr id="0" name=""/>
        <dsp:cNvSpPr/>
      </dsp:nvSpPr>
      <dsp:spPr>
        <a:xfrm>
          <a:off x="2628900" y="872076"/>
          <a:ext cx="634873" cy="965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5242"/>
              </a:lnTo>
              <a:lnTo>
                <a:pt x="634873" y="855242"/>
              </a:lnTo>
              <a:lnTo>
                <a:pt x="634873" y="965427"/>
              </a:lnTo>
            </a:path>
          </a:pathLst>
        </a:custGeom>
        <a:noFill/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A9A4A-F1E4-4B69-8AF8-F4E954CC3B87}">
      <dsp:nvSpPr>
        <dsp:cNvPr id="0" name=""/>
        <dsp:cNvSpPr/>
      </dsp:nvSpPr>
      <dsp:spPr>
        <a:xfrm>
          <a:off x="1994026" y="872076"/>
          <a:ext cx="634873" cy="965427"/>
        </a:xfrm>
        <a:custGeom>
          <a:avLst/>
          <a:gdLst/>
          <a:ahLst/>
          <a:cxnLst/>
          <a:rect l="0" t="0" r="0" b="0"/>
          <a:pathLst>
            <a:path>
              <a:moveTo>
                <a:pt x="634873" y="0"/>
              </a:moveTo>
              <a:lnTo>
                <a:pt x="634873" y="855242"/>
              </a:lnTo>
              <a:lnTo>
                <a:pt x="0" y="855242"/>
              </a:lnTo>
              <a:lnTo>
                <a:pt x="0" y="965427"/>
              </a:lnTo>
            </a:path>
          </a:pathLst>
        </a:custGeom>
        <a:noFill/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0A9541-9368-4824-9B0C-A24A89523052}">
      <dsp:nvSpPr>
        <dsp:cNvPr id="0" name=""/>
        <dsp:cNvSpPr/>
      </dsp:nvSpPr>
      <dsp:spPr>
        <a:xfrm>
          <a:off x="724279" y="872076"/>
          <a:ext cx="1904620" cy="965427"/>
        </a:xfrm>
        <a:custGeom>
          <a:avLst/>
          <a:gdLst/>
          <a:ahLst/>
          <a:cxnLst/>
          <a:rect l="0" t="0" r="0" b="0"/>
          <a:pathLst>
            <a:path>
              <a:moveTo>
                <a:pt x="1904620" y="0"/>
              </a:moveTo>
              <a:lnTo>
                <a:pt x="1904620" y="855242"/>
              </a:lnTo>
              <a:lnTo>
                <a:pt x="0" y="855242"/>
              </a:lnTo>
              <a:lnTo>
                <a:pt x="0" y="965427"/>
              </a:lnTo>
            </a:path>
          </a:pathLst>
        </a:custGeom>
        <a:noFill/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B1DDC-E471-4D92-9251-A3388B4439B7}">
      <dsp:nvSpPr>
        <dsp:cNvPr id="0" name=""/>
        <dsp:cNvSpPr/>
      </dsp:nvSpPr>
      <dsp:spPr>
        <a:xfrm>
          <a:off x="1851720" y="6"/>
          <a:ext cx="1554359" cy="87206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FSU-IRB</a:t>
          </a:r>
        </a:p>
      </dsp:txBody>
      <dsp:txXfrm>
        <a:off x="1851720" y="6"/>
        <a:ext cx="1554359" cy="872069"/>
      </dsp:txXfrm>
    </dsp:sp>
    <dsp:sp modelId="{43271565-2980-4E38-A2A1-3879BDF702C5}">
      <dsp:nvSpPr>
        <dsp:cNvPr id="0" name=""/>
        <dsp:cNvSpPr/>
      </dsp:nvSpPr>
      <dsp:spPr>
        <a:xfrm>
          <a:off x="199590" y="1837504"/>
          <a:ext cx="1049377" cy="5246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HRRC</a:t>
          </a:r>
        </a:p>
      </dsp:txBody>
      <dsp:txXfrm>
        <a:off x="199590" y="1837504"/>
        <a:ext cx="1049377" cy="524688"/>
      </dsp:txXfrm>
    </dsp:sp>
    <dsp:sp modelId="{C98D7346-E41F-4356-AF9C-80D6A3AEDC5D}">
      <dsp:nvSpPr>
        <dsp:cNvPr id="0" name=""/>
        <dsp:cNvSpPr/>
      </dsp:nvSpPr>
      <dsp:spPr>
        <a:xfrm>
          <a:off x="1469337" y="1837504"/>
          <a:ext cx="1049377" cy="5246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IACUC</a:t>
          </a:r>
        </a:p>
      </dsp:txBody>
      <dsp:txXfrm>
        <a:off x="1469337" y="1837504"/>
        <a:ext cx="1049377" cy="524688"/>
      </dsp:txXfrm>
    </dsp:sp>
    <dsp:sp modelId="{DA662DE3-72CE-4D61-91B2-72DDA92DF377}">
      <dsp:nvSpPr>
        <dsp:cNvPr id="0" name=""/>
        <dsp:cNvSpPr/>
      </dsp:nvSpPr>
      <dsp:spPr>
        <a:xfrm>
          <a:off x="2739084" y="1837504"/>
          <a:ext cx="1049377" cy="5246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HRS</a:t>
          </a:r>
        </a:p>
      </dsp:txBody>
      <dsp:txXfrm>
        <a:off x="2739084" y="1837504"/>
        <a:ext cx="1049377" cy="524688"/>
      </dsp:txXfrm>
    </dsp:sp>
    <dsp:sp modelId="{DBBE9B1C-1309-4860-8845-B0B09CD324CA}">
      <dsp:nvSpPr>
        <dsp:cNvPr id="0" name=""/>
        <dsp:cNvSpPr/>
      </dsp:nvSpPr>
      <dsp:spPr>
        <a:xfrm>
          <a:off x="4008831" y="1837504"/>
          <a:ext cx="1049377" cy="5246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ETHICS</a:t>
          </a:r>
        </a:p>
      </dsp:txBody>
      <dsp:txXfrm>
        <a:off x="4008831" y="1837504"/>
        <a:ext cx="1049377" cy="524688"/>
      </dsp:txXfrm>
    </dsp:sp>
    <dsp:sp modelId="{2DB4BA68-4005-454C-B934-E0664D239810}">
      <dsp:nvSpPr>
        <dsp:cNvPr id="0" name=""/>
        <dsp:cNvSpPr/>
      </dsp:nvSpPr>
      <dsp:spPr>
        <a:xfrm>
          <a:off x="1469337" y="1092445"/>
          <a:ext cx="1049377" cy="5246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OSRP</a:t>
          </a:r>
        </a:p>
      </dsp:txBody>
      <dsp:txXfrm>
        <a:off x="1469337" y="1092445"/>
        <a:ext cx="1049377" cy="524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60A48-B13A-2243-8E98-3E4A5E74F8A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D788F-0678-1947-A015-40DE37D4A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43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81466-7A8E-489F-93D9-5CA3FDC43EBB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33966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Purpose – Introduce Post-Awards</a:t>
            </a:r>
            <a:r>
              <a:rPr lang="en-US" baseline="0" dirty="0"/>
              <a:t> Administration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81466-7A8E-489F-93D9-5CA3FDC43EBB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5628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Purpose – Stress the importance</a:t>
            </a:r>
            <a:r>
              <a:rPr lang="en-US" baseline="0" dirty="0"/>
              <a:t> of ethical and safe research.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81466-7A8E-489F-93D9-5CA3FDC43EBB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8232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Purpose – Introduce the area of Tech Transfer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81466-7A8E-489F-93D9-5CA3FDC43EBB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2200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Purpose – Introduce the area of Tech Transfer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81466-7A8E-489F-93D9-5CA3FDC43EBB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0040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Purpose – Examine the importance of Export Controls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81466-7A8E-489F-93D9-5CA3FDC43EBB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2538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/>
              <a:t>Purpose</a:t>
            </a:r>
            <a:r>
              <a:rPr lang="en-US" baseline="0" dirty="0"/>
              <a:t> – Give a short review of the workshops that will be provided by OSRP in 2014-2015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1974AD8-BB02-45C0-8B1A-73AE29AC92C7}" type="slidenum">
              <a:rPr lang="en-US" altLang="en-US" smtClean="0">
                <a:latin typeface="Arial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98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CBF9572-D655-4631-B06E-D4B8B302C87A}" type="slidenum">
              <a:rPr lang="en-US" altLang="en-US" smtClean="0">
                <a:latin typeface="Arial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668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 – Introduce</a:t>
            </a:r>
            <a:r>
              <a:rPr lang="en-US" baseline="0" dirty="0"/>
              <a:t> OSRP Staff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81466-7A8E-489F-93D9-5CA3FDC43EBB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808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 – Introduce</a:t>
            </a:r>
            <a:r>
              <a:rPr lang="en-US" baseline="0" dirty="0"/>
              <a:t> OSRP Staff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81466-7A8E-489F-93D9-5CA3FDC43EBB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4438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 – Short review of funding 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81466-7A8E-489F-93D9-5CA3FDC43EBB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610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 – Introduce Pre-Awards</a:t>
            </a:r>
            <a:r>
              <a:rPr lang="en-US" baseline="0" dirty="0"/>
              <a:t> Administration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81466-7A8E-489F-93D9-5CA3FDC43EBB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4044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 – Introduce Budget</a:t>
            </a:r>
            <a:r>
              <a:rPr lang="en-US" baseline="0" dirty="0"/>
              <a:t>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81466-7A8E-489F-93D9-5CA3FDC43EBB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3007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Purpose – Introduce Post-Awards</a:t>
            </a:r>
            <a:r>
              <a:rPr lang="en-US" baseline="0" dirty="0"/>
              <a:t> Administration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81466-7A8E-489F-93D9-5CA3FDC43EBB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0026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Purpose – Introduce Compliance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81466-7A8E-489F-93D9-5CA3FDC43EBB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2136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Purpose – Introduce Post-Awards</a:t>
            </a:r>
            <a:r>
              <a:rPr lang="en-US" baseline="0" dirty="0"/>
              <a:t> Administration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81466-7A8E-489F-93D9-5CA3FDC43EBB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8309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ADE524D6-CC7B-7F41-87E9-893FC5A7987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DCAE2AF7-B892-C845-B0AE-52EF200F6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54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24D6-CC7B-7F41-87E9-893FC5A7987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2AF7-B892-C845-B0AE-52EF200F6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36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24D6-CC7B-7F41-87E9-893FC5A7987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2AF7-B892-C845-B0AE-52EF200F6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7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24D6-CC7B-7F41-87E9-893FC5A7987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2AF7-B892-C845-B0AE-52EF200F6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30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24D6-CC7B-7F41-87E9-893FC5A7987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2AF7-B892-C845-B0AE-52EF200F6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72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24D6-CC7B-7F41-87E9-893FC5A7987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2AF7-B892-C845-B0AE-52EF200F6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31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24D6-CC7B-7F41-87E9-893FC5A7987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2AF7-B892-C845-B0AE-52EF200F6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40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24D6-CC7B-7F41-87E9-893FC5A7987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2AF7-B892-C845-B0AE-52EF200F6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01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24D6-CC7B-7F41-87E9-893FC5A7987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2AF7-B892-C845-B0AE-52EF200F6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9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24D6-CC7B-7F41-87E9-893FC5A7987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2AF7-B892-C845-B0AE-52EF200F6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87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24D6-CC7B-7F41-87E9-893FC5A7987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2AF7-B892-C845-B0AE-52EF200F6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8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24D6-CC7B-7F41-87E9-893FC5A7987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2AF7-B892-C845-B0AE-52EF200F6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8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24D6-CC7B-7F41-87E9-893FC5A7987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2AF7-B892-C845-B0AE-52EF200F6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68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24D6-CC7B-7F41-87E9-893FC5A7987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2AF7-B892-C845-B0AE-52EF200F6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49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24D6-CC7B-7F41-87E9-893FC5A7987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2AF7-B892-C845-B0AE-52EF200F6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04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24D6-CC7B-7F41-87E9-893FC5A7987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2AF7-B892-C845-B0AE-52EF200F6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76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24D6-CC7B-7F41-87E9-893FC5A7987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2AF7-B892-C845-B0AE-52EF200F6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50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E524D6-CC7B-7F41-87E9-893FC5A7987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CAE2AF7-B892-C845-B0AE-52EF200F6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643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6.png"/><Relationship Id="rId5" Type="http://schemas.openxmlformats.org/officeDocument/2006/relationships/diagramData" Target="../diagrams/data1.xml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hyperlink" Target="http://www.uncfsu.edu/research" TargetMode="External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8915400" cy="2057400"/>
          </a:xfrm>
        </p:spPr>
        <p:txBody>
          <a:bodyPr>
            <a:normAutofit/>
          </a:bodyPr>
          <a:lstStyle/>
          <a:p>
            <a:pPr algn="ctr"/>
            <a:r>
              <a:rPr lang="en-US" sz="3200" b="1" cap="none" dirty="0">
                <a:latin typeface="Georgia" panose="02040502050405020303" pitchFamily="18" charset="0"/>
                <a:cs typeface="Arial" panose="020B0604020202020204" pitchFamily="34" charset="0"/>
              </a:rPr>
              <a:t>Fayetteville State University</a:t>
            </a:r>
            <a:br>
              <a:rPr lang="en-US" sz="3200" b="1" cap="none" dirty="0"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3200" b="1" cap="none" dirty="0">
                <a:latin typeface="Georgia" panose="02040502050405020303" pitchFamily="18" charset="0"/>
                <a:cs typeface="Arial" panose="020B0604020202020204" pitchFamily="34" charset="0"/>
              </a:rPr>
              <a:t>Office of Sponsored Research and Programs &amp; Research Office</a:t>
            </a:r>
            <a:br>
              <a:rPr lang="en-US" sz="3200" b="1" cap="none" dirty="0"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3200" b="1" cap="none" dirty="0">
                <a:latin typeface="Georgia" panose="02040502050405020303" pitchFamily="18" charset="0"/>
                <a:cs typeface="Arial" panose="020B0604020202020204" pitchFamily="34" charset="0"/>
              </a:rPr>
              <a:t>(OSRP/RO)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2877035"/>
            <a:ext cx="8763000" cy="3337785"/>
          </a:xfrm>
        </p:spPr>
        <p:txBody>
          <a:bodyPr>
            <a:normAutofit fontScale="70000" lnSpcReduction="20000"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4600" cap="none" dirty="0">
                <a:cs typeface="Times New Roman" panose="02020603050405020304" pitchFamily="18" charset="0"/>
              </a:rPr>
              <a:t>Present</a:t>
            </a:r>
          </a:p>
          <a:p>
            <a:pPr>
              <a:buClr>
                <a:schemeClr val="accent3"/>
              </a:buClr>
              <a:defRPr/>
            </a:pPr>
            <a:endParaRPr lang="en-US" sz="5900" dirty="0">
              <a:cs typeface="Times New Roman" panose="02020603050405020304" pitchFamily="18" charset="0"/>
            </a:endParaRPr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10900" cap="none" dirty="0">
                <a:latin typeface="Bodoni MT" panose="02070603080606020203" pitchFamily="18" charset="0"/>
              </a:rPr>
              <a:t>Sponsored Research 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10900" cap="none" dirty="0">
                <a:latin typeface="Bodoni MT" panose="02070603080606020203" pitchFamily="18" charset="0"/>
              </a:rPr>
              <a:t>at </a:t>
            </a:r>
            <a:r>
              <a:rPr lang="en-US" sz="10900" b="1" dirty="0">
                <a:latin typeface="Bodoni MT" panose="02070603080606020203" pitchFamily="18" charset="0"/>
                <a:cs typeface="Arial" panose="020B0604020202020204" pitchFamily="34" charset="0"/>
              </a:rPr>
              <a:t>FSU</a:t>
            </a: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0FBD17-A102-4AE4-9E0C-01752F49C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1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8"/>
    </mc:Choice>
    <mc:Fallback xmlns="">
      <p:transition spd="slow" advTm="14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838200"/>
            <a:ext cx="5943600" cy="685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financial Post-Awards Administration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667000"/>
            <a:ext cx="7772400" cy="3810000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Meet with PI’s for Post- Award or New Award Orientation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Provide fiscal management of sponsored projects (include financial reporting, financial administration &amp; financial regulation compliance)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Provide non-financial management (award set up and close out)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  <a:p>
            <a:pPr lvl="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Provide audit preparation (transactional requests, audit questionnaires, and participate in audit interview with PI)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AC988-359C-4DD1-9F4B-33BF4A13254B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pic>
        <p:nvPicPr>
          <p:cNvPr id="27653" name="Picture 4" descr="https://encrypted-tbn1.gstatic.com/images?q=tbn:ANd9GcSHojbANZD44jiJWUoAPszqBzJxVqjhbUPuNlvUtoBZZydO2zBH3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3" y="1600202"/>
            <a:ext cx="15652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1600" y="83403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</a:rPr>
              <a:t>Ms. Chrystal Cooper-Johnson</a:t>
            </a:r>
          </a:p>
          <a:p>
            <a:pPr algn="r"/>
            <a:r>
              <a:rPr lang="en-US" sz="1400" dirty="0">
                <a:solidFill>
                  <a:srgbClr val="FFC000"/>
                </a:solidFill>
              </a:rPr>
              <a:t>X-1073</a:t>
            </a:r>
          </a:p>
          <a:p>
            <a:pPr algn="r"/>
            <a:r>
              <a:rPr lang="en-US" sz="1400" dirty="0">
                <a:solidFill>
                  <a:srgbClr val="FFC000"/>
                </a:solidFill>
              </a:rPr>
              <a:t>Ccooper3@uncfsu.edu</a:t>
            </a:r>
          </a:p>
        </p:txBody>
      </p:sp>
      <p:pic>
        <p:nvPicPr>
          <p:cNvPr id="10" name="Picture 9" descr="C:\Users\dhodges1\AppData\Local\Microsoft\Windows\INetCache\Content.Word\IMG_1735.jpg">
            <a:extLst>
              <a:ext uri="{FF2B5EF4-FFF2-40B4-BE49-F238E27FC236}">
                <a16:creationId xmlns:a16="http://schemas.microsoft.com/office/drawing/2014/main" id="{13D9ECCB-7A1C-42B7-B1C5-8A677423713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6" t="8413" r="47115" b="25000"/>
          <a:stretch/>
        </p:blipFill>
        <p:spPr bwMode="auto">
          <a:xfrm>
            <a:off x="8001000" y="2919"/>
            <a:ext cx="1143000" cy="15210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0A3F823-A701-491F-B0C3-CEA73C1B3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0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33"/>
    </mc:Choice>
    <mc:Fallback xmlns="">
      <p:transition spd="slow" advTm="31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77724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Institutional Review Board (IRB) Structure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905000" y="2133600"/>
          <a:ext cx="52578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AC988-359C-4DD1-9F4B-33BF4A13254B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pic>
        <p:nvPicPr>
          <p:cNvPr id="32772" name="Picture 2" descr="The University of Alabama in Huntsville has established the Human Factors and Ergonomics Laboratory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4953002"/>
            <a:ext cx="191135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4"/>
          <p:cNvSpPr>
            <a:spLocks noChangeArrowheads="1"/>
          </p:cNvSpPr>
          <p:nvPr/>
        </p:nvSpPr>
        <p:spPr bwMode="auto">
          <a:xfrm>
            <a:off x="533400" y="4953000"/>
            <a:ext cx="6318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HRRC: Human Rights in Research Committee</a:t>
            </a:r>
          </a:p>
          <a:p>
            <a:r>
              <a:rPr lang="en-US" altLang="en-US"/>
              <a:t>IACUC: Institutional Animal Care and Use Committee</a:t>
            </a:r>
          </a:p>
          <a:p>
            <a:r>
              <a:rPr lang="en-US" altLang="en-US"/>
              <a:t>HRS: Hazardous Materials Research and Safety Committee</a:t>
            </a:r>
          </a:p>
          <a:p>
            <a:r>
              <a:rPr lang="en-US" altLang="en-US"/>
              <a:t>ETHICS: Ethical Conduct Committee</a:t>
            </a:r>
          </a:p>
        </p:txBody>
      </p:sp>
      <p:sp>
        <p:nvSpPr>
          <p:cNvPr id="3" name="Rectangle 2"/>
          <p:cNvSpPr/>
          <p:nvPr/>
        </p:nvSpPr>
        <p:spPr>
          <a:xfrm>
            <a:off x="550752" y="533400"/>
            <a:ext cx="75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cap="all" dirty="0">
                <a:latin typeface="+mj-lt"/>
              </a:rPr>
              <a:t>“I am in favor of animal rights as well as human rights. That is the way of a whole human being.” ― Abraham Lincoln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DFD334D-FC0E-4CFC-9EC8-DB9A695A7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228600"/>
            <a:ext cx="10810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86FEB6E-B2DC-4F04-8666-BA6D9D8DD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43"/>
    </mc:Choice>
    <mc:Fallback xmlns="">
      <p:transition spd="slow" advTm="36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210" y="579742"/>
            <a:ext cx="6962774" cy="1066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1400" b="1" dirty="0"/>
              <a:t>“Exploration is the engine that drives innovation.  Innovation drives economic growth.  So lets all go exploring” – Edith </a:t>
            </a:r>
            <a:r>
              <a:rPr lang="en-US" sz="1400" b="1" dirty="0" err="1"/>
              <a:t>Widder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AC988-359C-4DD1-9F4B-33BF4A13254B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62802" y="1527367"/>
            <a:ext cx="18345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</a:rPr>
              <a:t>Dr. Daryush Ila</a:t>
            </a:r>
          </a:p>
          <a:p>
            <a:pPr algn="r"/>
            <a:r>
              <a:rPr lang="en-US" sz="1400" dirty="0">
                <a:solidFill>
                  <a:srgbClr val="FFC000"/>
                </a:solidFill>
              </a:rPr>
              <a:t>x-2417</a:t>
            </a:r>
          </a:p>
          <a:p>
            <a:pPr algn="r"/>
            <a:r>
              <a:rPr lang="en-US" sz="1400" dirty="0">
                <a:solidFill>
                  <a:srgbClr val="FFC000"/>
                </a:solidFill>
              </a:rPr>
              <a:t>dila@uncfsu.edu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19287" y="1813734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TECHNOLOGY TRANSFER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16203" r="16148"/>
          <a:stretch>
            <a:fillRect/>
          </a:stretch>
        </p:blipFill>
        <p:spPr bwMode="auto">
          <a:xfrm>
            <a:off x="4263588" y="2594169"/>
            <a:ext cx="4347012" cy="370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9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8BE9F9F5-C10B-417C-9874-06E76F001D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43" y="287178"/>
            <a:ext cx="1310730" cy="1207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8DED95-E464-449C-AEB4-4686C3244BE2}"/>
              </a:ext>
            </a:extLst>
          </p:cNvPr>
          <p:cNvSpPr/>
          <p:nvPr/>
        </p:nvSpPr>
        <p:spPr>
          <a:xfrm>
            <a:off x="304802" y="2968774"/>
            <a:ext cx="4929555" cy="3671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 your innovative idea meet these criteria?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FA079D-EB77-435D-9846-2DEF415800F9}"/>
              </a:ext>
            </a:extLst>
          </p:cNvPr>
          <p:cNvSpPr/>
          <p:nvPr/>
        </p:nvSpPr>
        <p:spPr>
          <a:xfrm>
            <a:off x="512530" y="3664989"/>
            <a:ext cx="1544012" cy="3671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Is it novel?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83A6F0-3B98-47C0-A067-551A0939FA4B}"/>
              </a:ext>
            </a:extLst>
          </p:cNvPr>
          <p:cNvSpPr/>
          <p:nvPr/>
        </p:nvSpPr>
        <p:spPr>
          <a:xfrm>
            <a:off x="523392" y="4291006"/>
            <a:ext cx="2108269" cy="3671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Is there a need?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09301F-F1AE-43AE-9525-791BFB7A0C03}"/>
              </a:ext>
            </a:extLst>
          </p:cNvPr>
          <p:cNvSpPr/>
          <p:nvPr/>
        </p:nvSpPr>
        <p:spPr>
          <a:xfrm>
            <a:off x="512530" y="4907498"/>
            <a:ext cx="3236784" cy="3671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Is there a potential market?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0ABD0A7-5E6E-4EE6-B81E-EAE538710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4"/>
    </mc:Choice>
    <mc:Fallback xmlns="">
      <p:transition spd="slow" advTm="29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474" y="615403"/>
            <a:ext cx="6962774" cy="1066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1400" b="1" dirty="0"/>
              <a:t>“It’s fun to do the impossible”  - Walt </a:t>
            </a:r>
            <a:r>
              <a:rPr lang="en-US" sz="1400" b="1" dirty="0" err="1"/>
              <a:t>disney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AC988-359C-4DD1-9F4B-33BF4A13254B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1066800" y="2053572"/>
            <a:ext cx="762000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PROTOTYPING: From Mental Images. to Digital Images, to Tangible Images.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10019" y="1722268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INNOVATION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95600"/>
            <a:ext cx="8562476" cy="277957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1BF31E2-6B47-4537-8AA1-125E39DDC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6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2"/>
    </mc:Choice>
    <mc:Fallback xmlns="">
      <p:transition spd="slow" advTm="2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533400"/>
            <a:ext cx="7772400" cy="71728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Export Control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itar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(International Traffic in Arms Regulations)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AC988-359C-4DD1-9F4B-33BF4A13254B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33402" y="2666807"/>
            <a:ext cx="3133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Why are Exports Controlled?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25861" y="3196432"/>
            <a:ext cx="2174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en-US" dirty="0"/>
              <a:t>National Security 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25859" y="3738543"/>
            <a:ext cx="182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en-US" dirty="0"/>
              <a:t>Foreign Policy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33400" y="4282237"/>
            <a:ext cx="2071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en-US" dirty="0"/>
              <a:t>Non-proliferation</a:t>
            </a:r>
          </a:p>
        </p:txBody>
      </p:sp>
      <p:pic>
        <p:nvPicPr>
          <p:cNvPr id="16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8" y="2518902"/>
            <a:ext cx="2003055" cy="255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486400" y="3196434"/>
            <a:ext cx="3581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971550" indent="-5143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buFont typeface="Calibri Light" pitchFamily="34" charset="0"/>
              <a:buAutoNum type="arabicPeriod"/>
            </a:pPr>
            <a:r>
              <a:rPr lang="en-US" altLang="en-US" dirty="0"/>
              <a:t>Visual inspection</a:t>
            </a:r>
          </a:p>
          <a:p>
            <a:pPr lvl="1">
              <a:buFont typeface="Calibri Light" pitchFamily="34" charset="0"/>
              <a:buAutoNum type="arabicPeriod"/>
            </a:pPr>
            <a:r>
              <a:rPr lang="en-US" altLang="en-US" dirty="0"/>
              <a:t>Oral exchange</a:t>
            </a:r>
          </a:p>
          <a:p>
            <a:pPr lvl="1">
              <a:buFont typeface="Calibri Light" pitchFamily="34" charset="0"/>
              <a:buAutoNum type="arabicPeriod"/>
            </a:pPr>
            <a:r>
              <a:rPr lang="en-US" altLang="en-US" dirty="0"/>
              <a:t>Application of Knowledge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915025" y="2668395"/>
            <a:ext cx="251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Release of Technology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251" y="1523991"/>
            <a:ext cx="18345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Dr. Daryush Ila</a:t>
            </a:r>
          </a:p>
          <a:p>
            <a:r>
              <a:rPr lang="en-US" sz="1400" dirty="0">
                <a:solidFill>
                  <a:srgbClr val="FFC000"/>
                </a:solidFill>
              </a:rPr>
              <a:t>x-2417</a:t>
            </a:r>
          </a:p>
          <a:p>
            <a:r>
              <a:rPr lang="en-US" sz="1400" dirty="0">
                <a:solidFill>
                  <a:srgbClr val="FFC000"/>
                </a:solidFill>
              </a:rPr>
              <a:t>dila@uncfsu.edu</a:t>
            </a:r>
          </a:p>
        </p:txBody>
      </p:sp>
      <p:pic>
        <p:nvPicPr>
          <p:cNvPr id="17" name="Picture 1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CF1AA5B1-29B4-46C7-9BE9-4B6D000BB2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0852"/>
            <a:ext cx="1337960" cy="123286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02A3830-AA1F-44E0-A071-FC40F0C72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3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40"/>
    </mc:Choice>
    <mc:Fallback xmlns="">
      <p:transition spd="slow" advTm="26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342900" y="2863850"/>
            <a:ext cx="8458200" cy="25146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spcAft>
                <a:spcPts val="2400"/>
              </a:spcAft>
              <a:buNone/>
            </a:pPr>
            <a:r>
              <a:rPr lang="en-US" altLang="en-US" b="1" dirty="0">
                <a:latin typeface="Arial" charset="0"/>
                <a:cs typeface="Arial" charset="0"/>
              </a:rPr>
              <a:t>OSRP Training (2020-2021): </a:t>
            </a:r>
          </a:p>
          <a:p>
            <a:pPr marL="0" indent="0" algn="ctr">
              <a:spcAft>
                <a:spcPts val="2400"/>
              </a:spcAft>
              <a:buNone/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marL="0" indent="0" algn="ctr">
              <a:spcAft>
                <a:spcPts val="2400"/>
              </a:spcAft>
              <a:buNone/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marL="0" indent="0" algn="ctr">
              <a:spcAft>
                <a:spcPts val="2400"/>
              </a:spcAft>
              <a:buNone/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marL="0" indent="0" algn="ctr">
              <a:spcAft>
                <a:spcPts val="2400"/>
              </a:spcAft>
              <a:buNone/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marL="0" indent="0" algn="ctr">
              <a:spcAft>
                <a:spcPts val="2400"/>
              </a:spcAft>
              <a:buNone/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marL="0" indent="0" algn="ctr">
              <a:spcAft>
                <a:spcPts val="2400"/>
              </a:spcAft>
              <a:buNone/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marL="0" indent="0" algn="ctr">
              <a:spcAft>
                <a:spcPct val="0"/>
              </a:spcAft>
              <a:buClr>
                <a:srgbClr val="C00000"/>
              </a:buClr>
              <a:buNone/>
            </a:pPr>
            <a:r>
              <a:rPr lang="en-US" altLang="en-US" sz="2000" i="1" dirty="0">
                <a:latin typeface="Arial" charset="0"/>
                <a:cs typeface="Arial" charset="0"/>
              </a:rPr>
              <a:t>Note: You can register for training through the</a:t>
            </a:r>
          </a:p>
          <a:p>
            <a:pPr marL="0" indent="0" algn="ctr">
              <a:spcAft>
                <a:spcPct val="0"/>
              </a:spcAft>
              <a:buClr>
                <a:srgbClr val="C00000"/>
              </a:buClr>
              <a:buNone/>
            </a:pPr>
            <a:r>
              <a:rPr lang="en-US" altLang="en-US" sz="2000" i="1" dirty="0">
                <a:latin typeface="Arial" charset="0"/>
                <a:cs typeface="Arial" charset="0"/>
              </a:rPr>
              <a:t> </a:t>
            </a:r>
            <a:r>
              <a:rPr lang="en-US" altLang="en-US" sz="2000" b="1" i="1" u="sng" dirty="0">
                <a:latin typeface="Arial" charset="0"/>
                <a:cs typeface="Arial" charset="0"/>
              </a:rPr>
              <a:t>Office of Faculty Development </a:t>
            </a:r>
            <a:r>
              <a:rPr lang="en-US" altLang="en-US" sz="2000" dirty="0">
                <a:latin typeface="Arial" charset="0"/>
                <a:cs typeface="Arial" charset="0"/>
              </a:rPr>
              <a:t>calendar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AC988-359C-4DD1-9F4B-33BF4A13254B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533400"/>
            <a:ext cx="7162800" cy="838200"/>
          </a:xfrm>
          <a:prstGeom prst="rect">
            <a:avLst/>
          </a:prstGeom>
          <a:effectLst/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US" sz="1400" b="1" dirty="0"/>
              <a:t>“The race is not always to the swift nor the battle to the strong, but that's the way to bet.”  - Damon Runyon</a:t>
            </a:r>
            <a:endParaRPr lang="en-US" sz="1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3733800" y="3663950"/>
            <a:ext cx="1676400" cy="914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defRPr/>
            </a:pPr>
            <a:endParaRPr lang="en-US" altLang="en-US" sz="1700" dirty="0">
              <a:latin typeface="Arial" charset="0"/>
              <a:cs typeface="Arial" charset="0"/>
            </a:endParaRPr>
          </a:p>
          <a:p>
            <a:pPr marL="0" lvl="1" algn="ctr">
              <a:defRPr/>
            </a:pPr>
            <a:r>
              <a:rPr lang="en-US" altLang="en-US" sz="1700" dirty="0">
                <a:latin typeface="Arial" charset="0"/>
                <a:cs typeface="Arial" charset="0"/>
              </a:rPr>
              <a:t>Fundamentals of Proposal Writing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62000" y="4699000"/>
            <a:ext cx="18288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defRPr/>
            </a:pPr>
            <a:endParaRPr lang="en-US" altLang="en-US" sz="1700" dirty="0">
              <a:latin typeface="Arial" charset="0"/>
              <a:cs typeface="Arial" charset="0"/>
            </a:endParaRPr>
          </a:p>
          <a:p>
            <a:pPr marL="0" lvl="1" algn="ctr">
              <a:defRPr/>
            </a:pPr>
            <a:r>
              <a:rPr lang="en-US" altLang="en-US" sz="1700" dirty="0">
                <a:latin typeface="Arial" charset="0"/>
                <a:cs typeface="Arial" charset="0"/>
              </a:rPr>
              <a:t>Grants.gov &amp; NSF Fastlane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676900" y="2438400"/>
            <a:ext cx="16002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defRPr/>
            </a:pPr>
            <a:endParaRPr lang="en-US" altLang="en-US" sz="1700" dirty="0">
              <a:latin typeface="Arial" charset="0"/>
              <a:cs typeface="Arial" charset="0"/>
            </a:endParaRPr>
          </a:p>
          <a:p>
            <a:pPr marL="0" lvl="1" algn="ctr">
              <a:defRPr/>
            </a:pPr>
            <a:r>
              <a:rPr lang="en-US" altLang="en-US" sz="1700" dirty="0">
                <a:latin typeface="Arial" charset="0"/>
                <a:cs typeface="Arial" charset="0"/>
              </a:rPr>
              <a:t>Budget Development 101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743200" y="5045075"/>
            <a:ext cx="16764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defRPr/>
            </a:pPr>
            <a:endParaRPr lang="en-US" altLang="en-US" sz="1700" dirty="0">
              <a:latin typeface="Arial" charset="0"/>
              <a:cs typeface="Arial" charset="0"/>
            </a:endParaRPr>
          </a:p>
          <a:p>
            <a:pPr marL="0" lvl="1" algn="ctr">
              <a:defRPr/>
            </a:pPr>
            <a:r>
              <a:rPr lang="en-US" altLang="en-US" sz="1700" dirty="0">
                <a:latin typeface="Arial" charset="0"/>
                <a:cs typeface="Arial" charset="0"/>
              </a:rPr>
              <a:t>Export Control and ITAR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6324600" y="4702175"/>
            <a:ext cx="211455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defRPr/>
            </a:pPr>
            <a:endParaRPr lang="en-US" altLang="en-US" sz="1700" dirty="0">
              <a:latin typeface="Arial" charset="0"/>
              <a:cs typeface="Arial" charset="0"/>
            </a:endParaRPr>
          </a:p>
          <a:p>
            <a:pPr marL="0" lvl="1" algn="ctr">
              <a:defRPr/>
            </a:pPr>
            <a:r>
              <a:rPr lang="en-US" altLang="en-US" sz="1700" dirty="0">
                <a:latin typeface="Arial" charset="0"/>
                <a:cs typeface="Arial" charset="0"/>
              </a:rPr>
              <a:t>RAMSeS Proposal Reporting System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657600" y="2209800"/>
            <a:ext cx="18288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defRPr/>
            </a:pPr>
            <a:endParaRPr lang="en-US" altLang="en-US" sz="1700" dirty="0">
              <a:latin typeface="Arial" charset="0"/>
              <a:cs typeface="Arial" charset="0"/>
            </a:endParaRPr>
          </a:p>
          <a:p>
            <a:pPr marL="0" lvl="1" algn="ctr">
              <a:defRPr/>
            </a:pPr>
            <a:r>
              <a:rPr lang="en-US" altLang="en-US" sz="1700" dirty="0">
                <a:latin typeface="Arial" charset="0"/>
                <a:cs typeface="Arial" charset="0"/>
              </a:rPr>
              <a:t>Opportunity Search Engines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13" name="Flowchart: Alternate Process 12"/>
          <p:cNvSpPr/>
          <p:nvPr/>
        </p:nvSpPr>
        <p:spPr>
          <a:xfrm>
            <a:off x="6553200" y="3575050"/>
            <a:ext cx="2133600" cy="8382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defRPr/>
            </a:pPr>
            <a:endParaRPr lang="en-US" altLang="en-US" sz="1700" dirty="0">
              <a:latin typeface="Arial" charset="0"/>
              <a:cs typeface="Arial" charset="0"/>
            </a:endParaRPr>
          </a:p>
          <a:p>
            <a:pPr marL="0" lvl="1" algn="ctr">
              <a:defRPr/>
            </a:pPr>
            <a:r>
              <a:rPr lang="en-US" altLang="en-US" sz="1700" dirty="0">
                <a:latin typeface="Arial" charset="0"/>
                <a:cs typeface="Arial" charset="0"/>
              </a:rPr>
              <a:t>Institutional Review Board (IRB) Compliance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533402" y="3558950"/>
            <a:ext cx="2092099" cy="854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defRPr/>
            </a:pPr>
            <a:endParaRPr lang="en-US" altLang="en-US" sz="1700" dirty="0">
              <a:latin typeface="Arial" charset="0"/>
              <a:cs typeface="Arial" charset="0"/>
            </a:endParaRPr>
          </a:p>
          <a:p>
            <a:pPr marL="0" lvl="1" algn="ctr">
              <a:defRPr/>
            </a:pPr>
            <a:r>
              <a:rPr lang="en-US" altLang="en-US" sz="1700" dirty="0">
                <a:latin typeface="Arial" charset="0"/>
                <a:cs typeface="Arial" charset="0"/>
              </a:rPr>
              <a:t>Proposal Development for Research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700893" y="2438400"/>
            <a:ext cx="177981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defRPr/>
            </a:pPr>
            <a:endParaRPr lang="en-US" altLang="en-US" sz="1700" dirty="0">
              <a:latin typeface="Arial" charset="0"/>
              <a:cs typeface="Arial" charset="0"/>
            </a:endParaRPr>
          </a:p>
          <a:p>
            <a:pPr marL="0" lvl="1" algn="ctr">
              <a:defRPr/>
            </a:pPr>
            <a:r>
              <a:rPr lang="en-US" altLang="en-US" sz="1700">
                <a:latin typeface="Arial" charset="0"/>
                <a:cs typeface="Arial" charset="0"/>
              </a:rPr>
              <a:t>Revising Unfunded </a:t>
            </a:r>
            <a:r>
              <a:rPr lang="en-US" altLang="en-US" sz="1700" dirty="0">
                <a:latin typeface="Arial" charset="0"/>
                <a:cs typeface="Arial" charset="0"/>
              </a:rPr>
              <a:t>Proposals 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572000" y="5041901"/>
            <a:ext cx="1600200" cy="688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Whitepapers &amp; Quad-Charts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52C4E66-2875-47D8-BE4E-53EFF95BF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5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20"/>
    </mc:Choice>
    <mc:Fallback xmlns="">
      <p:transition spd="slow" advTm="27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3513" y="457200"/>
            <a:ext cx="8686800" cy="838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400" b="1" dirty="0"/>
              <a:t>“Don't fear failure so much that you refuse to try new things. The saddest summary of a life contains three descriptions: could have, might have, and should have” – Louis E. Boone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05800" cy="2819400"/>
          </a:xfrm>
        </p:spPr>
        <p:txBody>
          <a:bodyPr rtlCol="0">
            <a:noAutofit/>
          </a:bodyPr>
          <a:lstStyle/>
          <a:p>
            <a:pPr marL="0" indent="0" algn="ctr">
              <a:spcAft>
                <a:spcPts val="2400"/>
              </a:spcAft>
              <a:buNone/>
              <a:defRPr/>
            </a:pPr>
            <a:endParaRPr lang="en-US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spcAft>
                <a:spcPts val="2400"/>
              </a:spcAft>
              <a:buNone/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PLANNING TO SUBMIT A PROPOSAL?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Send your intent to submit to Mrs. Shenetta Dudley at 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sdudley@uncfsu.edu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, along with the proposal announcement or a link to the announcement.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en-US" sz="17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1700" u="sng" dirty="0">
                <a:latin typeface="Arial" pitchFamily="34" charset="0"/>
                <a:cs typeface="Arial" pitchFamily="34" charset="0"/>
              </a:rPr>
              <a:t>Faculty and staff must attend training sessions!!!! 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(our records indicate that those who do not attend training have difficulty submitting proposals).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AC988-359C-4DD1-9F4B-33BF4A13254B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sp>
        <p:nvSpPr>
          <p:cNvPr id="36868" name="TextBox 2"/>
          <p:cNvSpPr txBox="1">
            <a:spLocks noChangeArrowheads="1"/>
          </p:cNvSpPr>
          <p:nvPr/>
        </p:nvSpPr>
        <p:spPr bwMode="auto">
          <a:xfrm>
            <a:off x="163513" y="3886200"/>
            <a:ext cx="84963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/>
            <a:endParaRPr lang="en-US" altLang="en-US" sz="1700" dirty="0"/>
          </a:p>
          <a:p>
            <a:pPr lvl="1" algn="ctr" eaLnBrk="1" hangingPunct="1"/>
            <a:r>
              <a:rPr lang="en-US" altLang="en-US" sz="1700" dirty="0"/>
              <a:t>For more information, please visit the FSU website at </a:t>
            </a:r>
            <a:r>
              <a:rPr lang="en-US" altLang="en-US" sz="1700" u="sng" dirty="0">
                <a:hlinkClick r:id="rId5"/>
              </a:rPr>
              <a:t>www.uncfsu.edu/research</a:t>
            </a:r>
            <a:r>
              <a:rPr lang="en-US" altLang="en-US" sz="1700" u="sng" dirty="0"/>
              <a:t>.</a:t>
            </a:r>
            <a:endParaRPr lang="en-US" altLang="en-US" sz="1700" dirty="0"/>
          </a:p>
          <a:p>
            <a:pPr lvl="1" algn="ctr" eaLnBrk="1" hangingPunct="1"/>
            <a:endParaRPr lang="en-US" altLang="en-US" sz="1700" dirty="0"/>
          </a:p>
          <a:p>
            <a:pPr lvl="1" algn="ctr" eaLnBrk="1" hangingPunct="1"/>
            <a:r>
              <a:rPr lang="en-US" altLang="en-US" sz="1700" dirty="0"/>
              <a:t>You can also call Mrs. Dudley at extension x-1570, or visit our offices located in rooms 309, 310, and 339 of the Broadwell College of Business and Economics.</a:t>
            </a:r>
          </a:p>
          <a:p>
            <a:pPr lvl="1" algn="ctr" eaLnBrk="1" hangingPunct="1"/>
            <a:endParaRPr lang="en-US" altLang="en-US" sz="1700" dirty="0"/>
          </a:p>
          <a:p>
            <a:pPr lvl="1" algn="ctr" eaLnBrk="1" hangingPunct="1"/>
            <a:r>
              <a:rPr lang="en-US" altLang="en-US" sz="1700" dirty="0"/>
              <a:t>We look forward to working with you in the near future, and we wish you a productive and successful school year</a:t>
            </a:r>
            <a:r>
              <a:rPr lang="en-US" altLang="en-US" sz="1600" dirty="0"/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A90F7F-7293-499E-9B8A-F31039B72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5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84">
        <p14:vortex dir="r"/>
      </p:transition>
    </mc:Choice>
    <mc:Fallback xmlns="">
      <p:transition spd="slow" advTm="28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95600" y="4012803"/>
            <a:ext cx="2857500" cy="887413"/>
          </a:xfrm>
          <a:prstGeom prst="rect">
            <a:avLst/>
          </a:prstGeom>
          <a:noFill/>
          <a:ln w="3810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FFFFFF"/>
                </a:solidFill>
                <a:cs typeface="Arial" charset="0"/>
              </a:rPr>
              <a:t>Dr. Daryush ILA</a:t>
            </a:r>
          </a:p>
          <a:p>
            <a:pPr algn="ctr"/>
            <a:r>
              <a:rPr lang="en-US" altLang="en-US" sz="1200" b="1" dirty="0">
                <a:solidFill>
                  <a:srgbClr val="FFFFFF"/>
                </a:solidFill>
                <a:cs typeface="Arial" charset="0"/>
              </a:rPr>
              <a:t>Associate Vice Chancellor for Research</a:t>
            </a:r>
          </a:p>
          <a:p>
            <a:pPr algn="ctr"/>
            <a:r>
              <a:rPr lang="en-US" altLang="en-US" sz="1200" b="1" dirty="0">
                <a:cs typeface="Arial" charset="0"/>
              </a:rPr>
              <a:t>&amp; Tech Transfer Officer</a:t>
            </a:r>
          </a:p>
        </p:txBody>
      </p:sp>
      <p:sp>
        <p:nvSpPr>
          <p:cNvPr id="23567" name="Rectangle 11"/>
          <p:cNvSpPr>
            <a:spLocks noChangeArrowheads="1"/>
          </p:cNvSpPr>
          <p:nvPr/>
        </p:nvSpPr>
        <p:spPr bwMode="auto">
          <a:xfrm>
            <a:off x="-1314450" y="1366840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altLang="en-US"/>
              <a:t> </a:t>
            </a:r>
          </a:p>
        </p:txBody>
      </p:sp>
      <p:sp>
        <p:nvSpPr>
          <p:cNvPr id="23569" name="Title 1"/>
          <p:cNvSpPr txBox="1">
            <a:spLocks/>
          </p:cNvSpPr>
          <p:nvPr/>
        </p:nvSpPr>
        <p:spPr bwMode="auto">
          <a:xfrm>
            <a:off x="76200" y="15240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200150" indent="-285750" defTabSz="45720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543050" indent="-171450" defTabSz="45720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00250" indent="-171450" defTabSz="45720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57450" indent="-171450" defTabSz="4572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14650" indent="-171450" defTabSz="4572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71850" indent="-171450" defTabSz="4572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29050" indent="-171450" defTabSz="4572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SzTx/>
              <a:buFontTx/>
              <a:buNone/>
            </a:pPr>
            <a:endParaRPr lang="en-US" altLang="en-US">
              <a:latin typeface="Arial" charset="0"/>
              <a:cs typeface="Arial" charset="0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33400" y="772531"/>
            <a:ext cx="7772400" cy="65087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b="1" dirty="0"/>
              <a:t>The Research Office</a:t>
            </a:r>
            <a:br>
              <a:rPr lang="en-US" sz="1400" b="1" dirty="0"/>
            </a:br>
            <a:endParaRPr lang="en-US" sz="1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AC988-359C-4DD1-9F4B-33BF4A13254B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pic>
        <p:nvPicPr>
          <p:cNvPr id="9" name="Picture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49A14E2D-9168-4FD4-92B4-52AAB72CB3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458517"/>
            <a:ext cx="2431992" cy="224096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4A05CE7-8A26-40A8-BC6D-BE4A8828D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0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464"/>
    </mc:Choice>
    <mc:Fallback xmlns="">
      <p:transition spd="slow" advTm="19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2" y="1685108"/>
            <a:ext cx="1898779" cy="187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74729" y="2438400"/>
            <a:ext cx="2571750" cy="514350"/>
          </a:xfrm>
          <a:prstGeom prst="rect">
            <a:avLst/>
          </a:prstGeom>
          <a:noFill/>
          <a:ln w="3810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FFFFFF"/>
                </a:solidFill>
                <a:cs typeface="Arial" charset="0"/>
              </a:rPr>
              <a:t>Dr. A. Leslie Evelyn</a:t>
            </a:r>
          </a:p>
          <a:p>
            <a:pPr algn="ctr"/>
            <a:r>
              <a:rPr lang="en-US" altLang="en-US" sz="1200" b="1" dirty="0">
                <a:solidFill>
                  <a:srgbClr val="FFFFFF"/>
                </a:solidFill>
                <a:cs typeface="Arial" charset="0"/>
              </a:rPr>
              <a:t>Director of  Sponsored Research </a:t>
            </a:r>
          </a:p>
          <a:p>
            <a:endParaRPr lang="en-US" altLang="en-US" dirty="0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540094" y="5812222"/>
            <a:ext cx="1434915" cy="776495"/>
          </a:xfrm>
          <a:prstGeom prst="rect">
            <a:avLst/>
          </a:prstGeom>
          <a:noFill/>
          <a:ln w="3810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FFFFFF"/>
                </a:solidFill>
                <a:cs typeface="Arial" charset="0"/>
              </a:rPr>
              <a:t>Shenetta Dudley</a:t>
            </a:r>
          </a:p>
          <a:p>
            <a:pPr algn="ctr"/>
            <a:r>
              <a:rPr lang="en-US" altLang="en-US" sz="1200" b="1" dirty="0">
                <a:solidFill>
                  <a:srgbClr val="FFFFFF"/>
                </a:solidFill>
                <a:cs typeface="Arial" charset="0"/>
              </a:rPr>
              <a:t>Pre-awards Administrator</a:t>
            </a:r>
            <a:endParaRPr lang="en-US" altLang="en-US" dirty="0">
              <a:cs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358873" y="5798528"/>
            <a:ext cx="1530905" cy="790189"/>
          </a:xfrm>
          <a:prstGeom prst="rect">
            <a:avLst/>
          </a:prstGeom>
          <a:noFill/>
          <a:ln w="3810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200" b="1" dirty="0" err="1">
                <a:solidFill>
                  <a:srgbClr val="FFFFFF"/>
                </a:solidFill>
                <a:cs typeface="Arial" charset="0"/>
              </a:rPr>
              <a:t>Dwane</a:t>
            </a:r>
            <a:r>
              <a:rPr lang="en-US" altLang="en-US" sz="1200" b="1" dirty="0">
                <a:solidFill>
                  <a:srgbClr val="FFFFFF"/>
                </a:solidFill>
                <a:cs typeface="Arial" charset="0"/>
              </a:rPr>
              <a:t> Hodges</a:t>
            </a:r>
          </a:p>
          <a:p>
            <a:pPr algn="ctr"/>
            <a:r>
              <a:rPr lang="en-US" altLang="en-US" sz="1200" b="1" dirty="0">
                <a:solidFill>
                  <a:srgbClr val="FFFFFF"/>
                </a:solidFill>
                <a:cs typeface="Arial" charset="0"/>
              </a:rPr>
              <a:t>Budget Officer/ Grant Dev. Spec.</a:t>
            </a:r>
            <a:endParaRPr lang="en-US" altLang="en-US" dirty="0">
              <a:cs typeface="Arial" charset="0"/>
            </a:endParaRPr>
          </a:p>
        </p:txBody>
      </p:sp>
      <p:sp>
        <p:nvSpPr>
          <p:cNvPr id="23567" name="Rectangle 11"/>
          <p:cNvSpPr>
            <a:spLocks noChangeArrowheads="1"/>
          </p:cNvSpPr>
          <p:nvPr/>
        </p:nvSpPr>
        <p:spPr bwMode="auto">
          <a:xfrm>
            <a:off x="-1314450" y="1366840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altLang="en-US"/>
              <a:t> </a:t>
            </a:r>
          </a:p>
        </p:txBody>
      </p:sp>
      <p:sp>
        <p:nvSpPr>
          <p:cNvPr id="23569" name="Title 1"/>
          <p:cNvSpPr txBox="1">
            <a:spLocks/>
          </p:cNvSpPr>
          <p:nvPr/>
        </p:nvSpPr>
        <p:spPr bwMode="auto">
          <a:xfrm>
            <a:off x="76200" y="15240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200150" indent="-285750" defTabSz="45720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543050" indent="-171450" defTabSz="45720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00250" indent="-171450" defTabSz="45720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57450" indent="-171450" defTabSz="4572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14650" indent="-171450" defTabSz="4572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71850" indent="-171450" defTabSz="4572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29050" indent="-171450" defTabSz="4572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SzTx/>
              <a:buFontTx/>
              <a:buNone/>
            </a:pPr>
            <a:endParaRPr lang="en-US" altLang="en-US"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AC988-359C-4DD1-9F4B-33BF4A13254B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33400" y="593154"/>
            <a:ext cx="8458200" cy="10593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>
              <a:defRPr/>
            </a:pPr>
            <a:r>
              <a:rPr lang="en-US" sz="4400" b="1" dirty="0"/>
              <a:t>The Office Of Sponsored Research and Programs  </a:t>
            </a:r>
            <a:br>
              <a:rPr lang="en-US" sz="1400" b="1" dirty="0"/>
            </a:br>
            <a:endParaRPr lang="en-US" sz="1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C0CBC4-83BB-43BC-992C-44FD01AED9D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5" t="8895" r="32372" b="18750"/>
          <a:stretch/>
        </p:blipFill>
        <p:spPr bwMode="auto">
          <a:xfrm>
            <a:off x="2482826" y="3654425"/>
            <a:ext cx="1403377" cy="20621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276B51-9B14-4EC4-B6B7-4F88095941D6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5" t="17521" r="23397" b="36752"/>
          <a:stretch/>
        </p:blipFill>
        <p:spPr bwMode="auto">
          <a:xfrm>
            <a:off x="5358873" y="3694861"/>
            <a:ext cx="1403377" cy="19812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F015EA-9917-4189-9AD2-6A22F44AA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6"/>
    </mc:Choice>
    <mc:Fallback xmlns="">
      <p:transition spd="slow" advTm="22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77724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Basic Types of Sponsored Funding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84515"/>
            <a:ext cx="7772400" cy="3962400"/>
          </a:xfrm>
        </p:spPr>
        <p:txBody>
          <a:bodyPr/>
          <a:lstStyle/>
          <a:p>
            <a:pPr marL="107950" indent="0">
              <a:buNone/>
              <a:defRPr/>
            </a:pPr>
            <a:endParaRPr lang="en-US" alt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950" indent="0">
              <a:buNone/>
              <a:defRPr/>
            </a:pPr>
            <a:endParaRPr lang="en-US" alt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950" indent="0">
              <a:buNone/>
              <a:defRPr/>
            </a:pPr>
            <a:endParaRPr lang="en-US" alt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950" indent="0">
              <a:buNone/>
              <a:defRPr/>
            </a:pPr>
            <a:endParaRPr lang="en-US" alt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950" indent="0">
              <a:buNone/>
              <a:defRPr/>
            </a:pPr>
            <a:br>
              <a:rPr lang="en-US" altLang="en-US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Contract - A formal agreement between two parties whereas goods or services are provided at an agreed upon price.  </a:t>
            </a:r>
          </a:p>
          <a:p>
            <a:pPr marL="107950" indent="0">
              <a:buNone/>
              <a:defRPr/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950" indent="0">
              <a:buNone/>
              <a:defRPr/>
            </a:pPr>
            <a:r>
              <a:rPr lang="en-US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Cooperative Agreements - Similar to a grant, except after 			         the award is given the funding institution assists and/or                       participates in project  activities with the grant recipient.</a:t>
            </a:r>
          </a:p>
          <a:p>
            <a:pPr eaLnBrk="1" hangingPunct="1"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AC988-359C-4DD1-9F4B-33BF4A13254B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308" y="2480465"/>
            <a:ext cx="2667992" cy="179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9" descr="C:\Users\dhodges1\AppData\Local\Microsoft\Windows\Temporary Internet Files\Content.IE5\ICL705TP\MP900400505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175125"/>
            <a:ext cx="12954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355012"/>
            <a:ext cx="22098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0917" y="1667343"/>
            <a:ext cx="7581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Grant - Money given by a federal, state, or local government agency, or by a private business, foundation or individual, to fund a project.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C8F2F5-22A1-4FAA-9A25-9EF89DAF1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9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82"/>
    </mc:Choice>
    <mc:Fallback xmlns="">
      <p:transition spd="slow" advTm="28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0"/>
            <a:ext cx="64389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Pre-Awards Administration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124200"/>
            <a:ext cx="7772400" cy="3048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Instructions and guidelines for submissions.</a:t>
            </a:r>
            <a:br>
              <a:rPr lang="en-US" altLang="en-US" dirty="0"/>
            </a:br>
            <a:endParaRPr lang="en-US" altLang="en-US" dirty="0"/>
          </a:p>
          <a:p>
            <a:pPr eaLnBrk="1" hangingPunct="1"/>
            <a:r>
              <a:rPr lang="en-US" altLang="en-US" dirty="0"/>
              <a:t>Proposal development and compliance</a:t>
            </a:r>
            <a:br>
              <a:rPr lang="en-US" altLang="en-US" dirty="0"/>
            </a:br>
            <a:endParaRPr lang="en-US" altLang="en-US" dirty="0"/>
          </a:p>
          <a:p>
            <a:pPr eaLnBrk="1" hangingPunct="1"/>
            <a:r>
              <a:rPr lang="en-US" altLang="en-US" dirty="0"/>
              <a:t>Grants.gov and NSF </a:t>
            </a:r>
            <a:r>
              <a:rPr lang="en-US" altLang="en-US" dirty="0" err="1"/>
              <a:t>Fastlane</a:t>
            </a:r>
            <a:r>
              <a:rPr lang="en-US" altLang="en-US" dirty="0"/>
              <a:t> submissions</a:t>
            </a:r>
            <a:br>
              <a:rPr lang="en-US" altLang="en-US" dirty="0"/>
            </a:br>
            <a:endParaRPr lang="en-US" altLang="en-US" dirty="0"/>
          </a:p>
          <a:p>
            <a:pPr eaLnBrk="1" hangingPunct="1"/>
            <a:r>
              <a:rPr lang="en-US" altLang="en-US" dirty="0"/>
              <a:t>Registering Individuals with agencies and search engines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AC988-359C-4DD1-9F4B-33BF4A13254B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pic>
        <p:nvPicPr>
          <p:cNvPr id="25605" name="Picture 2" descr="http://4.bp.blogspot.com/-M8GTl4PieiM/UPQn4QQ1RnI/AAAAAAAABOU/2B5Saj-9e4w/s1600/checkli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76400"/>
            <a:ext cx="20574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01"/>
            <a:ext cx="112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83403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</a:rPr>
              <a:t>Mrs. Shenetta Dudley</a:t>
            </a:r>
          </a:p>
          <a:p>
            <a:pPr algn="r"/>
            <a:r>
              <a:rPr lang="en-US" sz="1400" dirty="0">
                <a:solidFill>
                  <a:srgbClr val="FFC000"/>
                </a:solidFill>
              </a:rPr>
              <a:t>x-1570</a:t>
            </a:r>
          </a:p>
          <a:p>
            <a:pPr algn="r"/>
            <a:r>
              <a:rPr lang="en-US" sz="1400" dirty="0">
                <a:solidFill>
                  <a:srgbClr val="FFC000"/>
                </a:solidFill>
              </a:rPr>
              <a:t>sdudley@uncfsu.edu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D7AB48B-0CE0-425D-A46F-C7333EC34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0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77"/>
    </mc:Choice>
    <mc:Fallback xmlns="">
      <p:transition spd="slow" advTm="30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817754"/>
            <a:ext cx="57912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Budget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95600"/>
            <a:ext cx="7924800" cy="3733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Budget development and cost itemization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Preview RFPs. Preparing synopses of application information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 and revise budget templates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Preview/Review proposed budgets 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AC988-359C-4DD1-9F4B-33BF4A13254B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pic>
        <p:nvPicPr>
          <p:cNvPr id="26629" name="Picture 2" descr="C:\Users\dhodges1\AppData\Local\Microsoft\Windows\Temporary Internet Files\Content.IE5\ZAVPG10R\MP90044228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1638300"/>
            <a:ext cx="193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62600" y="83403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</a:rPr>
              <a:t>Mr. Dwane Hodges</a:t>
            </a:r>
          </a:p>
          <a:p>
            <a:pPr algn="r"/>
            <a:r>
              <a:rPr lang="en-US" sz="1400" dirty="0">
                <a:solidFill>
                  <a:srgbClr val="FFC000"/>
                </a:solidFill>
              </a:rPr>
              <a:t>x-1645</a:t>
            </a:r>
          </a:p>
          <a:p>
            <a:pPr algn="r"/>
            <a:r>
              <a:rPr lang="en-US" sz="1400" dirty="0">
                <a:solidFill>
                  <a:srgbClr val="FFC000"/>
                </a:solidFill>
              </a:rPr>
              <a:t>dhodges1@uncfsu.edu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5890"/>
            <a:ext cx="1025260" cy="11619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BE6A189-FE6A-415D-BA07-AAFF51D3D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7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97"/>
    </mc:Choice>
    <mc:Fallback xmlns="">
      <p:transition spd="slow" advTm="31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983" y="790004"/>
            <a:ext cx="4495800" cy="685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7776" y="2895600"/>
            <a:ext cx="7239000" cy="3810000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altLang="en-US" dirty="0">
                <a:latin typeface="Arial" charset="0"/>
                <a:cs typeface="Arial" charset="0"/>
              </a:rPr>
              <a:t>Point of Contact for: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latin typeface="Arial" charset="0"/>
                <a:cs typeface="Arial" charset="0"/>
              </a:rPr>
              <a:t>Contracts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latin typeface="Arial" charset="0"/>
                <a:cs typeface="Arial" charset="0"/>
              </a:rPr>
              <a:t>Teaming Agreements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latin typeface="Arial" charset="0"/>
                <a:cs typeface="Arial" charset="0"/>
              </a:rPr>
              <a:t>Non-Disclosure Agreements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latin typeface="Arial" charset="0"/>
                <a:cs typeface="Arial" charset="0"/>
              </a:rPr>
              <a:t>Memoranda of Understanding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AC988-359C-4DD1-9F4B-33BF4A13254B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38802" y="402345"/>
            <a:ext cx="20419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</a:rPr>
              <a:t>Dr. Leslie Evelyn</a:t>
            </a:r>
          </a:p>
          <a:p>
            <a:pPr algn="r"/>
            <a:r>
              <a:rPr lang="en-US" sz="1400" dirty="0">
                <a:solidFill>
                  <a:srgbClr val="FFC000"/>
                </a:solidFill>
              </a:rPr>
              <a:t>1644</a:t>
            </a:r>
          </a:p>
          <a:p>
            <a:pPr algn="r"/>
            <a:r>
              <a:rPr lang="en-US" sz="1400" dirty="0">
                <a:solidFill>
                  <a:srgbClr val="FFC000"/>
                </a:solidFill>
              </a:rPr>
              <a:t>aevelyn@uncfsu.edu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38277"/>
            <a:ext cx="10810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027" name="Picture 3" descr="C:\Users\dhodges1\AppData\Local\Microsoft\Windows\Temporary Internet Files\Content.IE5\89NS4N1F\MP900448478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276" y="1305077"/>
            <a:ext cx="3048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82453CE-ECBE-4C5A-9C9C-B0C645EF0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52"/>
    </mc:Choice>
    <mc:Fallback xmlns="">
      <p:transition spd="slow" advTm="30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0"/>
            <a:ext cx="45720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0" y="3416302"/>
            <a:ext cx="6781800" cy="233013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Oversee Compliance with funding agencies</a:t>
            </a:r>
          </a:p>
          <a:p>
            <a:pPr marL="0" indent="0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	(NSF, NIH, NEA, ARO, Gates Foundations, etc.)</a:t>
            </a:r>
          </a:p>
          <a:p>
            <a:pPr eaLnBrk="1" hangingPunct="1"/>
            <a:endParaRPr lang="en-US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Oversee Compliance with regulatory agencies</a:t>
            </a:r>
          </a:p>
          <a:p>
            <a:pPr marL="0" indent="0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	(Dept. of State, EPA, OSHA, Dept. of Commerce, DHS, </a:t>
            </a:r>
          </a:p>
          <a:p>
            <a:pPr marL="0" indent="0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	DHHS, CDC, NRC, Dept. of Justice, etc.)</a:t>
            </a:r>
          </a:p>
          <a:p>
            <a:pPr marL="0" indent="0">
              <a:buNone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AC988-359C-4DD1-9F4B-33BF4A13254B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28677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1371600"/>
            <a:ext cx="13779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4B7DA5-2AFE-411B-BCA0-18E724FE7A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5890"/>
            <a:ext cx="1025260" cy="11619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29834266-FBC6-4AAB-BE69-0F0E893D4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365"/>
            <a:ext cx="112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528955-8E95-482A-9F82-3B9B9F990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8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61"/>
    </mc:Choice>
    <mc:Fallback xmlns="">
      <p:transition spd="slow" advTm="22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838200"/>
            <a:ext cx="5943600" cy="685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Non-financial Post-Awards Administration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667000"/>
            <a:ext cx="7772400" cy="3810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200000"/>
              </a:lnSpc>
            </a:pPr>
            <a:r>
              <a:rPr lang="en-US" altLang="en-US" dirty="0">
                <a:latin typeface="Arial" charset="0"/>
                <a:cs typeface="Arial" charset="0"/>
              </a:rPr>
              <a:t>Meet with PIs for post-award or new award orientation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dirty="0">
                <a:latin typeface="Arial" charset="0"/>
                <a:cs typeface="Arial" charset="0"/>
              </a:rPr>
              <a:t>Assist with post award reporting, compliance, and close-out 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dirty="0">
                <a:latin typeface="Arial" charset="0"/>
                <a:cs typeface="Arial" charset="0"/>
              </a:rPr>
              <a:t>Conduct compliance reviews of grant award project reports	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dirty="0">
                <a:latin typeface="Arial" charset="0"/>
                <a:cs typeface="Arial" charset="0"/>
              </a:rPr>
              <a:t>Assist with grant award modifications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AC988-359C-4DD1-9F4B-33BF4A13254B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pic>
        <p:nvPicPr>
          <p:cNvPr id="27653" name="Picture 4" descr="https://encrypted-tbn1.gstatic.com/images?q=tbn:ANd9GcSHojbANZD44jiJWUoAPszqBzJxVqjhbUPuNlvUtoBZZydO2zBH3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3" y="1600202"/>
            <a:ext cx="15652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CD6FB25-3915-4D55-A2C3-47338BC02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2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10"/>
    </mc:Choice>
    <mc:Fallback xmlns="">
      <p:transition spd="slow" advTm="35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2072</TotalTime>
  <Words>1021</Words>
  <Application>Microsoft Office PowerPoint</Application>
  <PresentationFormat>On-screen Show (4:3)</PresentationFormat>
  <Paragraphs>195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Bodoni MT</vt:lpstr>
      <vt:lpstr>Calibri</vt:lpstr>
      <vt:lpstr>Calibri Light</vt:lpstr>
      <vt:lpstr>Georgia</vt:lpstr>
      <vt:lpstr>Wingdings</vt:lpstr>
      <vt:lpstr>Celestial</vt:lpstr>
      <vt:lpstr>Fayetteville State University Office of Sponsored Research and Programs &amp; Research Office (OSRP/RO)</vt:lpstr>
      <vt:lpstr>The Research Office </vt:lpstr>
      <vt:lpstr>PowerPoint Presentation</vt:lpstr>
      <vt:lpstr>Basic Types of Sponsored Funding</vt:lpstr>
      <vt:lpstr>Pre-Awards Administration</vt:lpstr>
      <vt:lpstr>Budget Development</vt:lpstr>
      <vt:lpstr>Director</vt:lpstr>
      <vt:lpstr>Compliance</vt:lpstr>
      <vt:lpstr>Non-financial Post-Awards Administration</vt:lpstr>
      <vt:lpstr>financial Post-Awards Administration</vt:lpstr>
      <vt:lpstr>Institutional Review Board (IRB) Structure</vt:lpstr>
      <vt:lpstr>“Exploration is the engine that drives innovation.  Innovation drives economic growth.  So lets all go exploring” – Edith Widder</vt:lpstr>
      <vt:lpstr>“It’s fun to do the impossible”  - Walt disney</vt:lpstr>
      <vt:lpstr>Export Control &amp; itar (International Traffic in Arms Regulations)</vt:lpstr>
      <vt:lpstr>PowerPoint Presentation</vt:lpstr>
      <vt:lpstr>“Don't fear failure so much that you refuse to try new things. The saddest summary of a life contains three descriptions: could have, might have, and should have” – Louis E. Boone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Fayetteville State University Office of Sponsored Research and Programs &amp; Research Office (OSRP/RO)</dc:title>
  <dc:creator>Evelyn, Leslie</dc:creator>
  <cp:lastModifiedBy>Dudley, Shenetta</cp:lastModifiedBy>
  <cp:revision>14</cp:revision>
  <dcterms:created xsi:type="dcterms:W3CDTF">2020-09-17T20:53:22Z</dcterms:created>
  <dcterms:modified xsi:type="dcterms:W3CDTF">2020-09-23T20:41:43Z</dcterms:modified>
</cp:coreProperties>
</file>