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71" r:id="rId5"/>
    <p:sldId id="267" r:id="rId6"/>
    <p:sldId id="257" r:id="rId7"/>
    <p:sldId id="269" r:id="rId8"/>
    <p:sldId id="263" r:id="rId9"/>
    <p:sldId id="261" r:id="rId10"/>
    <p:sldId id="262" r:id="rId11"/>
    <p:sldId id="265" r:id="rId12"/>
    <p:sldId id="264" r:id="rId13"/>
    <p:sldId id="266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D9868-6193-914E-A203-8780F2889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3B781-093D-0A49-8C43-DF901BAA4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052E0-D68E-D648-86DC-BCC1F603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1742E-3DF8-DD47-8A25-AB2AD473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BA139-F2FB-B646-9AAE-ABCAA0E5C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42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A9A6-FB65-FB44-94BF-81555621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822DE7-A66D-654D-B44A-9FC9C529D7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A249C-67C0-9645-B37B-109F0AFE6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5F450-8639-D748-995F-2795DEE9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7164E-E446-314B-AFD2-36CEDF23A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4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916B1C-C100-6A42-8964-CAA93EDAD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18041-E57C-7647-9C62-8B2D4EFE1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03A4D-CBBB-7840-9931-57DED552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72ACC-E1E9-0F42-A607-699CEAD3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9B69-99C4-5149-AF72-C7263BDD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1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A6A45-9CB2-4548-8D1A-CF56E151E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3C0CB-BC45-1448-B49C-AE4E23BF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EB54A-F5A0-054F-9DD3-7C3C8869B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EC17D-9D87-9C46-BCDC-78371E808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1D887-50CD-A246-8824-B6B8D573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2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3B2D-23B2-F447-89EE-CB6171FDA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12AEC-359B-874D-929F-D298DCB9E4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D8B34-AC81-7D46-BF66-CFB6C26C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A6AFC-167A-EB4E-BAB8-B90D027F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9AA39-EB23-FB49-A4F5-7717E3563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5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12417-4F55-3C42-A7D1-0721437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6C4D3-4532-4442-B0FC-5DDDAF3C88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549D4F-B8DA-B344-9BCC-B802FC08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BF78C-EBEA-FF4D-A33E-A2256525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31D20-B40F-EE4D-858E-79285F281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90611-6492-824E-846D-629DD3461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85CE-1963-C846-8C52-7BD8586F4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C18-1ED6-2542-97D9-4DF7D56B4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BC5E15-1C00-B447-B0A0-A1A34CA578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6B123-CCCA-644C-A5C9-3F9D2AA13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949B61-0F1A-8A41-B7EB-963E7B58D9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552615-7524-3B4E-AF1B-74E4E236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17B915-D3E6-3E40-B5DD-4BA7E107B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39EBA-2EFE-A648-B7A6-396088D1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E89B-624B-7B49-A132-0FE9CF4D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BD7AB4-7496-E94D-B25D-9D7A63BE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AC711A-238A-3B4D-B322-B7EF27E61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A019D-BDAE-214F-B650-7FC2ED2A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1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25BFEF-B534-E74F-BC14-F9A06BD42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240772-ABB2-3F44-B007-F9D5CD533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47E2A-4420-E54A-A47E-E94AFC87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3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F5B6B-21EE-4643-B3F4-3B008028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58BE3-D557-DE4F-B801-851AA0C62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6B6C31-4457-9447-B6D4-27A8772BE4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1CA38-7F86-9E47-9FF0-A0246CBC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5CE6C-9083-4441-A019-AF0783891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0E380-B6C7-2840-9420-69DA79272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17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227F-80CD-A542-8F0B-ECD70E253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A0CF3-B3F0-8342-B741-C1CD9D42E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E7EE6-7827-F44D-BE0A-A2CA582FC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F7C19-2D0B-F046-AB90-2A420CE8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14586-4CB5-CC4D-A077-2B43B5B41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D5283A-A0EC-C240-A703-E94B23AD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6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B31FC-FB56-594D-AB46-D1EA482F6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F0AC7-F79E-E44C-AA32-AE185C177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C3B1D-B632-184F-9306-40A8D2197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9BD4-BEEF-9047-8211-36C8B910405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CCD9C-D5A6-F94F-A1A9-3D3FED7595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D64AE-D3DB-3841-A4EF-B5859EFA2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82625-AC1A-4943-BD96-EA7134430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4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4061C-9311-A441-9A74-CE8FB0EA5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Quotes &amp; Paraphrases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3F36C2-D292-7841-9DFA-D8738A3F6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0B72FBDF-9E96-7F4B-9CC4-746539E3D5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498" y="3130286"/>
            <a:ext cx="7858986" cy="43997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519E880-6A47-E745-B315-E62C7324A19D}"/>
              </a:ext>
            </a:extLst>
          </p:cNvPr>
          <p:cNvSpPr txBox="1"/>
          <p:nvPr/>
        </p:nvSpPr>
        <p:spPr>
          <a:xfrm>
            <a:off x="5901531" y="2076509"/>
            <a:ext cx="5994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your arguments through research.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1FFDF-12C8-0B46-901A-D056C11F8D8C}"/>
              </a:ext>
            </a:extLst>
          </p:cNvPr>
          <p:cNvSpPr txBox="1"/>
          <p:nvPr/>
        </p:nvSpPr>
        <p:spPr>
          <a:xfrm>
            <a:off x="602722" y="5917593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/>
              <a:t>Blog.cometdocs.com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5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E6F6-C26C-DA4B-B478-F61477F5E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534" y="-195792"/>
            <a:ext cx="10515600" cy="1325563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Introduce Quotes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5D3FF-FEA8-734D-9F56-29EEEA936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45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b="1" dirty="0">
              <a:solidFill>
                <a:srgbClr val="1A1A1A"/>
              </a:solidFill>
              <a:latin typeface="museo-sans-700"/>
            </a:endParaRPr>
          </a:p>
          <a:p>
            <a:pPr marL="0" indent="0">
              <a:buNone/>
            </a:pPr>
            <a:endParaRPr lang="en-US" b="1" dirty="0">
              <a:solidFill>
                <a:srgbClr val="1A1A1A"/>
              </a:solidFill>
              <a:latin typeface="museo-sans-700"/>
            </a:endParaRPr>
          </a:p>
          <a:p>
            <a:pPr marL="0" indent="0">
              <a:buNone/>
            </a:pPr>
            <a:endParaRPr lang="en-US" b="1" dirty="0">
              <a:solidFill>
                <a:srgbClr val="1A1A1A"/>
              </a:solidFill>
              <a:latin typeface="museo-sans-70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A1A1A"/>
                </a:solidFill>
                <a:latin typeface="museo-sans-700"/>
              </a:rPr>
              <a:t>A</a:t>
            </a:r>
            <a:r>
              <a:rPr lang="en-US" b="1" i="0" u="none" strike="noStrike" dirty="0">
                <a:solidFill>
                  <a:srgbClr val="1A1A1A"/>
                </a:solidFill>
                <a:effectLst/>
                <a:latin typeface="museo-sans-700"/>
              </a:rPr>
              <a:t> full sentence followed by a colon.</a:t>
            </a:r>
            <a:endParaRPr lang="en-US" b="0" i="0" u="none" strike="noStrike" cap="all" dirty="0">
              <a:solidFill>
                <a:srgbClr val="767676"/>
              </a:solidFill>
              <a:effectLst/>
              <a:latin typeface="museo-sans-900"/>
            </a:endParaRP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rgbClr val="1A1A1A"/>
                </a:solidFill>
                <a:effectLst/>
                <a:latin typeface="museo-sans-300"/>
              </a:rPr>
              <a:t>	The setting emphasizes deception: "Nothing is as it appears" (Smith 1).</a:t>
            </a: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rgbClr val="1A1A1A"/>
                </a:solidFill>
                <a:effectLst/>
                <a:latin typeface="museo-sans-300"/>
              </a:rPr>
              <a:t>	Pierce ends the poem on an ironic note: "To every woman a happy ending" (25).</a:t>
            </a:r>
          </a:p>
          <a:p>
            <a:pPr marL="0" indent="0">
              <a:buNone/>
            </a:pPr>
            <a:r>
              <a:rPr lang="en-US" sz="2400" b="1" i="0" u="none" strike="noStrike" dirty="0">
                <a:solidFill>
                  <a:srgbClr val="1A1A1A"/>
                </a:solidFill>
                <a:effectLst/>
                <a:latin typeface="museo-sans-700"/>
              </a:rPr>
              <a:t>Begin a sentence with your own words, then complete it with quoted words.</a:t>
            </a:r>
          </a:p>
          <a:p>
            <a:pPr marL="0" indent="0">
              <a:buNone/>
            </a:pPr>
            <a:r>
              <a:rPr lang="en-US" sz="1600" b="0" i="0" u="none" strike="noStrike" dirty="0">
                <a:solidFill>
                  <a:srgbClr val="1A1A1A"/>
                </a:solidFill>
                <a:effectLst/>
                <a:latin typeface="museo-sans-300"/>
              </a:rPr>
              <a:t>	</a:t>
            </a:r>
            <a:r>
              <a:rPr lang="en-US" sz="1400" b="0" i="0" u="none" strike="noStrike" dirty="0">
                <a:solidFill>
                  <a:srgbClr val="1A1A1A"/>
                </a:solidFill>
                <a:effectLst/>
                <a:latin typeface="museo-sans-300"/>
              </a:rPr>
              <a:t>Hamlet's task is to avenge a "foul and most unnatural murder" (Shakespeare 925).</a:t>
            </a:r>
          </a:p>
          <a:p>
            <a:pPr marL="0" indent="0">
              <a:buNone/>
            </a:pPr>
            <a:r>
              <a:rPr lang="en-US" sz="2400" b="1" i="0" u="none" strike="noStrike" dirty="0">
                <a:solidFill>
                  <a:srgbClr val="1A1A1A"/>
                </a:solidFill>
                <a:effectLst/>
                <a:latin typeface="museo-sans-700"/>
              </a:rPr>
              <a:t>To quote a critic or researcher, you can use an introductory phrase naming the source, followed by a comma.</a:t>
            </a:r>
            <a:r>
              <a:rPr lang="en-US" sz="1600" b="0" i="0" u="none" strike="noStrike" dirty="0">
                <a:solidFill>
                  <a:srgbClr val="1A1A1A"/>
                </a:solidFill>
                <a:effectLst/>
                <a:latin typeface="museo-sans-300"/>
              </a:rPr>
              <a:t>							</a:t>
            </a:r>
            <a:r>
              <a:rPr lang="en-US" sz="1400" b="0" i="0" u="none" strike="noStrike" dirty="0">
                <a:solidFill>
                  <a:srgbClr val="1A1A1A"/>
                </a:solidFill>
                <a:effectLst/>
                <a:latin typeface="museo-sans-300"/>
              </a:rPr>
              <a:t>According to Smith, "[W]</a:t>
            </a:r>
            <a:r>
              <a:rPr lang="en-US" sz="1400" b="0" i="0" u="none" strike="noStrike" dirty="0" err="1">
                <a:solidFill>
                  <a:srgbClr val="1A1A1A"/>
                </a:solidFill>
                <a:effectLst/>
                <a:latin typeface="museo-sans-300"/>
              </a:rPr>
              <a:t>riting</a:t>
            </a:r>
            <a:r>
              <a:rPr lang="en-US" sz="1400" b="0" i="0" u="none" strike="noStrike" dirty="0">
                <a:solidFill>
                  <a:srgbClr val="1A1A1A"/>
                </a:solidFill>
                <a:effectLst/>
                <a:latin typeface="museo-sans-300"/>
              </a:rPr>
              <a:t> is fun" (215).    In Smith's words, " . . .       In Smith's view, " . . .</a:t>
            </a:r>
          </a:p>
          <a:p>
            <a:pPr marL="0" indent="0">
              <a:buNone/>
            </a:pPr>
            <a:endParaRPr lang="en-US" sz="1600" b="0" i="0" u="none" strike="noStrike" dirty="0">
              <a:solidFill>
                <a:srgbClr val="1A1A1A"/>
              </a:solidFill>
              <a:effectLst/>
              <a:latin typeface="museo-sans-30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725293-2AE7-6846-8C1F-B11E40F4D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749" y="730251"/>
            <a:ext cx="2972695" cy="214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26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F08F8-921B-4743-AFBC-D4F7E379A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Words to Introduce Quotes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0523A-3573-294D-A7EE-560A12DFB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Says		reveals		agrees		notes	          expresses	refutes		believes		states	</a:t>
            </a:r>
          </a:p>
          <a:p>
            <a:pPr marL="0" indent="0">
              <a:buNone/>
            </a:pPr>
            <a:r>
              <a:rPr lang="en-US" dirty="0"/>
              <a:t>Denies	 observes		endorses		acknowledges	</a:t>
            </a:r>
          </a:p>
          <a:p>
            <a:pPr marL="0" indent="0">
              <a:buNone/>
            </a:pPr>
            <a:r>
              <a:rPr lang="en-US" dirty="0"/>
              <a:t>Comments	thinks                        Rejects		relates</a:t>
            </a:r>
          </a:p>
          <a:p>
            <a:pPr marL="0" indent="0">
              <a:buNone/>
            </a:pPr>
            <a:r>
              <a:rPr lang="en-US" dirty="0"/>
              <a:t>Suggests	admits		declares 		points out</a:t>
            </a:r>
          </a:p>
          <a:p>
            <a:pPr marL="0" indent="0">
              <a:buNone/>
            </a:pPr>
            <a:r>
              <a:rPr lang="en-US" dirty="0"/>
              <a:t>Compares	discusses		confirmed 		mentions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668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3E1D-64ED-1243-949A-95EFBD73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Changing a 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4DFF8-30FD-5847-8346-8FB2999A6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Shorten it											</a:t>
            </a:r>
            <a:r>
              <a:rPr lang="en-US" dirty="0"/>
              <a:t>ellipsis show that words have been omitted 					</a:t>
            </a:r>
            <a:r>
              <a:rPr lang="en-US" sz="2000" dirty="0"/>
              <a:t>ex: “Evolution … can only act by … slow steps” (Darwin 510).</a:t>
            </a:r>
          </a:p>
          <a:p>
            <a:r>
              <a:rPr lang="en-US" b="1" dirty="0"/>
              <a:t>Add something										</a:t>
            </a:r>
            <a:r>
              <a:rPr lang="en-US" dirty="0"/>
              <a:t>bracket the added word/words							</a:t>
            </a:r>
            <a:r>
              <a:rPr lang="en-US" sz="2000" dirty="0"/>
              <a:t>ex: “Just 3% of [Switzerland’s] population is working poor” (</a:t>
            </a:r>
            <a:r>
              <a:rPr lang="en-US" sz="2000" dirty="0" err="1"/>
              <a:t>Womak</a:t>
            </a:r>
            <a:r>
              <a:rPr lang="en-US" sz="2000" dirty="0"/>
              <a:t>, 2016, p.27).</a:t>
            </a:r>
          </a:p>
          <a:p>
            <a:r>
              <a:rPr lang="en-US" b="1" dirty="0"/>
              <a:t>Show an error 										</a:t>
            </a:r>
            <a:r>
              <a:rPr lang="en-US" dirty="0"/>
              <a:t>bracket [sic] after the error							</a:t>
            </a:r>
            <a:r>
              <a:rPr lang="en-US" sz="2000" dirty="0"/>
              <a:t>ex: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ProximaNova"/>
              </a:rPr>
              <a:t>Nowak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roximaNova"/>
              </a:rPr>
              <a:t> (2019) wrote that “people have an obligation to care for there [</a:t>
            </a:r>
            <a:r>
              <a:rPr lang="en-US" sz="2000" b="0" i="1" u="none" strike="noStrike" dirty="0">
                <a:solidFill>
                  <a:srgbClr val="000000"/>
                </a:solidFill>
                <a:effectLst/>
                <a:latin typeface="ProximaNova"/>
              </a:rPr>
              <a:t>sic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ProximaNova"/>
              </a:rPr>
              <a:t>] pets” (p. 52).</a:t>
            </a:r>
            <a:endParaRPr lang="en-US" sz="2000" b="1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B5009D8-9F74-7C42-B9E0-B0AB84AFB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83" y="0"/>
            <a:ext cx="4646084" cy="31748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25CA6-E1C1-4B4C-A17B-BCB9764049F7}"/>
              </a:ext>
            </a:extLst>
          </p:cNvPr>
          <p:cNvSpPr txBox="1"/>
          <p:nvPr/>
        </p:nvSpPr>
        <p:spPr>
          <a:xfrm>
            <a:off x="5979583" y="2965282"/>
            <a:ext cx="224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Infrastructure-intelligence.com</a:t>
            </a:r>
          </a:p>
        </p:txBody>
      </p:sp>
    </p:spTree>
    <p:extLst>
      <p:ext uri="{BB962C8B-B14F-4D97-AF65-F5344CB8AC3E}">
        <p14:creationId xmlns:p14="http://schemas.microsoft.com/office/powerpoint/2010/main" val="875395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39AA-3020-B740-AD7E-65624829C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Uses for Quotation 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283F5-B597-E041-98C2-D5A0959A2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Titles of short works like short stories, essays, songs, poems, articles.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400" dirty="0"/>
              <a:t>Use italics for longer works like books, plays, magazines.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Ironic usage, when a word is intended to mean it’s opposite.</a:t>
            </a:r>
          </a:p>
          <a:p>
            <a:pPr marL="0" indent="0">
              <a:buNone/>
            </a:pPr>
            <a:r>
              <a:rPr lang="en-US" i="1" dirty="0"/>
              <a:t>    My “friend” stabbed me in the back. </a:t>
            </a:r>
            <a:r>
              <a:rPr lang="en-US" dirty="0"/>
              <a:t>(So-called friend)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F264F22-585C-1547-8161-3260442E5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168" y="2942167"/>
            <a:ext cx="1865801" cy="3656541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2A8AB47-9EF9-DD42-976F-2B3DAC508F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6" y="4316413"/>
            <a:ext cx="1984459" cy="23616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EBC310-2FF4-834A-8833-E5BA0C5C2BD8}"/>
              </a:ext>
            </a:extLst>
          </p:cNvPr>
          <p:cNvSpPr txBox="1"/>
          <p:nvPr/>
        </p:nvSpPr>
        <p:spPr>
          <a:xfrm>
            <a:off x="9828169" y="6492875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ruin my week.com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5EE214-39CF-CD42-96F0-AB2A0082106E}"/>
              </a:ext>
            </a:extLst>
          </p:cNvPr>
          <p:cNvSpPr txBox="1"/>
          <p:nvPr/>
        </p:nvSpPr>
        <p:spPr>
          <a:xfrm>
            <a:off x="150283" y="6585208"/>
            <a:ext cx="3638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acid cow.com</a:t>
            </a:r>
          </a:p>
        </p:txBody>
      </p:sp>
    </p:spTree>
    <p:extLst>
      <p:ext uri="{BB962C8B-B14F-4D97-AF65-F5344CB8AC3E}">
        <p14:creationId xmlns:p14="http://schemas.microsoft.com/office/powerpoint/2010/main" val="269579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AA1CD-0C81-FC4C-B675-8CC6C1BDA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266B9-7E68-4146-A191-EDABE409A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en-US" sz="2000" b="1" dirty="0"/>
              <a:t>Quote accurately </a:t>
            </a:r>
          </a:p>
          <a:p>
            <a:endParaRPr lang="en-US" sz="2000" b="1" dirty="0"/>
          </a:p>
          <a:p>
            <a:r>
              <a:rPr lang="en-US" sz="2000" b="1" dirty="0"/>
              <a:t>Paraphrase originally </a:t>
            </a:r>
          </a:p>
          <a:p>
            <a:endParaRPr lang="en-US" sz="2000" b="1" dirty="0"/>
          </a:p>
          <a:p>
            <a:r>
              <a:rPr lang="en-US" sz="2000" b="1" dirty="0"/>
              <a:t>Cite everything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A0F2F3D3-1E62-9049-ABE2-7CB007607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862" y="1531288"/>
            <a:ext cx="6019331" cy="3792178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1CD26-CEA0-3E4B-B0D4-52AFE7BEBF1C}"/>
              </a:ext>
            </a:extLst>
          </p:cNvPr>
          <p:cNvSpPr txBox="1"/>
          <p:nvPr/>
        </p:nvSpPr>
        <p:spPr>
          <a:xfrm>
            <a:off x="5405862" y="3073434"/>
            <a:ext cx="34176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 got it now!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CBFE0A-4AF1-004C-A3AA-F6537BD641CB}"/>
              </a:ext>
            </a:extLst>
          </p:cNvPr>
          <p:cNvSpPr txBox="1"/>
          <p:nvPr/>
        </p:nvSpPr>
        <p:spPr>
          <a:xfrm>
            <a:off x="5329766" y="5046467"/>
            <a:ext cx="2152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Memebaby2019.blogspot.com</a:t>
            </a:r>
          </a:p>
        </p:txBody>
      </p:sp>
    </p:spTree>
    <p:extLst>
      <p:ext uri="{BB962C8B-B14F-4D97-AF65-F5344CB8AC3E}">
        <p14:creationId xmlns:p14="http://schemas.microsoft.com/office/powerpoint/2010/main" val="3291763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8DEE2-5542-F846-9B6D-78078F6EB2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A167F-C816-694E-A6F3-9CBDF8E185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0" i="0" u="none" strike="noStrike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To repeat or copy the words of a person, book or other </a:t>
            </a:r>
          </a:p>
          <a:p>
            <a:pPr marL="0" indent="0" algn="ctr">
              <a:buNone/>
            </a:pPr>
            <a:r>
              <a:rPr lang="en-US" b="0" i="0" dirty="0">
                <a:effectLst/>
                <a:latin typeface="Arial" panose="020B0604020202020204" pitchFamily="34" charset="0"/>
              </a:rPr>
              <a:t>sourc</a:t>
            </a:r>
            <a:r>
              <a:rPr lang="en-US" dirty="0">
                <a:latin typeface="Arial" panose="020B0604020202020204" pitchFamily="34" charset="0"/>
              </a:rPr>
              <a:t>e.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Must be cited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Quotation marks needed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9BC8F-9638-D145-89DF-389B64B8E9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PARAPHRASE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4D5E70-BB90-AA42-8496-74B9963DA2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b="0" i="0" u="none" strike="noStrike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To restate a passage in other words.</a:t>
            </a:r>
          </a:p>
          <a:p>
            <a:pPr marL="0" indent="0" algn="ctr">
              <a:buNone/>
            </a:pPr>
            <a:endParaRPr lang="en-US" b="0" i="0" u="none" strike="noStrike" dirty="0">
              <a:solidFill>
                <a:srgbClr val="404040"/>
              </a:solidFill>
              <a:effectLst/>
              <a:latin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Must be cited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</a:rPr>
              <a:t>No quotation marks </a:t>
            </a:r>
            <a:endParaRPr 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5538B9CE-A278-1A46-875E-EEE6478F1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668337"/>
            <a:ext cx="1598083" cy="177838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4166681-BE63-B240-BC34-8C55701060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250" y="465667"/>
            <a:ext cx="1816615" cy="19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53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4DBA18F-E314-1748-B354-C6A1CCB3482A}"/>
              </a:ext>
            </a:extLst>
          </p:cNvPr>
          <p:cNvSpPr txBox="1"/>
          <p:nvPr/>
        </p:nvSpPr>
        <p:spPr>
          <a:xfrm>
            <a:off x="1206500" y="1054100"/>
            <a:ext cx="9620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Quoting = copying a passage of someone else’s words and crediting the source</a:t>
            </a:r>
            <a:r>
              <a:rPr lang="en-US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A6323B-1942-0845-A1A8-2B0EA029C468}"/>
              </a:ext>
            </a:extLst>
          </p:cNvPr>
          <p:cNvSpPr txBox="1"/>
          <p:nvPr/>
        </p:nvSpPr>
        <p:spPr>
          <a:xfrm>
            <a:off x="1502833" y="2514600"/>
            <a:ext cx="77999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Quotes must be enclosed in quotation marks   </a:t>
            </a:r>
          </a:p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   </a:t>
            </a:r>
          </a:p>
          <a:p>
            <a:pPr algn="l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formatted as block quotes.</a:t>
            </a: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3B56BAC7-23BF-D344-9FEF-80F61F672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675" y="3283883"/>
            <a:ext cx="3466743" cy="2428876"/>
          </a:xfrm>
          <a:prstGeom prst="rect">
            <a:avLst/>
          </a:prstGeom>
        </p:spPr>
      </p:pic>
      <p:pic>
        <p:nvPicPr>
          <p:cNvPr id="11" name="Graphic 11" descr="Back with solid fill">
            <a:extLst>
              <a:ext uri="{FF2B5EF4-FFF2-40B4-BE49-F238E27FC236}">
                <a16:creationId xmlns:a16="http://schemas.microsoft.com/office/drawing/2014/main" id="{59CE4041-EF88-7449-B6DE-D75DBF2470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89800" y="340203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8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19A5957-7415-5841-9AC7-5E28838E26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845"/>
          <a:stretch/>
        </p:blipFill>
        <p:spPr>
          <a:xfrm>
            <a:off x="1660177" y="424328"/>
            <a:ext cx="3159696" cy="397393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39BF7EB-2083-9541-A4A3-7FFABAAD4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010" y="730251"/>
            <a:ext cx="6886804" cy="2410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7BFE99-C1D0-6449-B5D5-40E9CDD33EB3}"/>
              </a:ext>
            </a:extLst>
          </p:cNvPr>
          <p:cNvSpPr txBox="1"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1" dirty="0"/>
              <a:t>About Block Quotes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34502D-9880-1647-9B7B-EB18143DC1E4}"/>
              </a:ext>
            </a:extLst>
          </p:cNvPr>
          <p:cNvSpPr txBox="1"/>
          <p:nvPr/>
        </p:nvSpPr>
        <p:spPr>
          <a:xfrm>
            <a:off x="6802611" y="5183784"/>
            <a:ext cx="4045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APA: longer than 40 words</a:t>
            </a:r>
          </a:p>
          <a:p>
            <a:pPr algn="l"/>
            <a:r>
              <a:rPr lang="en-US" b="1" dirty="0"/>
              <a:t>MLA:longer than 4 lines</a:t>
            </a:r>
          </a:p>
          <a:p>
            <a:pPr algn="l"/>
            <a:r>
              <a:rPr lang="en-US" b="1" dirty="0"/>
              <a:t>CMS: longer than 100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FE944D-B628-2446-A06E-8BC51669CEFB}"/>
              </a:ext>
            </a:extLst>
          </p:cNvPr>
          <p:cNvSpPr txBox="1"/>
          <p:nvPr/>
        </p:nvSpPr>
        <p:spPr>
          <a:xfrm>
            <a:off x="320886" y="4911794"/>
            <a:ext cx="315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/>
              <a:t>Introduce w sentence &amp; colon.</a:t>
            </a:r>
          </a:p>
          <a:p>
            <a:pPr algn="l"/>
            <a:r>
              <a:rPr lang="en-US" b="1" dirty="0"/>
              <a:t>Cite at end.</a:t>
            </a:r>
          </a:p>
        </p:txBody>
      </p:sp>
    </p:spTree>
    <p:extLst>
      <p:ext uri="{BB962C8B-B14F-4D97-AF65-F5344CB8AC3E}">
        <p14:creationId xmlns:p14="http://schemas.microsoft.com/office/powerpoint/2010/main" val="3925005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11E24B-5319-4FF9-A35E-9DA107CD3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608B6C-6F05-8F4D-A96C-8FAA8E12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800" y="662399"/>
            <a:ext cx="4460543" cy="1494000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Paraphrasing 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0F670A-357E-4650-B3D2-E810BD17A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5425D605-71E2-4351-BE11-8DED3AA27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9614B53B-50CF-4A71-B500-C3FBC996F3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01DDD-C3B9-474D-906B-ED88E7CF6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9" y="2286000"/>
            <a:ext cx="4475354" cy="384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Paraphrasing is putting someone else’s ideas in your own words.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alpha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use sentences or phrases identical to the original.</a:t>
            </a:r>
          </a:p>
          <a:p>
            <a:pPr marL="0" indent="0">
              <a:buNone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cite the source.</a:t>
            </a:r>
          </a:p>
          <a:p>
            <a:pPr marL="0" indent="0">
              <a:buNone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synonyms, changing sentence structure are helpful.</a:t>
            </a:r>
          </a:p>
          <a:p>
            <a:pPr marL="0" indent="0">
              <a:buNone/>
            </a:pPr>
            <a:r>
              <a:rPr lang="en-US" sz="2000">
                <a:solidFill>
                  <a:schemeClr val="tx1">
                    <a:alpha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Try writing your paraphrase without looking at the original.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9E752FD-B815-0742-9500-61CFD70103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" r="2600"/>
          <a:stretch/>
        </p:blipFill>
        <p:spPr>
          <a:xfrm>
            <a:off x="6098193" y="645107"/>
            <a:ext cx="5176744" cy="271659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FE4E7843-4FE6-1E46-9D32-D45A410B1B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3" r="1" b="3871"/>
          <a:stretch/>
        </p:blipFill>
        <p:spPr>
          <a:xfrm>
            <a:off x="6098193" y="3522563"/>
            <a:ext cx="5176744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90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162AF-E41F-B844-B26F-E9478305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i="0" u="none" strike="noStrike" dirty="0">
                <a:solidFill>
                  <a:srgbClr val="181818"/>
                </a:solidFill>
                <a:effectLst/>
                <a:latin typeface="Merriweather" panose="020F0502020204030204" pitchFamily="34" charset="0"/>
              </a:rPr>
              <a:t>“A well-regulated militia, being necessary to the security of a free state, the right of the people to keep and bear arms shall not be infringed.” </a:t>
            </a:r>
            <a:br>
              <a:rPr lang="en-US" sz="2000" dirty="0"/>
            </a:b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8F787-61B9-A942-9010-59133CDB2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40093-0BE6-D74E-8D46-B4C39821B8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0" i="0" u="none" strike="noStrike" dirty="0">
                <a:solidFill>
                  <a:srgbClr val="181818"/>
                </a:solidFill>
                <a:effectLst/>
                <a:latin typeface="Merriweather" panose="020F0502020204030204" pitchFamily="34" charset="0"/>
              </a:rPr>
              <a:t>“A well-regulated militia, being necessary to the security of a free state, the right of the people to keep and bear arms shall not be infringed”(The </a:t>
            </a:r>
            <a:r>
              <a:rPr lang="en-US" sz="2400" b="0" i="0" u="none" strike="noStrike">
                <a:solidFill>
                  <a:srgbClr val="181818"/>
                </a:solidFill>
                <a:effectLst/>
                <a:latin typeface="Merriweather" panose="020F0502020204030204" pitchFamily="34" charset="0"/>
              </a:rPr>
              <a:t>Constitution </a:t>
            </a:r>
            <a:r>
              <a:rPr lang="en-US" sz="2400">
                <a:solidFill>
                  <a:srgbClr val="181818"/>
                </a:solidFill>
                <a:latin typeface="Merriweather" panose="020F0502020204030204" pitchFamily="34" charset="0"/>
              </a:rPr>
              <a:t>of </a:t>
            </a:r>
            <a:r>
              <a:rPr lang="en-US" sz="2400" b="0" i="0" u="none" strike="noStrike">
                <a:solidFill>
                  <a:srgbClr val="181818"/>
                </a:solidFill>
                <a:effectLst/>
                <a:latin typeface="Merriweather" panose="020F0502020204030204" pitchFamily="34" charset="0"/>
              </a:rPr>
              <a:t>the </a:t>
            </a:r>
            <a:r>
              <a:rPr lang="en-US" sz="2400" b="0" i="0" u="none" strike="noStrike" dirty="0">
                <a:solidFill>
                  <a:srgbClr val="181818"/>
                </a:solidFill>
                <a:effectLst/>
                <a:latin typeface="Merriweather" panose="020F0502020204030204" pitchFamily="34" charset="0"/>
              </a:rPr>
              <a:t>United States, 1789, p. 11).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861641-056B-A24A-AEA3-A486605C3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Paraphrase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A65EC-B172-6143-B1B3-27D3F8A1449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U.S. Constitution guarantees the right of citizens to arm themselves (The United States Constitution, 1789).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05E6E7EC-7982-CB45-B634-6450897EC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94" y="4674129"/>
            <a:ext cx="2408373" cy="19900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57E494-1BE9-014D-A945-C5E50D933144}"/>
              </a:ext>
            </a:extLst>
          </p:cNvPr>
          <p:cNvSpPr txBox="1"/>
          <p:nvPr/>
        </p:nvSpPr>
        <p:spPr>
          <a:xfrm>
            <a:off x="4836584" y="6347790"/>
            <a:ext cx="2868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 stock Getty images</a:t>
            </a:r>
          </a:p>
        </p:txBody>
      </p:sp>
    </p:spTree>
    <p:extLst>
      <p:ext uri="{BB962C8B-B14F-4D97-AF65-F5344CB8AC3E}">
        <p14:creationId xmlns:p14="http://schemas.microsoft.com/office/powerpoint/2010/main" val="1665210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560E821-2F56-B541-9DE7-62D04EE5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0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Paraphrase Example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B6B3E48D-3148-BF40-8244-A0D0B79DE2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08" y="2998683"/>
            <a:ext cx="5014225" cy="3859317"/>
          </a:xfr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A53BB91E-9911-8444-BFC0-92877017661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293" y="3118473"/>
            <a:ext cx="5924707" cy="3543675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10D2E5-1B8A-B543-AF7E-3F4C5D32AE91}"/>
              </a:ext>
            </a:extLst>
          </p:cNvPr>
          <p:cNvSpPr txBox="1"/>
          <p:nvPr/>
        </p:nvSpPr>
        <p:spPr>
          <a:xfrm>
            <a:off x="2451100" y="185058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Original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BEAE06-D17F-224D-867B-309EC847DC89}"/>
              </a:ext>
            </a:extLst>
          </p:cNvPr>
          <p:cNvSpPr txBox="1"/>
          <p:nvPr/>
        </p:nvSpPr>
        <p:spPr>
          <a:xfrm>
            <a:off x="7203016" y="1850582"/>
            <a:ext cx="2364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/>
              <a:t>Paraphrase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FB499-7763-C54F-9F49-A46883EEFA52}"/>
              </a:ext>
            </a:extLst>
          </p:cNvPr>
          <p:cNvSpPr txBox="1"/>
          <p:nvPr/>
        </p:nvSpPr>
        <p:spPr>
          <a:xfrm>
            <a:off x="2335819" y="6534834"/>
            <a:ext cx="2257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err="1"/>
              <a:t>Biblegateway.com</a:t>
            </a:r>
            <a:endParaRPr lang="en-US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556703F-AD25-B847-B75A-59FDCBF2F1B2}"/>
              </a:ext>
            </a:extLst>
          </p:cNvPr>
          <p:cNvSpPr txBox="1"/>
          <p:nvPr/>
        </p:nvSpPr>
        <p:spPr>
          <a:xfrm>
            <a:off x="6435644" y="6396334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Pinterest.com</a:t>
            </a:r>
          </a:p>
        </p:txBody>
      </p:sp>
    </p:spTree>
    <p:extLst>
      <p:ext uri="{BB962C8B-B14F-4D97-AF65-F5344CB8AC3E}">
        <p14:creationId xmlns:p14="http://schemas.microsoft.com/office/powerpoint/2010/main" val="358061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D5A627FC-8061-FA48-85B3-D818D69BC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6465" y="596115"/>
            <a:ext cx="4274611" cy="130759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Both</a:t>
            </a:r>
            <a:r>
              <a:rPr lang="en-US" sz="2800" b="1" dirty="0"/>
              <a:t> need citations</a:t>
            </a: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E2A95758-1677-ED4D-A710-7E4973C27E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" r="-1" b="-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6236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88E20-580C-204B-98BA-917BA1512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In-Text Citations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90D2-4E35-C74D-9328-06C4DBC3B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APA: (Last name, year, p.#).</a:t>
            </a:r>
          </a:p>
          <a:p>
            <a:pPr marL="0" indent="0">
              <a:buNone/>
            </a:pPr>
            <a:r>
              <a:rPr lang="en-US" sz="1400" dirty="0"/>
              <a:t>                    Evolution is a process that “can act only by very short and slow steps” (Darwin, 1859, p.510).			                                       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1400" dirty="0"/>
              <a:t>             Darwin (1859) writes that evolution “can act only by very short and slow steps” (p.510).</a:t>
            </a:r>
            <a:endParaRPr lang="en-US" dirty="0"/>
          </a:p>
          <a:p>
            <a:r>
              <a:rPr lang="en-US" dirty="0"/>
              <a:t>MLA: (last name, #).</a:t>
            </a:r>
          </a:p>
          <a:p>
            <a:pPr marL="0" indent="0">
              <a:buNone/>
            </a:pPr>
            <a:r>
              <a:rPr lang="en-US" dirty="0"/>
              <a:t>          </a:t>
            </a:r>
            <a:r>
              <a:rPr lang="en-US" sz="1400" dirty="0"/>
              <a:t>Evolution is a process that “can act only by very short and slow steps” (Darwin 510).</a:t>
            </a:r>
          </a:p>
          <a:p>
            <a:pPr marL="0" indent="0">
              <a:buNone/>
            </a:pPr>
            <a:r>
              <a:rPr lang="en-US" sz="1400" dirty="0"/>
              <a:t>             </a:t>
            </a:r>
            <a:r>
              <a:rPr lang="en-US" dirty="0"/>
              <a:t>  </a:t>
            </a:r>
            <a:r>
              <a:rPr lang="en-US" sz="2800" dirty="0"/>
              <a:t> </a:t>
            </a:r>
            <a:r>
              <a:rPr lang="en-US" sz="1400" dirty="0"/>
              <a:t>Darwin writes that evolution “can act only by very short and slow steps” (510).</a:t>
            </a:r>
          </a:p>
          <a:p>
            <a:r>
              <a:rPr lang="en-US" dirty="0"/>
              <a:t>CMS: author-date style: (last name, year, #).</a:t>
            </a:r>
            <a:r>
              <a:rPr lang="en-US" sz="1400" dirty="0"/>
              <a:t> (Darwin, 1859, 510).	</a:t>
            </a:r>
            <a:r>
              <a:rPr lang="en-US" dirty="0"/>
              <a:t>		     	note style: author, title, #  </a:t>
            </a:r>
            <a:r>
              <a:rPr lang="en-US" sz="1400" dirty="0"/>
              <a:t>1. Darwin, </a:t>
            </a:r>
            <a:r>
              <a:rPr lang="en-US" sz="1400" i="1" dirty="0"/>
              <a:t>The Origin of the Species,</a:t>
            </a:r>
            <a:r>
              <a:rPr lang="en-US" sz="1400" dirty="0"/>
              <a:t> 510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83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878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Merriweather</vt:lpstr>
      <vt:lpstr>museo-sans-300</vt:lpstr>
      <vt:lpstr>museo-sans-700</vt:lpstr>
      <vt:lpstr>museo-sans-900</vt:lpstr>
      <vt:lpstr>ProximaNova</vt:lpstr>
      <vt:lpstr>Rockwell</vt:lpstr>
      <vt:lpstr>Times New Roman</vt:lpstr>
      <vt:lpstr>Office Theme</vt:lpstr>
      <vt:lpstr>Quotes &amp; Paraphrases</vt:lpstr>
      <vt:lpstr>PowerPoint Presentation</vt:lpstr>
      <vt:lpstr>PowerPoint Presentation</vt:lpstr>
      <vt:lpstr>PowerPoint Presentation</vt:lpstr>
      <vt:lpstr>Paraphrasing </vt:lpstr>
      <vt:lpstr>Example  “A well-regulated militia, being necessary to the security of a free state, the right of the people to keep and bear arms shall not be infringed.”  </vt:lpstr>
      <vt:lpstr>Another Paraphrase Example</vt:lpstr>
      <vt:lpstr>PowerPoint Presentation</vt:lpstr>
      <vt:lpstr>In-Text Citations</vt:lpstr>
      <vt:lpstr>Ways to Introduce Quotes </vt:lpstr>
      <vt:lpstr>Words to Introduce Quotes</vt:lpstr>
      <vt:lpstr>Changing a Quote</vt:lpstr>
      <vt:lpstr>Other Uses for Quotation Marks</vt:lpstr>
      <vt:lpstr>Last Words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Quotes &amp; Paraphrases</dc:title>
  <dc:creator>ann ortiz</dc:creator>
  <cp:lastModifiedBy>Torres, Monica R</cp:lastModifiedBy>
  <cp:revision>7</cp:revision>
  <dcterms:created xsi:type="dcterms:W3CDTF">2022-02-07T19:32:13Z</dcterms:created>
  <dcterms:modified xsi:type="dcterms:W3CDTF">2022-03-10T14:56:46Z</dcterms:modified>
</cp:coreProperties>
</file>