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3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C851A-CE67-45ED-B3C8-F0BFCD71F34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7BBF08-3ACE-46E1-98BD-89143C792732}">
      <dgm:prSet/>
      <dgm:spPr/>
      <dgm:t>
        <a:bodyPr/>
        <a:lstStyle/>
        <a:p>
          <a:r>
            <a:rPr lang="en-US"/>
            <a:t>First, READ  </a:t>
          </a:r>
          <a:r>
            <a:rPr lang="en-US" u="sng"/>
            <a:t>aloud</a:t>
          </a:r>
          <a:r>
            <a:rPr lang="en-US"/>
            <a:t>. If your sentence “sounds” strange, you may have one or the other—either fragment or run-on.</a:t>
          </a:r>
        </a:p>
      </dgm:t>
    </dgm:pt>
    <dgm:pt modelId="{A16A8504-7B81-4B1A-BE0D-3AC38215C23C}" type="parTrans" cxnId="{4DEAC465-DEDF-4CE5-BEED-816C82B9663E}">
      <dgm:prSet/>
      <dgm:spPr/>
      <dgm:t>
        <a:bodyPr/>
        <a:lstStyle/>
        <a:p>
          <a:endParaRPr lang="en-US"/>
        </a:p>
      </dgm:t>
    </dgm:pt>
    <dgm:pt modelId="{B7F03FAD-1F0F-43AE-8A19-EDCEE9B92271}" type="sibTrans" cxnId="{4DEAC465-DEDF-4CE5-BEED-816C82B9663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9D551DF-36E0-42D8-84D6-EF1644086145}">
      <dgm:prSet/>
      <dgm:spPr/>
      <dgm:t>
        <a:bodyPr/>
        <a:lstStyle/>
        <a:p>
          <a:r>
            <a:rPr lang="en-US"/>
            <a:t>Next, ask yourself if the sentence sounds incomplete. If so, you may have a fragment. Now you need to add what is missing—subject or verb.</a:t>
          </a:r>
        </a:p>
      </dgm:t>
    </dgm:pt>
    <dgm:pt modelId="{A4F24B90-3EE0-42D1-B563-52E711B984B7}" type="parTrans" cxnId="{19BC68DD-3B14-411B-A75D-AF5BCDC69403}">
      <dgm:prSet/>
      <dgm:spPr/>
      <dgm:t>
        <a:bodyPr/>
        <a:lstStyle/>
        <a:p>
          <a:endParaRPr lang="en-US"/>
        </a:p>
      </dgm:t>
    </dgm:pt>
    <dgm:pt modelId="{96B267DC-7C63-4A83-B9D3-FE116B57CD76}" type="sibTrans" cxnId="{19BC68DD-3B14-411B-A75D-AF5BCDC6940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5CB87414-6A63-432E-A187-A08BB017409E}">
      <dgm:prSet/>
      <dgm:spPr/>
      <dgm:t>
        <a:bodyPr/>
        <a:lstStyle/>
        <a:p>
          <a:r>
            <a:rPr lang="en-US" dirty="0"/>
            <a:t>OR—if after reading aloud, you seem to ramble and go on and on, you may have a run-on. There are about five ways to cure a run-on.  That comes in the next slide.</a:t>
          </a:r>
        </a:p>
      </dgm:t>
    </dgm:pt>
    <dgm:pt modelId="{2AFAA9F8-75FA-461B-8263-3FC0EB7D9E20}" type="parTrans" cxnId="{39DFFA3B-BF02-4D18-B5AB-3AF4FEF40728}">
      <dgm:prSet/>
      <dgm:spPr/>
      <dgm:t>
        <a:bodyPr/>
        <a:lstStyle/>
        <a:p>
          <a:endParaRPr lang="en-US"/>
        </a:p>
      </dgm:t>
    </dgm:pt>
    <dgm:pt modelId="{04E7FCE3-87B1-4AF9-8DBF-C5C32738E305}" type="sibTrans" cxnId="{39DFFA3B-BF02-4D18-B5AB-3AF4FEF40728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59CE9A3C-C754-4820-A91C-7765DEBF3051}" type="pres">
      <dgm:prSet presAssocID="{BE3C851A-CE67-45ED-B3C8-F0BFCD71F342}" presName="Name0" presStyleCnt="0">
        <dgm:presLayoutVars>
          <dgm:animLvl val="lvl"/>
          <dgm:resizeHandles val="exact"/>
        </dgm:presLayoutVars>
      </dgm:prSet>
      <dgm:spPr/>
    </dgm:pt>
    <dgm:pt modelId="{290D8DBC-C9C7-40F1-A454-9BD9F5AC26D5}" type="pres">
      <dgm:prSet presAssocID="{BA7BBF08-3ACE-46E1-98BD-89143C792732}" presName="compositeNode" presStyleCnt="0">
        <dgm:presLayoutVars>
          <dgm:bulletEnabled val="1"/>
        </dgm:presLayoutVars>
      </dgm:prSet>
      <dgm:spPr/>
    </dgm:pt>
    <dgm:pt modelId="{B78E29D9-9187-431A-A1C2-B6723249D58C}" type="pres">
      <dgm:prSet presAssocID="{BA7BBF08-3ACE-46E1-98BD-89143C792732}" presName="bgRect" presStyleLbl="bgAccFollowNode1" presStyleIdx="0" presStyleCnt="3"/>
      <dgm:spPr/>
    </dgm:pt>
    <dgm:pt modelId="{DD804E48-6BD0-4EE3-B996-7146D238E9B6}" type="pres">
      <dgm:prSet presAssocID="{B7F03FAD-1F0F-43AE-8A19-EDCEE9B92271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23017F86-CB18-4565-B26B-119A0963F7CD}" type="pres">
      <dgm:prSet presAssocID="{BA7BBF08-3ACE-46E1-98BD-89143C792732}" presName="bottomLine" presStyleLbl="alignNode1" presStyleIdx="1" presStyleCnt="6">
        <dgm:presLayoutVars/>
      </dgm:prSet>
      <dgm:spPr/>
    </dgm:pt>
    <dgm:pt modelId="{BB28A62B-C24D-4A8B-9FD6-B50AE5875829}" type="pres">
      <dgm:prSet presAssocID="{BA7BBF08-3ACE-46E1-98BD-89143C792732}" presName="nodeText" presStyleLbl="bgAccFollowNode1" presStyleIdx="0" presStyleCnt="3">
        <dgm:presLayoutVars>
          <dgm:bulletEnabled val="1"/>
        </dgm:presLayoutVars>
      </dgm:prSet>
      <dgm:spPr/>
    </dgm:pt>
    <dgm:pt modelId="{24E5A873-5ACF-4AD9-B08B-40CD5E308AC1}" type="pres">
      <dgm:prSet presAssocID="{B7F03FAD-1F0F-43AE-8A19-EDCEE9B92271}" presName="sibTrans" presStyleCnt="0"/>
      <dgm:spPr/>
    </dgm:pt>
    <dgm:pt modelId="{5BAD50F0-6474-4624-9E91-2CE9A06E0468}" type="pres">
      <dgm:prSet presAssocID="{09D551DF-36E0-42D8-84D6-EF1644086145}" presName="compositeNode" presStyleCnt="0">
        <dgm:presLayoutVars>
          <dgm:bulletEnabled val="1"/>
        </dgm:presLayoutVars>
      </dgm:prSet>
      <dgm:spPr/>
    </dgm:pt>
    <dgm:pt modelId="{9DDA651D-8356-49E8-A048-4ABCE9DE85B7}" type="pres">
      <dgm:prSet presAssocID="{09D551DF-36E0-42D8-84D6-EF1644086145}" presName="bgRect" presStyleLbl="bgAccFollowNode1" presStyleIdx="1" presStyleCnt="3"/>
      <dgm:spPr/>
    </dgm:pt>
    <dgm:pt modelId="{9ED359C4-430B-4794-80E6-27F9B5D307A5}" type="pres">
      <dgm:prSet presAssocID="{96B267DC-7C63-4A83-B9D3-FE116B57CD7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D23CA346-F028-40D6-B345-45F4F2985FBF}" type="pres">
      <dgm:prSet presAssocID="{09D551DF-36E0-42D8-84D6-EF1644086145}" presName="bottomLine" presStyleLbl="alignNode1" presStyleIdx="3" presStyleCnt="6">
        <dgm:presLayoutVars/>
      </dgm:prSet>
      <dgm:spPr/>
    </dgm:pt>
    <dgm:pt modelId="{56841BC4-4C27-44B9-9B12-04A16185C251}" type="pres">
      <dgm:prSet presAssocID="{09D551DF-36E0-42D8-84D6-EF1644086145}" presName="nodeText" presStyleLbl="bgAccFollowNode1" presStyleIdx="1" presStyleCnt="3">
        <dgm:presLayoutVars>
          <dgm:bulletEnabled val="1"/>
        </dgm:presLayoutVars>
      </dgm:prSet>
      <dgm:spPr/>
    </dgm:pt>
    <dgm:pt modelId="{0F334608-3969-4B2F-8730-AB8DBF56A546}" type="pres">
      <dgm:prSet presAssocID="{96B267DC-7C63-4A83-B9D3-FE116B57CD76}" presName="sibTrans" presStyleCnt="0"/>
      <dgm:spPr/>
    </dgm:pt>
    <dgm:pt modelId="{FA028CF3-86D1-4758-A21F-15958F9674CA}" type="pres">
      <dgm:prSet presAssocID="{5CB87414-6A63-432E-A187-A08BB017409E}" presName="compositeNode" presStyleCnt="0">
        <dgm:presLayoutVars>
          <dgm:bulletEnabled val="1"/>
        </dgm:presLayoutVars>
      </dgm:prSet>
      <dgm:spPr/>
    </dgm:pt>
    <dgm:pt modelId="{FBE9F49E-CB30-4EB3-9BA2-AFBC30B753E8}" type="pres">
      <dgm:prSet presAssocID="{5CB87414-6A63-432E-A187-A08BB017409E}" presName="bgRect" presStyleLbl="bgAccFollowNode1" presStyleIdx="2" presStyleCnt="3"/>
      <dgm:spPr/>
    </dgm:pt>
    <dgm:pt modelId="{BA5C75CD-8088-4791-8FA5-4B708D863F11}" type="pres">
      <dgm:prSet presAssocID="{04E7FCE3-87B1-4AF9-8DBF-C5C32738E30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09570572-E4E6-4BA3-90DB-F6F2DEFBCEC8}" type="pres">
      <dgm:prSet presAssocID="{5CB87414-6A63-432E-A187-A08BB017409E}" presName="bottomLine" presStyleLbl="alignNode1" presStyleIdx="5" presStyleCnt="6">
        <dgm:presLayoutVars/>
      </dgm:prSet>
      <dgm:spPr/>
    </dgm:pt>
    <dgm:pt modelId="{1AF68E7B-AEFB-4E27-9FAD-5B4B290BBA9E}" type="pres">
      <dgm:prSet presAssocID="{5CB87414-6A63-432E-A187-A08BB017409E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B8C54D09-2F89-4118-BCDE-B9F851B1D168}" type="presOf" srcId="{BE3C851A-CE67-45ED-B3C8-F0BFCD71F342}" destId="{59CE9A3C-C754-4820-A91C-7765DEBF3051}" srcOrd="0" destOrd="0" presId="urn:microsoft.com/office/officeart/2016/7/layout/BasicLinearProcessNumbered"/>
    <dgm:cxn modelId="{1A7E5123-6C5D-43C8-B227-9972FE9CC9F7}" type="presOf" srcId="{04E7FCE3-87B1-4AF9-8DBF-C5C32738E305}" destId="{BA5C75CD-8088-4791-8FA5-4B708D863F11}" srcOrd="0" destOrd="0" presId="urn:microsoft.com/office/officeart/2016/7/layout/BasicLinearProcessNumbered"/>
    <dgm:cxn modelId="{0448DB29-5DC5-4152-8A07-5D0120942DC6}" type="presOf" srcId="{BA7BBF08-3ACE-46E1-98BD-89143C792732}" destId="{BB28A62B-C24D-4A8B-9FD6-B50AE5875829}" srcOrd="1" destOrd="0" presId="urn:microsoft.com/office/officeart/2016/7/layout/BasicLinearProcessNumbered"/>
    <dgm:cxn modelId="{39DFFA3B-BF02-4D18-B5AB-3AF4FEF40728}" srcId="{BE3C851A-CE67-45ED-B3C8-F0BFCD71F342}" destId="{5CB87414-6A63-432E-A187-A08BB017409E}" srcOrd="2" destOrd="0" parTransId="{2AFAA9F8-75FA-461B-8263-3FC0EB7D9E20}" sibTransId="{04E7FCE3-87B1-4AF9-8DBF-C5C32738E305}"/>
    <dgm:cxn modelId="{4DEAC465-DEDF-4CE5-BEED-816C82B9663E}" srcId="{BE3C851A-CE67-45ED-B3C8-F0BFCD71F342}" destId="{BA7BBF08-3ACE-46E1-98BD-89143C792732}" srcOrd="0" destOrd="0" parTransId="{A16A8504-7B81-4B1A-BE0D-3AC38215C23C}" sibTransId="{B7F03FAD-1F0F-43AE-8A19-EDCEE9B92271}"/>
    <dgm:cxn modelId="{BA90F74A-E527-42E0-8510-BDA87AFE6206}" type="presOf" srcId="{09D551DF-36E0-42D8-84D6-EF1644086145}" destId="{9DDA651D-8356-49E8-A048-4ABCE9DE85B7}" srcOrd="0" destOrd="0" presId="urn:microsoft.com/office/officeart/2016/7/layout/BasicLinearProcessNumbered"/>
    <dgm:cxn modelId="{28EBE179-C757-4A97-ABD8-2B043325F5A1}" type="presOf" srcId="{5CB87414-6A63-432E-A187-A08BB017409E}" destId="{1AF68E7B-AEFB-4E27-9FAD-5B4B290BBA9E}" srcOrd="1" destOrd="0" presId="urn:microsoft.com/office/officeart/2016/7/layout/BasicLinearProcessNumbered"/>
    <dgm:cxn modelId="{7B7DB195-71FE-4A05-B9D2-F6DE2D7883FD}" type="presOf" srcId="{BA7BBF08-3ACE-46E1-98BD-89143C792732}" destId="{B78E29D9-9187-431A-A1C2-B6723249D58C}" srcOrd="0" destOrd="0" presId="urn:microsoft.com/office/officeart/2016/7/layout/BasicLinearProcessNumbered"/>
    <dgm:cxn modelId="{1E79DA98-2B11-4A97-B90C-01BCD3B194F8}" type="presOf" srcId="{96B267DC-7C63-4A83-B9D3-FE116B57CD76}" destId="{9ED359C4-430B-4794-80E6-27F9B5D307A5}" srcOrd="0" destOrd="0" presId="urn:microsoft.com/office/officeart/2016/7/layout/BasicLinearProcessNumbered"/>
    <dgm:cxn modelId="{AECAE4AA-952B-4E01-B3E3-D8EC7D438407}" type="presOf" srcId="{5CB87414-6A63-432E-A187-A08BB017409E}" destId="{FBE9F49E-CB30-4EB3-9BA2-AFBC30B753E8}" srcOrd="0" destOrd="0" presId="urn:microsoft.com/office/officeart/2016/7/layout/BasicLinearProcessNumbered"/>
    <dgm:cxn modelId="{19BC68DD-3B14-411B-A75D-AF5BCDC69403}" srcId="{BE3C851A-CE67-45ED-B3C8-F0BFCD71F342}" destId="{09D551DF-36E0-42D8-84D6-EF1644086145}" srcOrd="1" destOrd="0" parTransId="{A4F24B90-3EE0-42D1-B563-52E711B984B7}" sibTransId="{96B267DC-7C63-4A83-B9D3-FE116B57CD76}"/>
    <dgm:cxn modelId="{18715AFA-1B53-47EC-88CA-D3115B54770D}" type="presOf" srcId="{B7F03FAD-1F0F-43AE-8A19-EDCEE9B92271}" destId="{DD804E48-6BD0-4EE3-B996-7146D238E9B6}" srcOrd="0" destOrd="0" presId="urn:microsoft.com/office/officeart/2016/7/layout/BasicLinearProcessNumbered"/>
    <dgm:cxn modelId="{9BFE38FD-C9EF-4984-863D-0DAC488A2003}" type="presOf" srcId="{09D551DF-36E0-42D8-84D6-EF1644086145}" destId="{56841BC4-4C27-44B9-9B12-04A16185C251}" srcOrd="1" destOrd="0" presId="urn:microsoft.com/office/officeart/2016/7/layout/BasicLinearProcessNumbered"/>
    <dgm:cxn modelId="{A531730A-9F9C-42B6-BBE1-D9DC391B17CD}" type="presParOf" srcId="{59CE9A3C-C754-4820-A91C-7765DEBF3051}" destId="{290D8DBC-C9C7-40F1-A454-9BD9F5AC26D5}" srcOrd="0" destOrd="0" presId="urn:microsoft.com/office/officeart/2016/7/layout/BasicLinearProcessNumbered"/>
    <dgm:cxn modelId="{E75DFFD6-98E3-4F99-8190-2607AC8E38E3}" type="presParOf" srcId="{290D8DBC-C9C7-40F1-A454-9BD9F5AC26D5}" destId="{B78E29D9-9187-431A-A1C2-B6723249D58C}" srcOrd="0" destOrd="0" presId="urn:microsoft.com/office/officeart/2016/7/layout/BasicLinearProcessNumbered"/>
    <dgm:cxn modelId="{4BCC75AA-205B-4426-8A11-61A5CCF92856}" type="presParOf" srcId="{290D8DBC-C9C7-40F1-A454-9BD9F5AC26D5}" destId="{DD804E48-6BD0-4EE3-B996-7146D238E9B6}" srcOrd="1" destOrd="0" presId="urn:microsoft.com/office/officeart/2016/7/layout/BasicLinearProcessNumbered"/>
    <dgm:cxn modelId="{3F377D34-3692-492C-AF03-A72371800DF5}" type="presParOf" srcId="{290D8DBC-C9C7-40F1-A454-9BD9F5AC26D5}" destId="{23017F86-CB18-4565-B26B-119A0963F7CD}" srcOrd="2" destOrd="0" presId="urn:microsoft.com/office/officeart/2016/7/layout/BasicLinearProcessNumbered"/>
    <dgm:cxn modelId="{07493BCE-C8B2-49B3-9942-76D6BF0B709D}" type="presParOf" srcId="{290D8DBC-C9C7-40F1-A454-9BD9F5AC26D5}" destId="{BB28A62B-C24D-4A8B-9FD6-B50AE5875829}" srcOrd="3" destOrd="0" presId="urn:microsoft.com/office/officeart/2016/7/layout/BasicLinearProcessNumbered"/>
    <dgm:cxn modelId="{E588F4CF-F8E1-4BBF-BD3E-867ACD45FAA5}" type="presParOf" srcId="{59CE9A3C-C754-4820-A91C-7765DEBF3051}" destId="{24E5A873-5ACF-4AD9-B08B-40CD5E308AC1}" srcOrd="1" destOrd="0" presId="urn:microsoft.com/office/officeart/2016/7/layout/BasicLinearProcessNumbered"/>
    <dgm:cxn modelId="{B48AC802-1D55-4398-992D-23A19EAB52DB}" type="presParOf" srcId="{59CE9A3C-C754-4820-A91C-7765DEBF3051}" destId="{5BAD50F0-6474-4624-9E91-2CE9A06E0468}" srcOrd="2" destOrd="0" presId="urn:microsoft.com/office/officeart/2016/7/layout/BasicLinearProcessNumbered"/>
    <dgm:cxn modelId="{DCF45246-F5A4-4A44-B2B4-F50F8B279A22}" type="presParOf" srcId="{5BAD50F0-6474-4624-9E91-2CE9A06E0468}" destId="{9DDA651D-8356-49E8-A048-4ABCE9DE85B7}" srcOrd="0" destOrd="0" presId="urn:microsoft.com/office/officeart/2016/7/layout/BasicLinearProcessNumbered"/>
    <dgm:cxn modelId="{157A1322-43A8-494F-A41C-23121BA69DB3}" type="presParOf" srcId="{5BAD50F0-6474-4624-9E91-2CE9A06E0468}" destId="{9ED359C4-430B-4794-80E6-27F9B5D307A5}" srcOrd="1" destOrd="0" presId="urn:microsoft.com/office/officeart/2016/7/layout/BasicLinearProcessNumbered"/>
    <dgm:cxn modelId="{41FFBF0D-AD65-4894-B2A9-DC2985F22DB0}" type="presParOf" srcId="{5BAD50F0-6474-4624-9E91-2CE9A06E0468}" destId="{D23CA346-F028-40D6-B345-45F4F2985FBF}" srcOrd="2" destOrd="0" presId="urn:microsoft.com/office/officeart/2016/7/layout/BasicLinearProcessNumbered"/>
    <dgm:cxn modelId="{13877D53-6B61-43B9-8193-12213FCA892B}" type="presParOf" srcId="{5BAD50F0-6474-4624-9E91-2CE9A06E0468}" destId="{56841BC4-4C27-44B9-9B12-04A16185C251}" srcOrd="3" destOrd="0" presId="urn:microsoft.com/office/officeart/2016/7/layout/BasicLinearProcessNumbered"/>
    <dgm:cxn modelId="{509788B1-7352-4725-BF0C-A8D29A7B4C28}" type="presParOf" srcId="{59CE9A3C-C754-4820-A91C-7765DEBF3051}" destId="{0F334608-3969-4B2F-8730-AB8DBF56A546}" srcOrd="3" destOrd="0" presId="urn:microsoft.com/office/officeart/2016/7/layout/BasicLinearProcessNumbered"/>
    <dgm:cxn modelId="{B2C86BB9-5D61-4C33-AD45-ED290E4BE79B}" type="presParOf" srcId="{59CE9A3C-C754-4820-A91C-7765DEBF3051}" destId="{FA028CF3-86D1-4758-A21F-15958F9674CA}" srcOrd="4" destOrd="0" presId="urn:microsoft.com/office/officeart/2016/7/layout/BasicLinearProcessNumbered"/>
    <dgm:cxn modelId="{2E87298D-2FC4-4469-B428-62739F4EBC2C}" type="presParOf" srcId="{FA028CF3-86D1-4758-A21F-15958F9674CA}" destId="{FBE9F49E-CB30-4EB3-9BA2-AFBC30B753E8}" srcOrd="0" destOrd="0" presId="urn:microsoft.com/office/officeart/2016/7/layout/BasicLinearProcessNumbered"/>
    <dgm:cxn modelId="{2AD8A5D8-90F3-4A7F-A6D9-47B5B962E2DE}" type="presParOf" srcId="{FA028CF3-86D1-4758-A21F-15958F9674CA}" destId="{BA5C75CD-8088-4791-8FA5-4B708D863F11}" srcOrd="1" destOrd="0" presId="urn:microsoft.com/office/officeart/2016/7/layout/BasicLinearProcessNumbered"/>
    <dgm:cxn modelId="{D6C4AB33-E253-45A5-A365-902FE1D5FB0C}" type="presParOf" srcId="{FA028CF3-86D1-4758-A21F-15958F9674CA}" destId="{09570572-E4E6-4BA3-90DB-F6F2DEFBCEC8}" srcOrd="2" destOrd="0" presId="urn:microsoft.com/office/officeart/2016/7/layout/BasicLinearProcessNumbered"/>
    <dgm:cxn modelId="{9015EA1F-8B62-4785-B0B9-1679D6BA091F}" type="presParOf" srcId="{FA028CF3-86D1-4758-A21F-15958F9674CA}" destId="{1AF68E7B-AEFB-4E27-9FAD-5B4B290BBA9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8E29D9-9187-431A-A1C2-B6723249D58C}">
      <dsp:nvSpPr>
        <dsp:cNvPr id="0" name=""/>
        <dsp:cNvSpPr/>
      </dsp:nvSpPr>
      <dsp:spPr>
        <a:xfrm>
          <a:off x="0" y="0"/>
          <a:ext cx="3564839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929" tIns="330200" rIns="277929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First, READ  </a:t>
          </a:r>
          <a:r>
            <a:rPr lang="en-US" sz="2000" u="sng" kern="1200"/>
            <a:t>aloud</a:t>
          </a:r>
          <a:r>
            <a:rPr lang="en-US" sz="2000" kern="1200"/>
            <a:t>. If your sentence “sounds” strange, you may have one or the other—either fragment or run-on.</a:t>
          </a:r>
        </a:p>
      </dsp:txBody>
      <dsp:txXfrm>
        <a:off x="0" y="1653508"/>
        <a:ext cx="3564839" cy="2610802"/>
      </dsp:txXfrm>
    </dsp:sp>
    <dsp:sp modelId="{DD804E48-6BD0-4EE3-B996-7146D238E9B6}">
      <dsp:nvSpPr>
        <dsp:cNvPr id="0" name=""/>
        <dsp:cNvSpPr/>
      </dsp:nvSpPr>
      <dsp:spPr>
        <a:xfrm>
          <a:off x="1129719" y="435133"/>
          <a:ext cx="1305401" cy="1305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20891" y="626305"/>
        <a:ext cx="923057" cy="923057"/>
      </dsp:txXfrm>
    </dsp:sp>
    <dsp:sp modelId="{23017F86-CB18-4565-B26B-119A0963F7CD}">
      <dsp:nvSpPr>
        <dsp:cNvPr id="0" name=""/>
        <dsp:cNvSpPr/>
      </dsp:nvSpPr>
      <dsp:spPr>
        <a:xfrm>
          <a:off x="0" y="4351266"/>
          <a:ext cx="3564839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A651D-8356-49E8-A048-4ABCE9DE85B7}">
      <dsp:nvSpPr>
        <dsp:cNvPr id="0" name=""/>
        <dsp:cNvSpPr/>
      </dsp:nvSpPr>
      <dsp:spPr>
        <a:xfrm>
          <a:off x="3921323" y="0"/>
          <a:ext cx="3564839" cy="435133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929" tIns="330200" rIns="277929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Next, ask yourself if the sentence sounds incomplete. If so, you may have a fragment. Now you need to add what is missing—subject or verb.</a:t>
          </a:r>
        </a:p>
      </dsp:txBody>
      <dsp:txXfrm>
        <a:off x="3921323" y="1653508"/>
        <a:ext cx="3564839" cy="2610802"/>
      </dsp:txXfrm>
    </dsp:sp>
    <dsp:sp modelId="{9ED359C4-430B-4794-80E6-27F9B5D307A5}">
      <dsp:nvSpPr>
        <dsp:cNvPr id="0" name=""/>
        <dsp:cNvSpPr/>
      </dsp:nvSpPr>
      <dsp:spPr>
        <a:xfrm>
          <a:off x="5051042" y="435133"/>
          <a:ext cx="1305401" cy="13054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242214" y="626305"/>
        <a:ext cx="923057" cy="923057"/>
      </dsp:txXfrm>
    </dsp:sp>
    <dsp:sp modelId="{D23CA346-F028-40D6-B345-45F4F2985FBF}">
      <dsp:nvSpPr>
        <dsp:cNvPr id="0" name=""/>
        <dsp:cNvSpPr/>
      </dsp:nvSpPr>
      <dsp:spPr>
        <a:xfrm>
          <a:off x="3921323" y="4351266"/>
          <a:ext cx="3564839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9F49E-CB30-4EB3-9BA2-AFBC30B753E8}">
      <dsp:nvSpPr>
        <dsp:cNvPr id="0" name=""/>
        <dsp:cNvSpPr/>
      </dsp:nvSpPr>
      <dsp:spPr>
        <a:xfrm>
          <a:off x="7842647" y="0"/>
          <a:ext cx="3564839" cy="4351338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929" tIns="330200" rIns="277929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OR—if after reading aloud, you seem to ramble and go on and on, you may have a run-on. There are about five ways to cure a run-on.  That comes in the next slide.</a:t>
          </a:r>
        </a:p>
      </dsp:txBody>
      <dsp:txXfrm>
        <a:off x="7842647" y="1653508"/>
        <a:ext cx="3564839" cy="2610802"/>
      </dsp:txXfrm>
    </dsp:sp>
    <dsp:sp modelId="{BA5C75CD-8088-4791-8FA5-4B708D863F11}">
      <dsp:nvSpPr>
        <dsp:cNvPr id="0" name=""/>
        <dsp:cNvSpPr/>
      </dsp:nvSpPr>
      <dsp:spPr>
        <a:xfrm>
          <a:off x="8972366" y="435133"/>
          <a:ext cx="1305401" cy="13054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9163538" y="626305"/>
        <a:ext cx="923057" cy="923057"/>
      </dsp:txXfrm>
    </dsp:sp>
    <dsp:sp modelId="{09570572-E4E6-4BA3-90DB-F6F2DEFBCEC8}">
      <dsp:nvSpPr>
        <dsp:cNvPr id="0" name=""/>
        <dsp:cNvSpPr/>
      </dsp:nvSpPr>
      <dsp:spPr>
        <a:xfrm>
          <a:off x="7842647" y="4351266"/>
          <a:ext cx="3564839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28009-BD63-4D74-AC70-640EE3642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B1EAE-94F4-4A3D-842F-E7228EC91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24057-31B1-4990-9167-B4CAE73E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C994-6C08-4E4E-8A66-1999A927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DEBC-3EB0-4482-B0A8-FABEA005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1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393D-E52B-466D-9246-D0FA95D8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A7950-4836-4F11-8003-A4748AA40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DB6D3-9D1F-4965-87B1-4DE730A8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C154D-4A09-405E-A93A-B9D217C0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3FB7-3E16-467C-8B8D-0D91B2D6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5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839C8-F574-49FF-805C-D6E1E267C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39456-3A9B-4885-9FF1-4BDB2600E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E842F-5CB2-43E2-8F9F-F285D2F2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F4358-8243-4CA1-8EC6-9DF11656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61B17-00CF-4341-9906-A4A7F12E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11BC-C4CC-42BD-97D3-E4A6D157E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80258-16CD-41D0-A2F6-0D7CD9A7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6A0E2-2AA6-45E6-8BA4-E71AD041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B2436-3C23-42AE-8BEE-2F443F304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69D57-F9C8-4F38-9BC4-DB1F8AC1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0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18EC-4675-426D-B5F7-AB3FF651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F43AE-48CF-419E-9C64-AD2689923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F8EE5-CABA-4A42-9AF8-F7F0BF98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1D0C8-9CD9-491F-A756-9D66885B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B6B1-B3F7-46D0-B4D8-1990FDDE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7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AEF14-843C-4ABF-A5C9-769593A7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E635-EB5C-40D6-8EBA-817A24614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70A0D-0358-4113-BDCA-D67B9E45A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2D1BA-1448-434C-8ED8-E630CC6A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CA74A-DDF1-4B06-A52F-639839493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04390-63C3-4EFF-A807-47F2605D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2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4AFE-25D1-4099-B303-CBE6B003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F5678-9729-4414-8C7F-865D5952E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4DD4E-F813-4F5A-9D38-1E8AAE6F3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EA8E1-269C-446C-A2CE-B69DC1FA0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9F5CB-4389-4863-A9B8-8BF84278D4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264D1-9537-49FD-85EA-617C2BC4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1F18D-421E-4447-8721-2BEEB939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7D4D6-DF9E-4BA2-91A9-3B7E6521A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9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E9C0-1A59-4723-A773-0E7DD581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E03F8-6744-4972-A0A5-90A9EDAA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75E18-6E55-48F8-8C96-6C9EBA1E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4DF46-8F41-40B1-A38C-9219D6C3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BAC8E6-4F8F-463C-A8CC-EBC4D0FA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8FC67-F14F-410E-BBE6-97C70F0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D55BD3-AE95-4F57-8738-1B278CEAC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2DC9-DF7A-4131-8715-5BCC03FE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CB41C-624A-414F-9A07-DFA28F5B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F6BD8-7369-4ECF-89E0-103A5017B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CC1AA-F8DB-4C42-A552-11315EC1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274B2F-BCEB-4162-AC18-1EA98389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CAC34-49CA-4C4C-986B-4B5BE8827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0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3B6F-FEF6-42B9-8C25-3FC9481F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6B0D4-B729-4E64-8712-80AA28891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ED4F4-6FCB-45DC-8F01-8699D62D1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D96DB-C54D-4765-B106-725FFDDD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1AE87-E2DB-4FCB-A839-280F6090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A4122-FAC3-43BE-89A1-84D916A7E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1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7EE97B-15EE-4324-96F2-FFFDEE705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3E157-874D-412B-BB5B-623EE8297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7FEA3-05DA-4FDD-86A2-887F62716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786E-7191-4A9D-B9D4-5C18D5F15D62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649BA-8E70-46EA-9800-B8AC73A32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29419-A073-4C8A-BE6D-65F826BE8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F97D1-F961-4623-ABB3-6F17EE715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1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04FB0-5F6F-443F-AAF6-10F0B33BF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US" sz="6600">
                <a:solidFill>
                  <a:srgbClr val="FFFFFF"/>
                </a:solidFill>
              </a:rPr>
              <a:t>Recognizing Run-On Sentences and Fragments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D210B-0553-478B-B9B2-06FDFDD224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122506"/>
            <a:ext cx="6081713" cy="93082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(and how to fix them according to the  </a:t>
            </a:r>
            <a:r>
              <a:rPr lang="en-US" i="1" dirty="0">
                <a:solidFill>
                  <a:srgbClr val="FFFFFF"/>
                </a:solidFill>
              </a:rPr>
              <a:t>Brief Penguin Handbook</a:t>
            </a:r>
            <a:r>
              <a:rPr lang="en-US" dirty="0">
                <a:solidFill>
                  <a:srgbClr val="FFFFFF"/>
                </a:solidFill>
              </a:rPr>
              <a:t> by Lester Faigley).</a:t>
            </a:r>
          </a:p>
        </p:txBody>
      </p:sp>
      <p:pic>
        <p:nvPicPr>
          <p:cNvPr id="1026" name="Picture 2" descr="Image result for people Running. Size: 142 x 108. Source: sites.psu.edu">
            <a:extLst>
              <a:ext uri="{FF2B5EF4-FFF2-40B4-BE49-F238E27FC236}">
                <a16:creationId xmlns:a16="http://schemas.microsoft.com/office/drawing/2014/main" id="{A9A7E4DC-B4EA-4A16-B296-5E4A5A04B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4477" y="283464"/>
            <a:ext cx="3818274" cy="29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a broken rock">
            <a:extLst>
              <a:ext uri="{FF2B5EF4-FFF2-40B4-BE49-F238E27FC236}">
                <a16:creationId xmlns:a16="http://schemas.microsoft.com/office/drawing/2014/main" id="{F64FF7EC-58FB-49DA-B828-F9EEFD694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0057" y="4637632"/>
            <a:ext cx="3867114" cy="171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812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EA51A8-2E6F-4FE0-8478-229810C0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US" sz="4600" dirty="0">
                <a:latin typeface="Algerian" panose="04020705040A02060702" pitchFamily="82" charset="0"/>
              </a:rPr>
              <a:t>Possible Answers to Slide Number Nine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8A1E4-E68B-4219-BDC3-1F6FBAB01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1500" dirty="0"/>
              <a:t>FRAG. Because of the rain, we were unable to play the game. OR We were unable to go to play the game because of the rain.</a:t>
            </a:r>
          </a:p>
          <a:p>
            <a:pPr marL="514350" indent="-514350">
              <a:buAutoNum type="arabicPeriod"/>
            </a:pPr>
            <a:r>
              <a:rPr lang="en-US" sz="1500" dirty="0"/>
              <a:t>R.O. Belia is the fastest runner at the Olympics.  She wins races constantly. OR Because Belia is the fastest runner at the Olympics, she wins races constantly.</a:t>
            </a:r>
          </a:p>
          <a:p>
            <a:pPr marL="514350" indent="-514350">
              <a:buAutoNum type="arabicPeriod"/>
            </a:pPr>
            <a:r>
              <a:rPr lang="en-US" sz="1500" dirty="0"/>
              <a:t>FRAG.  He shows no improvement in any of the vital signs.  OR  No improvement was shown by the patient in any of the vital signs.</a:t>
            </a:r>
          </a:p>
          <a:p>
            <a:pPr marL="514350" indent="-514350">
              <a:buAutoNum type="arabicPeriod"/>
            </a:pPr>
            <a:r>
              <a:rPr lang="en-US" sz="1500" dirty="0"/>
              <a:t>R.O.  I love to write papers, and I would write one every day if I had the time. OR Because I love to write papers, I would write one every day if I had time.  OR  I love to write papers.  I would write one every day if I had the time.</a:t>
            </a:r>
          </a:p>
          <a:p>
            <a:pPr marL="514350" indent="-514350">
              <a:buAutoNum type="arabicPeriod"/>
            </a:pPr>
            <a:r>
              <a:rPr lang="en-US" sz="1500" dirty="0"/>
              <a:t>FRAG.  The doctors, who were using peer-reviewed research articles that contributed to the body of knowledge in their fields, which was obstetrics, were puzzled as to why the patient was not responding to treatment. </a:t>
            </a:r>
          </a:p>
          <a:p>
            <a:pPr marL="0" indent="0">
              <a:buNone/>
            </a:pPr>
            <a:r>
              <a:rPr lang="en-US" sz="1500" dirty="0"/>
              <a:t>NOTE: These are not all possible answers.</a:t>
            </a:r>
          </a:p>
          <a:p>
            <a:pPr marL="0" indent="0">
              <a:buNone/>
            </a:pPr>
            <a:r>
              <a:rPr lang="en-US" sz="1500" dirty="0"/>
              <a:t>        </a:t>
            </a:r>
          </a:p>
          <a:p>
            <a:pPr marL="514350" indent="-514350">
              <a:buAutoNum type="arabicPeriod"/>
            </a:pPr>
            <a:endParaRPr lang="en-US" sz="1500" dirty="0"/>
          </a:p>
          <a:p>
            <a:pPr marL="514350" indent="-514350">
              <a:buAutoNum type="arabicPeriod"/>
            </a:pPr>
            <a:endParaRPr lang="en-US" sz="1500" dirty="0"/>
          </a:p>
        </p:txBody>
      </p:sp>
      <p:pic>
        <p:nvPicPr>
          <p:cNvPr id="9218" name="Picture 2" descr="Image result for ANSWERS HERE">
            <a:extLst>
              <a:ext uri="{FF2B5EF4-FFF2-40B4-BE49-F238E27FC236}">
                <a16:creationId xmlns:a16="http://schemas.microsoft.com/office/drawing/2014/main" id="{340789D6-110A-4DC1-AE57-0FFA0473C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6" r="12266" b="-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95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66F539-8604-4F67-8DCC-C90D46DC9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BA3916"/>
                </a:solidFill>
                <a:latin typeface="Goudy Stout" panose="0202090407030B020401" pitchFamily="18" charset="0"/>
              </a:rPr>
              <a:t>THE END</a:t>
            </a:r>
          </a:p>
        </p:txBody>
      </p:sp>
      <p:sp>
        <p:nvSpPr>
          <p:cNvPr id="8198" name="Content Placeholder 8197">
            <a:extLst>
              <a:ext uri="{FF2B5EF4-FFF2-40B4-BE49-F238E27FC236}">
                <a16:creationId xmlns:a16="http://schemas.microsoft.com/office/drawing/2014/main" id="{B349F16B-F27C-42A5-86B1-A8C6AA999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rgbClr val="BA3916"/>
                </a:solidFill>
              </a:rPr>
              <a:t>SO NOW YOU KNOW A BIT MORE ABOUT WRITING SENTENCES.  Please put your new knowledge to work for you.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194" name="Picture 2" descr="Black Baby Crying Clip Art">
            <a:extLst>
              <a:ext uri="{FF2B5EF4-FFF2-40B4-BE49-F238E27FC236}">
                <a16:creationId xmlns:a16="http://schemas.microsoft.com/office/drawing/2014/main" id="{61A49E1B-9467-4F74-A321-60BCAE5AA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1726" y="1629089"/>
            <a:ext cx="3620021" cy="362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23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88BF8-CED5-421D-9CDD-ED699780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pPr algn="ctr"/>
            <a:r>
              <a:rPr lang="en-US" sz="3100" dirty="0">
                <a:latin typeface="Castellar" panose="020A0402060406010301" pitchFamily="18" charset="0"/>
              </a:rPr>
              <a:t>What is a Complete Sentence?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44" name="Picture 4" descr="Image result for flowers">
            <a:extLst>
              <a:ext uri="{FF2B5EF4-FFF2-40B4-BE49-F238E27FC236}">
                <a16:creationId xmlns:a16="http://schemas.microsoft.com/office/drawing/2014/main" id="{DB97FB72-0950-4A8E-8ADC-DD2D66FF2C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" r="14007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B3054-B019-4772-B06E-B4437A629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 A complete sentence must have both a subject and a verb.  The subject is either a noun or a pronoun and is what the sentence is about. Nouns are either persons, places or things  such as </a:t>
            </a:r>
            <a:r>
              <a:rPr lang="en-US" sz="1800" i="1" dirty="0"/>
              <a:t>Analisa, New York, mice,</a:t>
            </a:r>
            <a:r>
              <a:rPr lang="en-US" sz="1800" dirty="0"/>
              <a:t> or </a:t>
            </a:r>
            <a:r>
              <a:rPr lang="en-US" sz="1800" i="1" dirty="0"/>
              <a:t>he, she, it</a:t>
            </a:r>
            <a:r>
              <a:rPr lang="en-US" sz="1800" dirty="0"/>
              <a:t>. The verb shows action or a “state of being”. An action word is a word like “write” or “run”. “State of being” verbs are conjugations  of the verb “To Be”.  Examples follow: I </a:t>
            </a:r>
            <a:r>
              <a:rPr lang="en-US" sz="1800" i="1" dirty="0"/>
              <a:t>am</a:t>
            </a:r>
            <a:r>
              <a:rPr lang="en-US" sz="1800" dirty="0"/>
              <a:t>, you </a:t>
            </a:r>
            <a:r>
              <a:rPr lang="en-US" sz="1800" i="1" dirty="0"/>
              <a:t>are</a:t>
            </a:r>
            <a:r>
              <a:rPr lang="en-US" sz="1800" dirty="0"/>
              <a:t>, he/she/it </a:t>
            </a:r>
            <a:r>
              <a:rPr lang="en-US" sz="1800" i="1" dirty="0"/>
              <a:t>is</a:t>
            </a:r>
            <a:r>
              <a:rPr lang="en-US" sz="1800" dirty="0"/>
              <a:t>, we </a:t>
            </a:r>
            <a:r>
              <a:rPr lang="en-US" sz="1800" i="1" dirty="0"/>
              <a:t>are</a:t>
            </a:r>
            <a:r>
              <a:rPr lang="en-US" sz="1800" dirty="0"/>
              <a:t>, you </a:t>
            </a:r>
            <a:r>
              <a:rPr lang="en-US" sz="1800" i="1" dirty="0"/>
              <a:t>are</a:t>
            </a:r>
            <a:r>
              <a:rPr lang="en-US" sz="1800" dirty="0"/>
              <a:t>, they </a:t>
            </a:r>
            <a:r>
              <a:rPr lang="en-US" sz="1800" i="1" dirty="0"/>
              <a:t>are</a:t>
            </a:r>
            <a:r>
              <a:rPr lang="en-US" sz="1800" dirty="0"/>
              <a:t>. These verbs can also be in all the Verb Tenses—past, present or future. (I </a:t>
            </a:r>
            <a:r>
              <a:rPr lang="en-US" sz="1800" i="1" dirty="0"/>
              <a:t>was</a:t>
            </a:r>
            <a:r>
              <a:rPr lang="en-US" sz="1800" dirty="0"/>
              <a:t>, I </a:t>
            </a:r>
            <a:r>
              <a:rPr lang="en-US" sz="1800" i="1" dirty="0"/>
              <a:t>am</a:t>
            </a:r>
            <a:r>
              <a:rPr lang="en-US" sz="1800" dirty="0"/>
              <a:t>, or I </a:t>
            </a:r>
            <a:r>
              <a:rPr lang="en-US" sz="1800" i="1" dirty="0"/>
              <a:t>will be</a:t>
            </a:r>
            <a:r>
              <a:rPr lang="en-US" sz="1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91828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04F6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9CDBAA-FEDE-46E8-895A-317C0DBD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sz="3700" b="1" dirty="0">
                <a:solidFill>
                  <a:srgbClr val="FFFFFF"/>
                </a:solidFill>
              </a:rPr>
              <a:t>What is the Difference Between a Fragment and a Run-On-Sentence?</a:t>
            </a:r>
          </a:p>
        </p:txBody>
      </p:sp>
      <p:pic>
        <p:nvPicPr>
          <p:cNvPr id="2050" name="Picture 2" descr="Image result for seawater">
            <a:extLst>
              <a:ext uri="{FF2B5EF4-FFF2-40B4-BE49-F238E27FC236}">
                <a16:creationId xmlns:a16="http://schemas.microsoft.com/office/drawing/2014/main" id="{78D7AF35-3587-4A61-9FA9-C9C2722773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9" r="-2" b="-2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7CC70-AD5C-456D-81FE-E3B804133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u="sng" dirty="0">
                <a:solidFill>
                  <a:srgbClr val="FFFFFF"/>
                </a:solidFill>
              </a:rPr>
              <a:t>Run-on sentences </a:t>
            </a:r>
            <a:r>
              <a:rPr lang="en-US" sz="2000" dirty="0">
                <a:solidFill>
                  <a:srgbClr val="FFFFFF"/>
                </a:solidFill>
              </a:rPr>
              <a:t>are the opposite of sentence </a:t>
            </a:r>
            <a:r>
              <a:rPr lang="en-US" sz="2000" u="sng" dirty="0">
                <a:solidFill>
                  <a:srgbClr val="FFFFFF"/>
                </a:solidFill>
              </a:rPr>
              <a:t>fragments</a:t>
            </a:r>
            <a:r>
              <a:rPr lang="en-US" sz="2000" dirty="0">
                <a:solidFill>
                  <a:srgbClr val="FFFFFF"/>
                </a:solidFill>
              </a:rPr>
              <a:t>.  While fragments are incomplete sentences, run-ons jam together two or more sentences, failing to separate them with appropriate punctuation.  And while fragments are sometimes acceptable—especially in informal writing, run-on sentences are never acceptable.</a:t>
            </a:r>
          </a:p>
        </p:txBody>
      </p:sp>
    </p:spTree>
    <p:extLst>
      <p:ext uri="{BB962C8B-B14F-4D97-AF65-F5344CB8AC3E}">
        <p14:creationId xmlns:p14="http://schemas.microsoft.com/office/powerpoint/2010/main" val="312345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40C5-1D7B-4B08-A835-79303FBDB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Fragment and Run-on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C283-168A-4723-966E-8D7CBE8BF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3516"/>
            <a:ext cx="10515600" cy="4893447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Fragment examples: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If you can spot fragments</a:t>
            </a:r>
            <a:r>
              <a:rPr lang="en-US" sz="2400" dirty="0">
                <a:solidFill>
                  <a:srgbClr val="FF0000"/>
                </a:solidFill>
              </a:rPr>
              <a:t>.    </a:t>
            </a:r>
            <a:r>
              <a:rPr lang="en-US" sz="2400" dirty="0"/>
              <a:t>(Fixed—If you can spot fragments, you are ahead of the game).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Even though Seattle is cloudy much of the year.  </a:t>
            </a:r>
            <a:r>
              <a:rPr lang="en-US" sz="2400" dirty="0"/>
              <a:t>(Fixed – Even though Seattle is cloudy much of the year, many people love living there).</a:t>
            </a:r>
          </a:p>
          <a:p>
            <a:pPr marL="0" indent="0">
              <a:buNone/>
            </a:pPr>
            <a:r>
              <a:rPr lang="en-US" sz="2400" u="sng" dirty="0"/>
              <a:t>Run-on example: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I don’t recall what kind of printer it was all I remember is that is could sort, staple, and print a ream of paper at the same time. </a:t>
            </a:r>
            <a:r>
              <a:rPr lang="en-US" sz="2400" dirty="0"/>
              <a:t>(Fixed –1.   I don’t recall what kind of printer it was</a:t>
            </a:r>
            <a:r>
              <a:rPr lang="en-US" sz="2400" dirty="0">
                <a:solidFill>
                  <a:srgbClr val="FF0000"/>
                </a:solidFill>
              </a:rPr>
              <a:t>.  All </a:t>
            </a:r>
            <a:r>
              <a:rPr lang="en-US" sz="2400" dirty="0"/>
              <a:t>I remember is that it could sort, staple, and print a ream of paper all the same time.  OR 2.  -- I don’t recall what kind of printer it was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  <a:r>
              <a:rPr lang="en-US" sz="2400" dirty="0"/>
              <a:t>  all I remember is that it could sort, staple, and print a ream of paper all at the same time.) OR 3.   Although I don’t recall what kind of printer it was, I do remember that it could sort, staple, and print a ream of paper all at the same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990ED2-16A2-405E-8F49-E62FF0132B41}"/>
              </a:ext>
            </a:extLst>
          </p:cNvPr>
          <p:cNvSpPr/>
          <p:nvPr/>
        </p:nvSpPr>
        <p:spPr>
          <a:xfrm>
            <a:off x="629173" y="209726"/>
            <a:ext cx="11023135" cy="155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61FE814-6D48-4BA7-98AA-02B9A16B7DC1}"/>
              </a:ext>
            </a:extLst>
          </p:cNvPr>
          <p:cNvSpPr/>
          <p:nvPr/>
        </p:nvSpPr>
        <p:spPr>
          <a:xfrm>
            <a:off x="704675" y="72118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8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E028-541E-4025-BF6A-7B640E6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23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000"/>
              <a:t>How to Recognize Fragments and Run-Ons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19922F-AD68-4E94-85E8-0AA44A1B1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5C3708-D382-4B82-84B0-2E82DA50AE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378612"/>
              </p:ext>
            </p:extLst>
          </p:nvPr>
        </p:nvGraphicFramePr>
        <p:xfrm>
          <a:off x="344624" y="1825625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527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2" name="Rectangle 70">
            <a:extLst>
              <a:ext uri="{FF2B5EF4-FFF2-40B4-BE49-F238E27FC236}">
                <a16:creationId xmlns:a16="http://schemas.microsoft.com/office/drawing/2014/main" id="{B86AA2DA-281A-4806-8977-D617AEAC8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4185774-6FC0-4B8D-A8DB-A88546889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59988" y="0"/>
            <a:ext cx="2632012" cy="6858000"/>
          </a:xfrm>
          <a:custGeom>
            <a:avLst/>
            <a:gdLst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57677 w 2632012"/>
              <a:gd name="connsiteY27" fmla="*/ 2548608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399465 w 2632012"/>
              <a:gd name="connsiteY28" fmla="*/ 2412506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46400 w 2632012"/>
              <a:gd name="connsiteY29" fmla="*/ 2252507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138134 w 2632012"/>
              <a:gd name="connsiteY24" fmla="*/ 5616065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183756 w 2632012"/>
              <a:gd name="connsiteY23" fmla="*/ 5808789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20409 w 2632012"/>
              <a:gd name="connsiteY22" fmla="*/ 6022287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  <a:gd name="connsiteX0" fmla="*/ 932173 w 2632012"/>
              <a:gd name="connsiteY0" fmla="*/ 1512545 h 6858000"/>
              <a:gd name="connsiteX1" fmla="*/ 932462 w 2632012"/>
              <a:gd name="connsiteY1" fmla="*/ 1512581 h 6858000"/>
              <a:gd name="connsiteX2" fmla="*/ 932378 w 2632012"/>
              <a:gd name="connsiteY2" fmla="*/ 1512599 h 6858000"/>
              <a:gd name="connsiteX3" fmla="*/ 932173 w 2632012"/>
              <a:gd name="connsiteY3" fmla="*/ 1512545 h 6858000"/>
              <a:gd name="connsiteX4" fmla="*/ 1207569 w 2632012"/>
              <a:gd name="connsiteY4" fmla="*/ 0 h 6858000"/>
              <a:gd name="connsiteX5" fmla="*/ 2632012 w 2632012"/>
              <a:gd name="connsiteY5" fmla="*/ 0 h 6858000"/>
              <a:gd name="connsiteX6" fmla="*/ 2632012 w 2632012"/>
              <a:gd name="connsiteY6" fmla="*/ 6858000 h 6858000"/>
              <a:gd name="connsiteX7" fmla="*/ 13514 w 2632012"/>
              <a:gd name="connsiteY7" fmla="*/ 6858000 h 6858000"/>
              <a:gd name="connsiteX8" fmla="*/ 13170 w 2632012"/>
              <a:gd name="connsiteY8" fmla="*/ 6812829 h 6858000"/>
              <a:gd name="connsiteX9" fmla="*/ 20332 w 2632012"/>
              <a:gd name="connsiteY9" fmla="*/ 6760689 h 6858000"/>
              <a:gd name="connsiteX10" fmla="*/ 25596 w 2632012"/>
              <a:gd name="connsiteY10" fmla="*/ 6721251 h 6858000"/>
              <a:gd name="connsiteX11" fmla="*/ 22507 w 2632012"/>
              <a:gd name="connsiteY11" fmla="*/ 6650499 h 6858000"/>
              <a:gd name="connsiteX12" fmla="*/ 22444 w 2632012"/>
              <a:gd name="connsiteY12" fmla="*/ 6604241 h 6858000"/>
              <a:gd name="connsiteX13" fmla="*/ 31867 w 2632012"/>
              <a:gd name="connsiteY13" fmla="*/ 6559984 h 6858000"/>
              <a:gd name="connsiteX14" fmla="*/ 38635 w 2632012"/>
              <a:gd name="connsiteY14" fmla="*/ 6515473 h 6858000"/>
              <a:gd name="connsiteX15" fmla="*/ 38467 w 2632012"/>
              <a:gd name="connsiteY15" fmla="*/ 6463736 h 6858000"/>
              <a:gd name="connsiteX16" fmla="*/ 38052 w 2632012"/>
              <a:gd name="connsiteY16" fmla="*/ 6432794 h 6858000"/>
              <a:gd name="connsiteX17" fmla="*/ 80445 w 2632012"/>
              <a:gd name="connsiteY17" fmla="*/ 6301309 h 6858000"/>
              <a:gd name="connsiteX18" fmla="*/ 138157 w 2632012"/>
              <a:gd name="connsiteY18" fmla="*/ 6257030 h 6858000"/>
              <a:gd name="connsiteX19" fmla="*/ 170419 w 2632012"/>
              <a:gd name="connsiteY19" fmla="*/ 6171255 h 6858000"/>
              <a:gd name="connsiteX20" fmla="*/ 164027 w 2632012"/>
              <a:gd name="connsiteY20" fmla="*/ 6164357 h 6858000"/>
              <a:gd name="connsiteX21" fmla="*/ 213309 w 2632012"/>
              <a:gd name="connsiteY21" fmla="*/ 6109331 h 6858000"/>
              <a:gd name="connsiteX22" fmla="*/ 208456 w 2632012"/>
              <a:gd name="connsiteY22" fmla="*/ 5878851 h 6858000"/>
              <a:gd name="connsiteX23" fmla="*/ 219615 w 2632012"/>
              <a:gd name="connsiteY23" fmla="*/ 5557777 h 6858000"/>
              <a:gd name="connsiteX24" fmla="*/ 245711 w 2632012"/>
              <a:gd name="connsiteY24" fmla="*/ 5066230 h 6858000"/>
              <a:gd name="connsiteX25" fmla="*/ 276721 w 2632012"/>
              <a:gd name="connsiteY25" fmla="*/ 4162848 h 6858000"/>
              <a:gd name="connsiteX26" fmla="*/ 343082 w 2632012"/>
              <a:gd name="connsiteY26" fmla="*/ 3059377 h 6858000"/>
              <a:gd name="connsiteX27" fmla="*/ 369630 w 2632012"/>
              <a:gd name="connsiteY27" fmla="*/ 2692043 h 6858000"/>
              <a:gd name="connsiteX28" fmla="*/ 435324 w 2632012"/>
              <a:gd name="connsiteY28" fmla="*/ 2520083 h 6858000"/>
              <a:gd name="connsiteX29" fmla="*/ 482259 w 2632012"/>
              <a:gd name="connsiteY29" fmla="*/ 2336178 h 6858000"/>
              <a:gd name="connsiteX30" fmla="*/ 569515 w 2632012"/>
              <a:gd name="connsiteY30" fmla="*/ 2091909 h 6858000"/>
              <a:gd name="connsiteX31" fmla="*/ 638163 w 2632012"/>
              <a:gd name="connsiteY31" fmla="*/ 1994147 h 6858000"/>
              <a:gd name="connsiteX32" fmla="*/ 737312 w 2632012"/>
              <a:gd name="connsiteY32" fmla="*/ 1871408 h 6858000"/>
              <a:gd name="connsiteX33" fmla="*/ 788501 w 2632012"/>
              <a:gd name="connsiteY33" fmla="*/ 1793826 h 6858000"/>
              <a:gd name="connsiteX34" fmla="*/ 819432 w 2632012"/>
              <a:gd name="connsiteY34" fmla="*/ 1746824 h 6858000"/>
              <a:gd name="connsiteX35" fmla="*/ 843936 w 2632012"/>
              <a:gd name="connsiteY35" fmla="*/ 1697348 h 6858000"/>
              <a:gd name="connsiteX36" fmla="*/ 846526 w 2632012"/>
              <a:gd name="connsiteY36" fmla="*/ 1659754 h 6858000"/>
              <a:gd name="connsiteX37" fmla="*/ 873830 w 2632012"/>
              <a:gd name="connsiteY37" fmla="*/ 1628041 h 6858000"/>
              <a:gd name="connsiteX38" fmla="*/ 890626 w 2632012"/>
              <a:gd name="connsiteY38" fmla="*/ 1599883 h 6858000"/>
              <a:gd name="connsiteX39" fmla="*/ 921288 w 2632012"/>
              <a:gd name="connsiteY39" fmla="*/ 1579569 h 6858000"/>
              <a:gd name="connsiteX40" fmla="*/ 920756 w 2632012"/>
              <a:gd name="connsiteY40" fmla="*/ 1537369 h 6858000"/>
              <a:gd name="connsiteX41" fmla="*/ 946290 w 2632012"/>
              <a:gd name="connsiteY41" fmla="*/ 1514308 h 6858000"/>
              <a:gd name="connsiteX42" fmla="*/ 932462 w 2632012"/>
              <a:gd name="connsiteY42" fmla="*/ 1512581 h 6858000"/>
              <a:gd name="connsiteX43" fmla="*/ 940652 w 2632012"/>
              <a:gd name="connsiteY43" fmla="*/ 1510839 h 6858000"/>
              <a:gd name="connsiteX44" fmla="*/ 950739 w 2632012"/>
              <a:gd name="connsiteY44" fmla="*/ 1503635 h 6858000"/>
              <a:gd name="connsiteX45" fmla="*/ 966405 w 2632012"/>
              <a:gd name="connsiteY45" fmla="*/ 1439967 h 6858000"/>
              <a:gd name="connsiteX46" fmla="*/ 973516 w 2632012"/>
              <a:gd name="connsiteY46" fmla="*/ 1389073 h 6858000"/>
              <a:gd name="connsiteX47" fmla="*/ 986960 w 2632012"/>
              <a:gd name="connsiteY47" fmla="*/ 1351857 h 6858000"/>
              <a:gd name="connsiteX48" fmla="*/ 987761 w 2632012"/>
              <a:gd name="connsiteY48" fmla="*/ 1363479 h 6858000"/>
              <a:gd name="connsiteX49" fmla="*/ 989043 w 2632012"/>
              <a:gd name="connsiteY49" fmla="*/ 1346093 h 6858000"/>
              <a:gd name="connsiteX50" fmla="*/ 986960 w 2632012"/>
              <a:gd name="connsiteY50" fmla="*/ 1351857 h 6858000"/>
              <a:gd name="connsiteX51" fmla="*/ 985769 w 2632012"/>
              <a:gd name="connsiteY51" fmla="*/ 1334556 h 6858000"/>
              <a:gd name="connsiteX52" fmla="*/ 982507 w 2632012"/>
              <a:gd name="connsiteY52" fmla="*/ 1216698 h 6858000"/>
              <a:gd name="connsiteX53" fmla="*/ 984836 w 2632012"/>
              <a:gd name="connsiteY53" fmla="*/ 1082381 h 6858000"/>
              <a:gd name="connsiteX54" fmla="*/ 993140 w 2632012"/>
              <a:gd name="connsiteY54" fmla="*/ 1043366 h 6858000"/>
              <a:gd name="connsiteX55" fmla="*/ 995544 w 2632012"/>
              <a:gd name="connsiteY55" fmla="*/ 972540 h 6858000"/>
              <a:gd name="connsiteX56" fmla="*/ 1028500 w 2632012"/>
              <a:gd name="connsiteY56" fmla="*/ 923945 h 6858000"/>
              <a:gd name="connsiteX57" fmla="*/ 1022082 w 2632012"/>
              <a:gd name="connsiteY57" fmla="*/ 838835 h 6858000"/>
              <a:gd name="connsiteX58" fmla="*/ 1025925 w 2632012"/>
              <a:gd name="connsiteY58" fmla="*/ 787183 h 6858000"/>
              <a:gd name="connsiteX59" fmla="*/ 1027904 w 2632012"/>
              <a:gd name="connsiteY59" fmla="*/ 756272 h 6858000"/>
              <a:gd name="connsiteX60" fmla="*/ 1088796 w 2632012"/>
              <a:gd name="connsiteY60" fmla="*/ 641639 h 6858000"/>
              <a:gd name="connsiteX61" fmla="*/ 1164389 w 2632012"/>
              <a:gd name="connsiteY61" fmla="*/ 545140 h 6858000"/>
              <a:gd name="connsiteX62" fmla="*/ 1225321 w 2632012"/>
              <a:gd name="connsiteY62" fmla="*/ 413843 h 6858000"/>
              <a:gd name="connsiteX63" fmla="*/ 1241477 w 2632012"/>
              <a:gd name="connsiteY63" fmla="*/ 358607 h 6858000"/>
              <a:gd name="connsiteX64" fmla="*/ 1246119 w 2632012"/>
              <a:gd name="connsiteY64" fmla="*/ 254866 h 6858000"/>
              <a:gd name="connsiteX65" fmla="*/ 1266837 w 2632012"/>
              <a:gd name="connsiteY65" fmla="*/ 161517 h 6858000"/>
              <a:gd name="connsiteX66" fmla="*/ 1315021 w 2632012"/>
              <a:gd name="connsiteY66" fmla="*/ 54455 h 6858000"/>
              <a:gd name="connsiteX67" fmla="*/ 1319335 w 2632012"/>
              <a:gd name="connsiteY67" fmla="*/ 8880 h 6858000"/>
              <a:gd name="connsiteX68" fmla="*/ 1316402 w 2632012"/>
              <a:gd name="connsiteY68" fmla="*/ 852 h 6858000"/>
              <a:gd name="connsiteX69" fmla="*/ 1207569 w 2632012"/>
              <a:gd name="connsiteY6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2632012" h="6858000">
                <a:moveTo>
                  <a:pt x="932173" y="1512545"/>
                </a:moveTo>
                <a:lnTo>
                  <a:pt x="932462" y="1512581"/>
                </a:lnTo>
                <a:lnTo>
                  <a:pt x="932378" y="1512599"/>
                </a:lnTo>
                <a:cubicBezTo>
                  <a:pt x="930618" y="1512681"/>
                  <a:pt x="930202" y="1512462"/>
                  <a:pt x="932173" y="1512545"/>
                </a:cubicBezTo>
                <a:close/>
                <a:moveTo>
                  <a:pt x="1207569" y="0"/>
                </a:moveTo>
                <a:lnTo>
                  <a:pt x="2632012" y="0"/>
                </a:lnTo>
                <a:lnTo>
                  <a:pt x="2632012" y="6858000"/>
                </a:lnTo>
                <a:lnTo>
                  <a:pt x="13514" y="6858000"/>
                </a:lnTo>
                <a:cubicBezTo>
                  <a:pt x="13399" y="6842943"/>
                  <a:pt x="13285" y="6827886"/>
                  <a:pt x="13170" y="6812829"/>
                </a:cubicBezTo>
                <a:cubicBezTo>
                  <a:pt x="12714" y="6794763"/>
                  <a:pt x="13524" y="6777517"/>
                  <a:pt x="20332" y="6760689"/>
                </a:cubicBezTo>
                <a:cubicBezTo>
                  <a:pt x="10828" y="6746468"/>
                  <a:pt x="7794" y="6733277"/>
                  <a:pt x="25596" y="6721251"/>
                </a:cubicBezTo>
                <a:cubicBezTo>
                  <a:pt x="24143" y="6683539"/>
                  <a:pt x="1631" y="6673595"/>
                  <a:pt x="22507" y="6650499"/>
                </a:cubicBezTo>
                <a:cubicBezTo>
                  <a:pt x="-25124" y="6620536"/>
                  <a:pt x="16765" y="6629253"/>
                  <a:pt x="22444" y="6604241"/>
                </a:cubicBezTo>
                <a:cubicBezTo>
                  <a:pt x="28668" y="6588866"/>
                  <a:pt x="29169" y="6574778"/>
                  <a:pt x="31867" y="6559984"/>
                </a:cubicBezTo>
                <a:cubicBezTo>
                  <a:pt x="4443" y="6566661"/>
                  <a:pt x="62924" y="6515664"/>
                  <a:pt x="38635" y="6515473"/>
                </a:cubicBezTo>
                <a:cubicBezTo>
                  <a:pt x="72259" y="6495428"/>
                  <a:pt x="29118" y="6488543"/>
                  <a:pt x="38467" y="6463736"/>
                </a:cubicBezTo>
                <a:cubicBezTo>
                  <a:pt x="50944" y="6451623"/>
                  <a:pt x="52742" y="6443270"/>
                  <a:pt x="38052" y="6432794"/>
                </a:cubicBezTo>
                <a:cubicBezTo>
                  <a:pt x="98939" y="6376824"/>
                  <a:pt x="58603" y="6351821"/>
                  <a:pt x="80445" y="6301309"/>
                </a:cubicBezTo>
                <a:cubicBezTo>
                  <a:pt x="103917" y="6257537"/>
                  <a:pt x="78836" y="6301310"/>
                  <a:pt x="138157" y="6257030"/>
                </a:cubicBezTo>
                <a:cubicBezTo>
                  <a:pt x="155187" y="6248574"/>
                  <a:pt x="166108" y="6186701"/>
                  <a:pt x="170419" y="6171255"/>
                </a:cubicBezTo>
                <a:cubicBezTo>
                  <a:pt x="174731" y="6155809"/>
                  <a:pt x="166522" y="6166390"/>
                  <a:pt x="164027" y="6164357"/>
                </a:cubicBezTo>
                <a:cubicBezTo>
                  <a:pt x="206228" y="6137678"/>
                  <a:pt x="184454" y="6121750"/>
                  <a:pt x="213309" y="6109331"/>
                </a:cubicBezTo>
                <a:cubicBezTo>
                  <a:pt x="224262" y="6067371"/>
                  <a:pt x="183175" y="5890445"/>
                  <a:pt x="208456" y="5878851"/>
                </a:cubicBezTo>
                <a:cubicBezTo>
                  <a:pt x="225886" y="5808435"/>
                  <a:pt x="192379" y="5574013"/>
                  <a:pt x="219615" y="5557777"/>
                </a:cubicBezTo>
                <a:lnTo>
                  <a:pt x="245711" y="5066230"/>
                </a:lnTo>
                <a:cubicBezTo>
                  <a:pt x="117719" y="4582016"/>
                  <a:pt x="230524" y="4647254"/>
                  <a:pt x="276721" y="4162848"/>
                </a:cubicBezTo>
                <a:lnTo>
                  <a:pt x="343082" y="3059377"/>
                </a:lnTo>
                <a:cubicBezTo>
                  <a:pt x="347947" y="2889121"/>
                  <a:pt x="364765" y="2862299"/>
                  <a:pt x="369630" y="2692043"/>
                </a:cubicBezTo>
                <a:cubicBezTo>
                  <a:pt x="369393" y="2690043"/>
                  <a:pt x="435560" y="2522082"/>
                  <a:pt x="435324" y="2520083"/>
                </a:cubicBezTo>
                <a:lnTo>
                  <a:pt x="482259" y="2336178"/>
                </a:lnTo>
                <a:cubicBezTo>
                  <a:pt x="516201" y="2267350"/>
                  <a:pt x="537443" y="2148254"/>
                  <a:pt x="569515" y="2091909"/>
                </a:cubicBezTo>
                <a:cubicBezTo>
                  <a:pt x="629286" y="2030534"/>
                  <a:pt x="622061" y="2045605"/>
                  <a:pt x="638163" y="1994147"/>
                </a:cubicBezTo>
                <a:cubicBezTo>
                  <a:pt x="633178" y="1967912"/>
                  <a:pt x="705417" y="1945185"/>
                  <a:pt x="737312" y="1871408"/>
                </a:cubicBezTo>
                <a:cubicBezTo>
                  <a:pt x="759407" y="1814663"/>
                  <a:pt x="795838" y="1856475"/>
                  <a:pt x="788501" y="1793826"/>
                </a:cubicBezTo>
                <a:cubicBezTo>
                  <a:pt x="796402" y="1792725"/>
                  <a:pt x="813276" y="1750182"/>
                  <a:pt x="819432" y="1746824"/>
                </a:cubicBezTo>
                <a:lnTo>
                  <a:pt x="843936" y="1697348"/>
                </a:lnTo>
                <a:cubicBezTo>
                  <a:pt x="847635" y="1681502"/>
                  <a:pt x="845709" y="1667584"/>
                  <a:pt x="846526" y="1659754"/>
                </a:cubicBezTo>
                <a:lnTo>
                  <a:pt x="873830" y="1628041"/>
                </a:lnTo>
                <a:lnTo>
                  <a:pt x="890626" y="1599883"/>
                </a:lnTo>
                <a:lnTo>
                  <a:pt x="921288" y="1579569"/>
                </a:lnTo>
                <a:cubicBezTo>
                  <a:pt x="921111" y="1565502"/>
                  <a:pt x="920933" y="1551436"/>
                  <a:pt x="920756" y="1537369"/>
                </a:cubicBezTo>
                <a:cubicBezTo>
                  <a:pt x="918173" y="1533598"/>
                  <a:pt x="943194" y="1519497"/>
                  <a:pt x="946290" y="1514308"/>
                </a:cubicBezTo>
                <a:lnTo>
                  <a:pt x="932462" y="1512581"/>
                </a:lnTo>
                <a:lnTo>
                  <a:pt x="940652" y="1510839"/>
                </a:lnTo>
                <a:cubicBezTo>
                  <a:pt x="944059" y="1509546"/>
                  <a:pt x="947769" y="1507347"/>
                  <a:pt x="950739" y="1503635"/>
                </a:cubicBezTo>
                <a:lnTo>
                  <a:pt x="966405" y="1439967"/>
                </a:lnTo>
                <a:cubicBezTo>
                  <a:pt x="966567" y="1437915"/>
                  <a:pt x="970755" y="1392639"/>
                  <a:pt x="973516" y="1389073"/>
                </a:cubicBezTo>
                <a:lnTo>
                  <a:pt x="986960" y="1351857"/>
                </a:lnTo>
                <a:lnTo>
                  <a:pt x="987761" y="1363479"/>
                </a:lnTo>
                <a:cubicBezTo>
                  <a:pt x="987046" y="1391389"/>
                  <a:pt x="991418" y="1341827"/>
                  <a:pt x="989043" y="1346093"/>
                </a:cubicBezTo>
                <a:lnTo>
                  <a:pt x="986960" y="1351857"/>
                </a:lnTo>
                <a:lnTo>
                  <a:pt x="985769" y="1334556"/>
                </a:lnTo>
                <a:cubicBezTo>
                  <a:pt x="983992" y="1300062"/>
                  <a:pt x="982872" y="1251835"/>
                  <a:pt x="982507" y="1216698"/>
                </a:cubicBezTo>
                <a:cubicBezTo>
                  <a:pt x="989105" y="1176777"/>
                  <a:pt x="968656" y="1115073"/>
                  <a:pt x="984836" y="1082381"/>
                </a:cubicBezTo>
                <a:cubicBezTo>
                  <a:pt x="976467" y="1067557"/>
                  <a:pt x="974466" y="1054191"/>
                  <a:pt x="993140" y="1043366"/>
                </a:cubicBezTo>
                <a:cubicBezTo>
                  <a:pt x="994613" y="1005627"/>
                  <a:pt x="972947" y="994211"/>
                  <a:pt x="995544" y="972540"/>
                </a:cubicBezTo>
                <a:cubicBezTo>
                  <a:pt x="1001437" y="952637"/>
                  <a:pt x="1021106" y="938879"/>
                  <a:pt x="1028500" y="923945"/>
                </a:cubicBezTo>
                <a:cubicBezTo>
                  <a:pt x="1032923" y="901661"/>
                  <a:pt x="1022511" y="861628"/>
                  <a:pt x="1022082" y="838835"/>
                </a:cubicBezTo>
                <a:cubicBezTo>
                  <a:pt x="1057150" y="821053"/>
                  <a:pt x="1014683" y="811325"/>
                  <a:pt x="1025925" y="787183"/>
                </a:cubicBezTo>
                <a:cubicBezTo>
                  <a:pt x="1039299" y="775919"/>
                  <a:pt x="1041738" y="767701"/>
                  <a:pt x="1027904" y="756272"/>
                </a:cubicBezTo>
                <a:cubicBezTo>
                  <a:pt x="1092931" y="704439"/>
                  <a:pt x="1063111" y="690611"/>
                  <a:pt x="1088796" y="641639"/>
                </a:cubicBezTo>
                <a:cubicBezTo>
                  <a:pt x="1115586" y="599503"/>
                  <a:pt x="1101832" y="585408"/>
                  <a:pt x="1164389" y="545140"/>
                </a:cubicBezTo>
                <a:cubicBezTo>
                  <a:pt x="1183904" y="515341"/>
                  <a:pt x="1212474" y="444932"/>
                  <a:pt x="1225321" y="413843"/>
                </a:cubicBezTo>
                <a:cubicBezTo>
                  <a:pt x="1235550" y="389613"/>
                  <a:pt x="1230254" y="392779"/>
                  <a:pt x="1241477" y="358607"/>
                </a:cubicBezTo>
                <a:cubicBezTo>
                  <a:pt x="1244505" y="325057"/>
                  <a:pt x="1241891" y="287714"/>
                  <a:pt x="1246119" y="254866"/>
                </a:cubicBezTo>
                <a:cubicBezTo>
                  <a:pt x="1250325" y="233178"/>
                  <a:pt x="1255354" y="194919"/>
                  <a:pt x="1266837" y="161517"/>
                </a:cubicBezTo>
                <a:cubicBezTo>
                  <a:pt x="1312077" y="135871"/>
                  <a:pt x="1280314" y="75805"/>
                  <a:pt x="1315021" y="54455"/>
                </a:cubicBezTo>
                <a:cubicBezTo>
                  <a:pt x="1325412" y="38765"/>
                  <a:pt x="1323873" y="23602"/>
                  <a:pt x="1319335" y="8880"/>
                </a:cubicBezTo>
                <a:lnTo>
                  <a:pt x="1316402" y="852"/>
                </a:lnTo>
                <a:lnTo>
                  <a:pt x="1207569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5340A-94F5-4091-ADF5-2EE0F13BE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8" y="609597"/>
            <a:ext cx="9770022" cy="133084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lgerian" panose="04020705040A02060702" pitchFamily="82" charset="0"/>
              </a:rPr>
              <a:t>Ways to fix a Run-On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7877C-704F-4D24-BC32-FC76492D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8" y="2194100"/>
            <a:ext cx="5950970" cy="39085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1300" dirty="0"/>
              <a:t>Use a period and a Capital Letter—</a:t>
            </a:r>
          </a:p>
          <a:p>
            <a:pPr marL="0" indent="0">
              <a:buNone/>
            </a:pPr>
            <a:r>
              <a:rPr lang="en-US" sz="1300" dirty="0"/>
              <a:t>              Independent clause. Independent clause.</a:t>
            </a:r>
          </a:p>
          <a:p>
            <a:pPr marL="457200" indent="-457200">
              <a:buAutoNum type="arabicPeriod" startAt="2"/>
            </a:pPr>
            <a:r>
              <a:rPr lang="en-US" sz="1300" dirty="0"/>
              <a:t>  Comma and FANBOYS</a:t>
            </a:r>
          </a:p>
          <a:p>
            <a:pPr marL="0" indent="0">
              <a:buNone/>
            </a:pPr>
            <a:r>
              <a:rPr lang="en-US" sz="1300" dirty="0"/>
              <a:t>               Independent clause,  FANBOYS Independent clause.</a:t>
            </a:r>
          </a:p>
          <a:p>
            <a:pPr marL="0" indent="0">
              <a:buNone/>
            </a:pPr>
            <a:r>
              <a:rPr lang="en-US" sz="1300" dirty="0"/>
              <a:t>                      (FANBOYS  Conjunctions are:  for     and     nor     but     or     yet     so)</a:t>
            </a:r>
          </a:p>
          <a:p>
            <a:pPr marL="0" indent="0">
              <a:buNone/>
            </a:pPr>
            <a:r>
              <a:rPr lang="en-US" sz="1300" dirty="0"/>
              <a:t>3.           Semicolon</a:t>
            </a:r>
          </a:p>
          <a:p>
            <a:pPr marL="0" indent="0">
              <a:buNone/>
            </a:pPr>
            <a:r>
              <a:rPr lang="en-US" sz="1300" dirty="0"/>
              <a:t>              Independent  clause; independent clause</a:t>
            </a:r>
          </a:p>
          <a:p>
            <a:pPr marL="342900" indent="-342900">
              <a:buAutoNum type="arabicPeriod" startAt="4"/>
            </a:pPr>
            <a:r>
              <a:rPr lang="en-US" sz="1300" dirty="0"/>
              <a:t>    Semicolon and Joining Word</a:t>
            </a:r>
          </a:p>
          <a:p>
            <a:pPr marL="342900" indent="-342900">
              <a:buAutoNum type="arabicPeriod" startAt="5"/>
            </a:pPr>
            <a:r>
              <a:rPr lang="en-US" sz="1300" dirty="0"/>
              <a:t>Joining words with a semicolon. </a:t>
            </a:r>
          </a:p>
          <a:p>
            <a:pPr marL="0" indent="0">
              <a:buNone/>
            </a:pPr>
            <a:r>
              <a:rPr lang="en-US" sz="1300" dirty="0"/>
              <a:t>Dependent clause; joining word,  independent clause</a:t>
            </a:r>
          </a:p>
          <a:p>
            <a:pPr marL="457200" lvl="1" indent="0">
              <a:buNone/>
            </a:pPr>
            <a:r>
              <a:rPr lang="en-US" sz="1300" dirty="0"/>
              <a:t>   </a:t>
            </a:r>
            <a:r>
              <a:rPr lang="en-US" sz="1300" b="1" dirty="0"/>
              <a:t>Joining words</a:t>
            </a:r>
            <a:r>
              <a:rPr lang="en-US" sz="1300" dirty="0"/>
              <a:t>:  also,   however, of course,    as a result,    in addition,  on the     other hand,    besides,     in fact,         then,   finally,   instead,   therefore, meanwhile,   thus,   for example  </a:t>
            </a:r>
          </a:p>
          <a:p>
            <a:pPr marL="0" indent="0">
              <a:buNone/>
            </a:pPr>
            <a:r>
              <a:rPr lang="en-US" sz="1300" dirty="0"/>
              <a:t>Continued on the next slide-----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B7D3B4FC-79F4-47D2-9D79-DA876E6AD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0496" y="2022496"/>
            <a:ext cx="3795039" cy="4043934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81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170" name="Picture 2" descr="Run On Sentence Clip Art">
            <a:extLst>
              <a:ext uri="{FF2B5EF4-FFF2-40B4-BE49-F238E27FC236}">
                <a16:creationId xmlns:a16="http://schemas.microsoft.com/office/drawing/2014/main" id="{67B6D9EC-340A-4F99-B061-86366B42F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91362" y="2308377"/>
            <a:ext cx="3482910" cy="348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6">
            <a:extLst>
              <a:ext uri="{FF2B5EF4-FFF2-40B4-BE49-F238E27FC236}">
                <a16:creationId xmlns:a16="http://schemas.microsoft.com/office/drawing/2014/main" id="{2775D660-3127-4688-9782-F7C4639B16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2788" y="5952857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5A066-5A71-42E7-B760-DF8A3126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r>
              <a:rPr lang="en-US" sz="3600" dirty="0"/>
              <a:t>Fixing Run-on Sentences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6F38-7612-4FDE-A748-EE09A29E0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5.  Dependent Word</a:t>
            </a:r>
          </a:p>
          <a:p>
            <a:pPr marL="0" indent="0">
              <a:buNone/>
            </a:pPr>
            <a:r>
              <a:rPr lang="en-US" sz="1100" dirty="0"/>
              <a:t>     </a:t>
            </a:r>
            <a:r>
              <a:rPr lang="en-US" sz="1100" b="1" dirty="0"/>
              <a:t>Pattern One: </a:t>
            </a:r>
            <a:r>
              <a:rPr lang="en-US" sz="1100" dirty="0"/>
              <a:t>Although </a:t>
            </a:r>
            <a:r>
              <a:rPr lang="en-US" sz="1100" u="sng" dirty="0"/>
              <a:t>dependent clause</a:t>
            </a:r>
            <a:r>
              <a:rPr lang="en-US" sz="1100" dirty="0"/>
              <a:t>, </a:t>
            </a:r>
            <a:r>
              <a:rPr lang="en-US" sz="1100" u="sng" dirty="0"/>
              <a:t>independent clause.</a:t>
            </a:r>
          </a:p>
          <a:p>
            <a:pPr marL="0" indent="0">
              <a:buNone/>
            </a:pPr>
            <a:r>
              <a:rPr lang="en-US" sz="1100" dirty="0">
                <a:latin typeface="Arial Narrow" panose="020B0606020202030204" pitchFamily="34" charset="0"/>
              </a:rPr>
              <a:t>When a dependent word begins the sentence, a comma is used between the dependent and independent clause.</a:t>
            </a:r>
          </a:p>
          <a:p>
            <a:pPr marL="0" indent="0">
              <a:buNone/>
            </a:pPr>
            <a:r>
              <a:rPr lang="en-US" sz="1100" b="1" dirty="0"/>
              <a:t>     Pattern Two</a:t>
            </a:r>
            <a:r>
              <a:rPr lang="en-US" sz="1100" dirty="0"/>
              <a:t>: </a:t>
            </a:r>
            <a:r>
              <a:rPr lang="en-US" sz="1100" u="sng" dirty="0"/>
              <a:t>Independent</a:t>
            </a:r>
            <a:r>
              <a:rPr lang="en-US" sz="1100" dirty="0"/>
              <a:t> clause when </a:t>
            </a:r>
            <a:r>
              <a:rPr lang="en-US" sz="1100" u="sng" dirty="0"/>
              <a:t>dependent clause</a:t>
            </a:r>
            <a:r>
              <a:rPr lang="en-US" sz="1100" dirty="0"/>
              <a:t>.</a:t>
            </a:r>
          </a:p>
          <a:p>
            <a:pPr marL="0" indent="0">
              <a:buNone/>
            </a:pPr>
            <a:r>
              <a:rPr lang="en-US" sz="1100" dirty="0">
                <a:latin typeface="Arial Narrow" panose="020B0606020202030204" pitchFamily="34" charset="0"/>
              </a:rPr>
              <a:t>When the dependent clause ends the sentence, a dependent word separates the clauses.</a:t>
            </a:r>
          </a:p>
          <a:p>
            <a:pPr marL="0" indent="0">
              <a:buNone/>
            </a:pPr>
            <a:r>
              <a:rPr lang="en-US" sz="1100" dirty="0">
                <a:latin typeface="Aharoni" panose="02010803020104030203" pitchFamily="2" charset="-79"/>
                <a:cs typeface="Aharoni" panose="02010803020104030203" pitchFamily="2" charset="-79"/>
              </a:rPr>
              <a:t>   Dependent Words to use: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        because         that            whenever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                   before           though       where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if                if                   unless        wherever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long as      once               until           which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     since            whatever      while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though       so that          when            who</a:t>
            </a:r>
          </a:p>
          <a:p>
            <a:pPr marL="0" indent="0">
              <a:buNone/>
            </a:pPr>
            <a:r>
              <a:rPr lang="en-US" sz="1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 These are not all the dependent words, but it is enough it get you started.</a:t>
            </a:r>
          </a:p>
          <a:p>
            <a:pPr marL="0" indent="0">
              <a:buNone/>
            </a:pPr>
            <a:r>
              <a:rPr lang="en-US" sz="1100" dirty="0"/>
              <a:t>       </a:t>
            </a:r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Image result for running">
            <a:extLst>
              <a:ext uri="{FF2B5EF4-FFF2-40B4-BE49-F238E27FC236}">
                <a16:creationId xmlns:a16="http://schemas.microsoft.com/office/drawing/2014/main" id="{00A724DB-A3C7-4FEA-9D89-488838626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7813" y="1611577"/>
            <a:ext cx="5290720" cy="3634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101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055F9F-62D3-41BB-A312-A0D0B64B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Georgia Pro Semibold" panose="020B0604020202020204" pitchFamily="18" charset="0"/>
              </a:rPr>
              <a:t>Methods for fixing a Fragment</a:t>
            </a:r>
          </a:p>
        </p:txBody>
      </p:sp>
      <p:pic>
        <p:nvPicPr>
          <p:cNvPr id="6146" name="Picture 2" descr="See the source image">
            <a:extLst>
              <a:ext uri="{FF2B5EF4-FFF2-40B4-BE49-F238E27FC236}">
                <a16:creationId xmlns:a16="http://schemas.microsoft.com/office/drawing/2014/main" id="{9FCB6DBB-FE67-49E5-9B76-A8FF599D5C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59" b="-3"/>
          <a:stretch/>
        </p:blipFill>
        <p:spPr bwMode="auto">
          <a:xfrm>
            <a:off x="841248" y="2516777"/>
            <a:ext cx="6236208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C763C-BA9B-44CB-921E-200B71F37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en-US" sz="1500"/>
              <a:t>If there is no subject, add a subject.</a:t>
            </a:r>
          </a:p>
          <a:p>
            <a:pPr marL="514350" indent="-514350">
              <a:buAutoNum type="arabicPeriod"/>
            </a:pPr>
            <a:r>
              <a:rPr lang="en-US" sz="1500"/>
              <a:t>If there is no verb, add a complete verb.</a:t>
            </a:r>
          </a:p>
          <a:p>
            <a:pPr marL="514350" indent="-514350">
              <a:buAutoNum type="arabicPeriod"/>
            </a:pPr>
            <a:r>
              <a:rPr lang="en-US" sz="1500"/>
              <a:t>If the sentence begins with a subordinate clause, is there a MAIN clause in that sentence?  If there is no main clause, add one.  </a:t>
            </a:r>
          </a:p>
          <a:p>
            <a:pPr marL="0" indent="0">
              <a:buNone/>
            </a:pPr>
            <a:r>
              <a:rPr lang="en-US" sz="1500"/>
              <a:t> </a:t>
            </a:r>
          </a:p>
          <a:p>
            <a:pPr marL="0" indent="0">
              <a:buNone/>
            </a:pPr>
            <a:endParaRPr lang="en-US" sz="150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US" sz="1500">
                <a:latin typeface="Algerian" panose="04020705040A02060702" pitchFamily="82" charset="0"/>
              </a:rPr>
              <a:t>Remember, that to be a complete sentence, there must   be </a:t>
            </a:r>
            <a:r>
              <a:rPr lang="en-US" sz="1500" u="sng">
                <a:latin typeface="Algerian" panose="04020705040A02060702" pitchFamily="82" charset="0"/>
              </a:rPr>
              <a:t>both</a:t>
            </a:r>
            <a:r>
              <a:rPr lang="en-US" sz="1500">
                <a:latin typeface="Algerian" panose="04020705040A02060702" pitchFamily="82" charset="0"/>
              </a:rPr>
              <a:t> a subject and a verb. </a:t>
            </a:r>
          </a:p>
        </p:txBody>
      </p:sp>
    </p:spTree>
    <p:extLst>
      <p:ext uri="{BB962C8B-B14F-4D97-AF65-F5344CB8AC3E}">
        <p14:creationId xmlns:p14="http://schemas.microsoft.com/office/powerpoint/2010/main" val="2780930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7654728C-67BF-4E79-A6C5-739E38E4E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92BE67-32D8-48B6-B4ED-463DDF79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800" y="662399"/>
            <a:ext cx="10153650" cy="1494000"/>
          </a:xfrm>
        </p:spPr>
        <p:txBody>
          <a:bodyPr anchor="t">
            <a:normAutofit/>
          </a:bodyPr>
          <a:lstStyle/>
          <a:p>
            <a:r>
              <a:rPr lang="en-US" sz="3400" dirty="0"/>
              <a:t>Try fixing these sentences.  You will need pencil and paper, and fragments are mixed in with run-ons. Answers will be on slide number 10.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43A8382-3FFB-447A-951B-056231F5FA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ED83B12F-44E0-4E16-ACE9-2AA90C14B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84D91C69-B7D0-4F8C-929D-3FEF1A399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5122" name="Picture 2" descr="Olympics 2020">
            <a:extLst>
              <a:ext uri="{FF2B5EF4-FFF2-40B4-BE49-F238E27FC236}">
                <a16:creationId xmlns:a16="http://schemas.microsoft.com/office/drawing/2014/main" id="{2EF6111D-6F12-4462-A51A-E6A0799BD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2639" y="2469502"/>
            <a:ext cx="3661298" cy="366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2B4FD-A6FF-4FA6-B391-C3F42FC4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985" y="2286000"/>
            <a:ext cx="6034254" cy="384480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Because of the rain.</a:t>
            </a:r>
          </a:p>
          <a:p>
            <a:pPr marL="514350" indent="-514350">
              <a:buAutoNum type="arabicPeriod" startAt="2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Belia is the fastest runner at the Olympics she wins races constantly.</a:t>
            </a:r>
          </a:p>
          <a:p>
            <a:pPr marL="514350" indent="-514350">
              <a:buAutoNum type="arabicPeriod" startAt="2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Shows no improvement in any of the vital signs.</a:t>
            </a:r>
          </a:p>
          <a:p>
            <a:pPr marL="514350" indent="-514350">
              <a:buAutoNum type="arabicPeriod" startAt="2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I love to research essays I would write one every day if I had the time.</a:t>
            </a:r>
          </a:p>
          <a:p>
            <a:pPr marL="514350" indent="-514350">
              <a:buAutoNum type="arabicPeriod" startAt="2"/>
            </a:pP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The doctors, who were using peer-reviewed articles that contributed to the body of knowledge in their fields, which was obstetrics.</a:t>
            </a:r>
          </a:p>
          <a:p>
            <a:pPr marL="514350" indent="-514350">
              <a:buAutoNum type="arabicPeriod" startAt="2"/>
            </a:pP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91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1190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Aharoni</vt:lpstr>
      <vt:lpstr>Algerian</vt:lpstr>
      <vt:lpstr>Arial</vt:lpstr>
      <vt:lpstr>Arial Narrow</vt:lpstr>
      <vt:lpstr>Calibri</vt:lpstr>
      <vt:lpstr>Calibri Light</vt:lpstr>
      <vt:lpstr>Castellar</vt:lpstr>
      <vt:lpstr>Georgia Pro Semibold</vt:lpstr>
      <vt:lpstr>Goudy Stout</vt:lpstr>
      <vt:lpstr>Times New Roman</vt:lpstr>
      <vt:lpstr>Office Theme</vt:lpstr>
      <vt:lpstr>Recognizing Run-On Sentences and Fragments</vt:lpstr>
      <vt:lpstr>What is a Complete Sentence?</vt:lpstr>
      <vt:lpstr>What is the Difference Between a Fragment and a Run-On-Sentence?</vt:lpstr>
      <vt:lpstr>Fragment and Run-on Examples</vt:lpstr>
      <vt:lpstr>How to Recognize Fragments and Run-Ons</vt:lpstr>
      <vt:lpstr>Ways to fix a Run-On Sentence</vt:lpstr>
      <vt:lpstr>Fixing Run-on Sentences (continued)</vt:lpstr>
      <vt:lpstr>Methods for fixing a Fragment</vt:lpstr>
      <vt:lpstr>Try fixing these sentences.  You will need pencil and paper, and fragments are mixed in with run-ons. Answers will be on slide number 10.</vt:lpstr>
      <vt:lpstr>Possible Answers to Slide Number Nine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Run-On Sentences and Fragments</dc:title>
  <dc:creator>Sisk, Martha J</dc:creator>
  <cp:lastModifiedBy>Sisk, Martha J</cp:lastModifiedBy>
  <cp:revision>4</cp:revision>
  <cp:lastPrinted>2022-02-09T17:25:31Z</cp:lastPrinted>
  <dcterms:created xsi:type="dcterms:W3CDTF">2022-02-08T15:58:27Z</dcterms:created>
  <dcterms:modified xsi:type="dcterms:W3CDTF">2022-02-09T17:28:04Z</dcterms:modified>
</cp:coreProperties>
</file>