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68" r:id="rId4"/>
    <p:sldId id="269" r:id="rId5"/>
    <p:sldId id="258" r:id="rId6"/>
    <p:sldId id="259" r:id="rId7"/>
    <p:sldId id="260" r:id="rId8"/>
    <p:sldId id="261" r:id="rId9"/>
    <p:sldId id="262" r:id="rId10"/>
    <p:sldId id="263" r:id="rId11"/>
    <p:sldId id="264" r:id="rId12"/>
    <p:sldId id="265" r:id="rId13"/>
    <p:sldId id="266" r:id="rId14"/>
    <p:sldId id="26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06ED9-DB8A-4F6C-8287-3C7ECA7D21B2}" v="1094" dt="2022-04-04T01:41:25.417"/>
    <p1510:client id="{3E4ED723-CA40-F0B9-C970-23CEBABF7ED3}" v="439" dt="2022-09-28T21:05:34.514"/>
    <p1510:client id="{4DAEF1BB-94FC-7E9F-18D1-092B5F43C7C5}" v="355" dt="2022-04-04T04:27:34.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4" d="100"/>
          <a:sy n="84" d="100"/>
        </p:scale>
        <p:origin x="10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October 24,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030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October 24,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9013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October 24,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4702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October 24,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8321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October 24,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812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October 24,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8893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October 24,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943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October 24,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532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October 24,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3137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October 24,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583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October 24,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3182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October 24,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8672073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WBlpjSEtELs" TargetMode="External"/><Relationship Id="rId2" Type="http://schemas.openxmlformats.org/officeDocument/2006/relationships/hyperlink" Target="http://www.youtube.com/watch?v=mkdzy9bWW3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wl.purdue.edu/owl/research_and_citation/mla_style/mla_formatting_and_style_guide/mla_formatting_and_style_guid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upport.microsoft.com/en-us/office/create-a-hanging-indent-7bdfb86a-c714-41a8-ac7a-3782a91ccad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a:extLst>
              <a:ext uri="{FF2B5EF4-FFF2-40B4-BE49-F238E27FC236}">
                <a16:creationId xmlns:a16="http://schemas.microsoft.com/office/drawing/2014/main" id="{2AC3A7F2-15D4-83A2-AC14-D7FC5D6FFDF7}"/>
              </a:ext>
            </a:extLst>
          </p:cNvPr>
          <p:cNvPicPr>
            <a:picLocks noChangeAspect="1"/>
          </p:cNvPicPr>
          <p:nvPr/>
        </p:nvPicPr>
        <p:blipFill rotWithShape="1">
          <a:blip r:embed="rId2"/>
          <a:srcRect t="7011" r="-2" b="19808"/>
          <a:stretch/>
        </p:blipFill>
        <p:spPr>
          <a:xfrm>
            <a:off x="-2" y="10"/>
            <a:ext cx="12192002" cy="4461036"/>
          </a:xfrm>
          <a:prstGeom prst="rect">
            <a:avLst/>
          </a:prstGeom>
        </p:spPr>
      </p:pic>
      <p:sp>
        <p:nvSpPr>
          <p:cNvPr id="29"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83807" y="4611271"/>
            <a:ext cx="9436593" cy="1171556"/>
          </a:xfrm>
        </p:spPr>
        <p:txBody>
          <a:bodyPr>
            <a:normAutofit/>
          </a:bodyPr>
          <a:lstStyle/>
          <a:p>
            <a:pPr algn="l"/>
            <a:r>
              <a:rPr lang="en-US" sz="3600">
                <a:solidFill>
                  <a:schemeClr val="bg1"/>
                </a:solidFill>
              </a:rPr>
              <a:t>All About MLA Citation</a:t>
            </a:r>
          </a:p>
        </p:txBody>
      </p:sp>
      <p:sp>
        <p:nvSpPr>
          <p:cNvPr id="3" name="Subtitle 2"/>
          <p:cNvSpPr>
            <a:spLocks noGrp="1"/>
          </p:cNvSpPr>
          <p:nvPr>
            <p:ph type="subTitle" idx="1"/>
          </p:nvPr>
        </p:nvSpPr>
        <p:spPr>
          <a:xfrm>
            <a:off x="1371601" y="5970897"/>
            <a:ext cx="9448800" cy="429904"/>
          </a:xfrm>
        </p:spPr>
        <p:txBody>
          <a:bodyPr vert="horz" lIns="0" tIns="0" rIns="0" bIns="0" rtlCol="0" anchor="t">
            <a:normAutofit/>
          </a:bodyPr>
          <a:lstStyle/>
          <a:p>
            <a:pPr algn="l"/>
            <a:r>
              <a:rPr lang="en-US" sz="1200" dirty="0">
                <a:solidFill>
                  <a:schemeClr val="bg1"/>
                </a:solidFill>
              </a:rPr>
              <a:t>UNCFSU Writing Center</a:t>
            </a:r>
          </a:p>
        </p:txBody>
      </p:sp>
    </p:spTree>
    <p:extLst>
      <p:ext uri="{BB962C8B-B14F-4D97-AF65-F5344CB8AC3E}">
        <p14:creationId xmlns:p14="http://schemas.microsoft.com/office/powerpoint/2010/main" val="3563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B0D-7537-80A9-DED3-6966220C3984}"/>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FF129075-7535-ABD9-1450-904AE97C1DCE}"/>
              </a:ext>
            </a:extLst>
          </p:cNvPr>
          <p:cNvSpPr>
            <a:spLocks noGrp="1"/>
          </p:cNvSpPr>
          <p:nvPr>
            <p:ph idx="1"/>
          </p:nvPr>
        </p:nvSpPr>
        <p:spPr/>
        <p:txBody>
          <a:bodyPr vert="horz" lIns="0" tIns="0" rIns="0" bIns="0" rtlCol="0" anchor="t">
            <a:normAutofit/>
          </a:bodyPr>
          <a:lstStyle/>
          <a:p>
            <a:r>
              <a:rPr lang="en-US" dirty="0"/>
              <a:t>At the end of your paper is your works cited. These are the sources that you used in your own paper. </a:t>
            </a:r>
          </a:p>
          <a:p>
            <a:r>
              <a:rPr lang="en-US" dirty="0"/>
              <a:t>Generally, a MLA works cited citation will contain these components:</a:t>
            </a:r>
          </a:p>
          <a:p>
            <a:pPr lvl="1"/>
            <a:r>
              <a:rPr lang="en-US" dirty="0">
                <a:ea typeface="+mn-lt"/>
                <a:cs typeface="+mn-lt"/>
              </a:rPr>
              <a:t>Author. Title. Title of container (do not list container for standalone books, e.g. novels), Other contributors (translators or editors), Version (edition), Number (vol. and/or no.), Publisher, Publication Date, Location (pages, paragraphs URL or DOI). 2</a:t>
            </a:r>
            <a:r>
              <a:rPr lang="en-US" baseline="30000" dirty="0">
                <a:ea typeface="+mn-lt"/>
                <a:cs typeface="+mn-lt"/>
              </a:rPr>
              <a:t>nd </a:t>
            </a:r>
            <a:r>
              <a:rPr lang="en-US" dirty="0">
                <a:ea typeface="+mn-lt"/>
                <a:cs typeface="+mn-lt"/>
              </a:rPr>
              <a:t>container’s title, Other contributors, Version, Number, Publisher, Publication date, Location, Date of Access (if applicable).</a:t>
            </a:r>
          </a:p>
          <a:p>
            <a:r>
              <a:rPr lang="en-US" dirty="0">
                <a:ea typeface="+mn-lt"/>
                <a:cs typeface="+mn-lt"/>
              </a:rPr>
              <a:t>Also remember your hanging indent!</a:t>
            </a:r>
          </a:p>
        </p:txBody>
      </p:sp>
    </p:spTree>
    <p:extLst>
      <p:ext uri="{BB962C8B-B14F-4D97-AF65-F5344CB8AC3E}">
        <p14:creationId xmlns:p14="http://schemas.microsoft.com/office/powerpoint/2010/main" val="21529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1605-7602-A82D-BF64-E194EA0151E0}"/>
              </a:ext>
            </a:extLst>
          </p:cNvPr>
          <p:cNvSpPr>
            <a:spLocks noGrp="1"/>
          </p:cNvSpPr>
          <p:nvPr>
            <p:ph type="title"/>
          </p:nvPr>
        </p:nvSpPr>
        <p:spPr>
          <a:xfrm>
            <a:off x="979394" y="-325060"/>
            <a:ext cx="10241280" cy="1234440"/>
          </a:xfrm>
        </p:spPr>
        <p:txBody>
          <a:bodyPr/>
          <a:lstStyle/>
          <a:p>
            <a:r>
              <a:rPr lang="en-US" dirty="0"/>
              <a:t>Works cited- Books</a:t>
            </a:r>
          </a:p>
        </p:txBody>
      </p:sp>
      <p:sp>
        <p:nvSpPr>
          <p:cNvPr id="3" name="Content Placeholder 2">
            <a:extLst>
              <a:ext uri="{FF2B5EF4-FFF2-40B4-BE49-F238E27FC236}">
                <a16:creationId xmlns:a16="http://schemas.microsoft.com/office/drawing/2014/main" id="{54A9D172-71E0-D32D-1082-753EFBDD9B39}"/>
              </a:ext>
            </a:extLst>
          </p:cNvPr>
          <p:cNvSpPr>
            <a:spLocks noGrp="1"/>
          </p:cNvSpPr>
          <p:nvPr>
            <p:ph idx="1"/>
          </p:nvPr>
        </p:nvSpPr>
        <p:spPr>
          <a:xfrm>
            <a:off x="587189" y="991676"/>
            <a:ext cx="11025691" cy="5079940"/>
          </a:xfrm>
        </p:spPr>
        <p:txBody>
          <a:bodyPr vert="horz" lIns="0" tIns="0" rIns="0" bIns="0" rtlCol="0" anchor="t">
            <a:normAutofit lnSpcReduction="10000"/>
          </a:bodyPr>
          <a:lstStyle/>
          <a:p>
            <a:r>
              <a:rPr lang="en-US" dirty="0"/>
              <a:t>Books: </a:t>
            </a:r>
          </a:p>
          <a:p>
            <a:pPr lvl="1">
              <a:buNone/>
            </a:pPr>
            <a:r>
              <a:rPr lang="en-US" dirty="0">
                <a:ea typeface="+mn-lt"/>
                <a:cs typeface="+mn-lt"/>
              </a:rPr>
              <a:t>Last Name, First Name. </a:t>
            </a:r>
            <a:r>
              <a:rPr lang="en-US" i="1" dirty="0">
                <a:ea typeface="+mn-lt"/>
                <a:cs typeface="+mn-lt"/>
              </a:rPr>
              <a:t>Title of Book</a:t>
            </a:r>
            <a:r>
              <a:rPr lang="en-US" dirty="0">
                <a:ea typeface="+mn-lt"/>
                <a:cs typeface="+mn-lt"/>
              </a:rPr>
              <a:t>. City of Publication, Publisher, Publication Date.</a:t>
            </a:r>
          </a:p>
          <a:p>
            <a:pPr lvl="1">
              <a:buNone/>
            </a:pPr>
            <a:r>
              <a:rPr lang="en-US" dirty="0">
                <a:ea typeface="+mn-lt"/>
                <a:cs typeface="+mn-lt"/>
              </a:rPr>
              <a:t>*</a:t>
            </a:r>
            <a:r>
              <a:rPr lang="en-US" i="1" dirty="0">
                <a:ea typeface="+mn-lt"/>
                <a:cs typeface="+mn-lt"/>
              </a:rPr>
              <a:t>Note:</a:t>
            </a:r>
            <a:r>
              <a:rPr lang="en-US" dirty="0">
                <a:ea typeface="+mn-lt"/>
                <a:cs typeface="+mn-lt"/>
              </a:rPr>
              <a:t> the City of Publication should only be used if the book was published before 1900, if the publisher has offices in more than one country, or if the publisher is unknown in North America.</a:t>
            </a:r>
          </a:p>
          <a:p>
            <a:pPr lvl="1">
              <a:buNone/>
            </a:pPr>
            <a:r>
              <a:rPr lang="en-US" dirty="0">
                <a:ea typeface="+mn-lt"/>
                <a:cs typeface="+mn-lt"/>
              </a:rPr>
              <a:t>Book with more than one author:</a:t>
            </a:r>
          </a:p>
          <a:p>
            <a:pPr lvl="1">
              <a:buNone/>
            </a:pPr>
            <a:r>
              <a:rPr lang="en-US" dirty="0">
                <a:ea typeface="+mn-lt"/>
                <a:cs typeface="+mn-lt"/>
              </a:rPr>
              <a:t>Gillespie, Paula, and Neal Lerner. </a:t>
            </a:r>
            <a:r>
              <a:rPr lang="en-US" i="1" dirty="0">
                <a:ea typeface="+mn-lt"/>
                <a:cs typeface="+mn-lt"/>
              </a:rPr>
              <a:t>The Allyn and Bacon Guide to Peer Tutoring</a:t>
            </a:r>
            <a:r>
              <a:rPr lang="en-US" dirty="0">
                <a:ea typeface="+mn-lt"/>
                <a:cs typeface="+mn-lt"/>
              </a:rPr>
              <a:t>. Allyn and Bacon, 2000.</a:t>
            </a:r>
          </a:p>
          <a:p>
            <a:pPr lvl="1">
              <a:buNone/>
            </a:pPr>
            <a:r>
              <a:rPr lang="en-US" b="1" dirty="0"/>
              <a:t>Two or more books by the same author</a:t>
            </a:r>
            <a:r>
              <a:rPr lang="en-US" dirty="0"/>
              <a:t>:</a:t>
            </a:r>
          </a:p>
          <a:p>
            <a:pPr lvl="1">
              <a:buNone/>
            </a:pPr>
            <a:r>
              <a:rPr lang="en-US" dirty="0">
                <a:ea typeface="+mn-lt"/>
                <a:cs typeface="+mn-lt"/>
              </a:rPr>
              <a:t>Palmer, William J. </a:t>
            </a:r>
            <a:r>
              <a:rPr lang="en-US" i="1" dirty="0">
                <a:ea typeface="+mn-lt"/>
                <a:cs typeface="+mn-lt"/>
              </a:rPr>
              <a:t>Dickens and New Historicism</a:t>
            </a:r>
            <a:r>
              <a:rPr lang="en-US" dirty="0">
                <a:ea typeface="+mn-lt"/>
                <a:cs typeface="+mn-lt"/>
              </a:rPr>
              <a:t>. St. Martin's, 1997.</a:t>
            </a:r>
            <a:endParaRPr lang="en-US" dirty="0"/>
          </a:p>
          <a:p>
            <a:pPr lvl="1">
              <a:buNone/>
            </a:pPr>
            <a:r>
              <a:rPr lang="en-US" dirty="0">
                <a:ea typeface="+mn-lt"/>
                <a:cs typeface="+mn-lt"/>
              </a:rPr>
              <a:t>---. </a:t>
            </a:r>
            <a:r>
              <a:rPr lang="en-US" i="1" dirty="0">
                <a:ea typeface="+mn-lt"/>
                <a:cs typeface="+mn-lt"/>
              </a:rPr>
              <a:t>The Films of the Eighties: A Social History</a:t>
            </a:r>
            <a:r>
              <a:rPr lang="en-US" dirty="0">
                <a:ea typeface="+mn-lt"/>
                <a:cs typeface="+mn-lt"/>
              </a:rPr>
              <a:t>. Southern Illinois UP, 1993.</a:t>
            </a:r>
            <a:endParaRPr lang="en-US" dirty="0"/>
          </a:p>
          <a:p>
            <a:pPr lvl="1">
              <a:buNone/>
            </a:pPr>
            <a:r>
              <a:rPr lang="en-US" b="1" dirty="0"/>
              <a:t>Book by a corporate organization:</a:t>
            </a:r>
          </a:p>
          <a:p>
            <a:pPr lvl="1">
              <a:buNone/>
            </a:pPr>
            <a:r>
              <a:rPr lang="en-US" dirty="0">
                <a:ea typeface="+mn-lt"/>
                <a:cs typeface="+mn-lt"/>
              </a:rPr>
              <a:t>American Allergy Association. </a:t>
            </a:r>
            <a:r>
              <a:rPr lang="en-US" i="1" dirty="0">
                <a:ea typeface="+mn-lt"/>
                <a:cs typeface="+mn-lt"/>
              </a:rPr>
              <a:t>Allergies in Children</a:t>
            </a:r>
            <a:r>
              <a:rPr lang="en-US" dirty="0">
                <a:ea typeface="+mn-lt"/>
                <a:cs typeface="+mn-lt"/>
              </a:rPr>
              <a:t>. Random House, 1998.</a:t>
            </a:r>
          </a:p>
          <a:p>
            <a:pPr lvl="1">
              <a:buNone/>
            </a:pPr>
            <a:r>
              <a:rPr lang="en-US" b="1" dirty="0">
                <a:ea typeface="+mn-lt"/>
                <a:cs typeface="+mn-lt"/>
              </a:rPr>
              <a:t>Book with no author:</a:t>
            </a:r>
          </a:p>
          <a:p>
            <a:pPr lvl="1">
              <a:buNone/>
            </a:pPr>
            <a:r>
              <a:rPr lang="en-US" i="1" dirty="0">
                <a:ea typeface="+mn-lt"/>
                <a:cs typeface="+mn-lt"/>
              </a:rPr>
              <a:t>Encyclopedia of Indiana</a:t>
            </a:r>
            <a:r>
              <a:rPr lang="en-US" dirty="0">
                <a:ea typeface="+mn-lt"/>
                <a:cs typeface="+mn-lt"/>
              </a:rPr>
              <a:t>. Somerset, 1993.</a:t>
            </a:r>
            <a:endParaRPr lang="en-US" dirty="0"/>
          </a:p>
          <a:p>
            <a:pPr lvl="1">
              <a:buNone/>
            </a:pPr>
            <a:endParaRPr lang="en-US" dirty="0"/>
          </a:p>
        </p:txBody>
      </p:sp>
    </p:spTree>
    <p:extLst>
      <p:ext uri="{BB962C8B-B14F-4D97-AF65-F5344CB8AC3E}">
        <p14:creationId xmlns:p14="http://schemas.microsoft.com/office/powerpoint/2010/main" val="417395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C604-A47C-40E2-05C7-45FB531516EF}"/>
              </a:ext>
            </a:extLst>
          </p:cNvPr>
          <p:cNvSpPr>
            <a:spLocks noGrp="1"/>
          </p:cNvSpPr>
          <p:nvPr>
            <p:ph type="title"/>
          </p:nvPr>
        </p:nvSpPr>
        <p:spPr/>
        <p:txBody>
          <a:bodyPr/>
          <a:lstStyle/>
          <a:p>
            <a:r>
              <a:rPr lang="en-US" dirty="0"/>
              <a:t>Works Cited-Books</a:t>
            </a:r>
          </a:p>
        </p:txBody>
      </p:sp>
      <p:sp>
        <p:nvSpPr>
          <p:cNvPr id="3" name="Content Placeholder 2">
            <a:extLst>
              <a:ext uri="{FF2B5EF4-FFF2-40B4-BE49-F238E27FC236}">
                <a16:creationId xmlns:a16="http://schemas.microsoft.com/office/drawing/2014/main" id="{6318B9C7-5EE7-E9BA-319D-79229B2C132D}"/>
              </a:ext>
            </a:extLst>
          </p:cNvPr>
          <p:cNvSpPr>
            <a:spLocks noGrp="1"/>
          </p:cNvSpPr>
          <p:nvPr>
            <p:ph idx="1"/>
          </p:nvPr>
        </p:nvSpPr>
        <p:spPr/>
        <p:txBody>
          <a:bodyPr vert="horz" lIns="0" tIns="0" rIns="0" bIns="0" rtlCol="0" anchor="t">
            <a:normAutofit/>
          </a:bodyPr>
          <a:lstStyle/>
          <a:p>
            <a:r>
              <a:rPr lang="en-US" b="1" dirty="0"/>
              <a:t>An edition of a book:</a:t>
            </a:r>
          </a:p>
          <a:p>
            <a:pPr marL="457200" lvl="1" indent="0">
              <a:buNone/>
            </a:pPr>
            <a:r>
              <a:rPr lang="en-US" dirty="0">
                <a:ea typeface="+mn-lt"/>
                <a:cs typeface="+mn-lt"/>
              </a:rPr>
              <a:t>Crowley, Sharon, and Debra Hawhee. </a:t>
            </a:r>
            <a:r>
              <a:rPr lang="en-US" i="1" dirty="0">
                <a:ea typeface="+mn-lt"/>
                <a:cs typeface="+mn-lt"/>
              </a:rPr>
              <a:t>Ancient </a:t>
            </a:r>
            <a:r>
              <a:rPr lang="en-US" i="1" dirty="0" err="1">
                <a:ea typeface="+mn-lt"/>
                <a:cs typeface="+mn-lt"/>
              </a:rPr>
              <a:t>Rhetorics</a:t>
            </a:r>
            <a:r>
              <a:rPr lang="en-US" i="1" dirty="0">
                <a:ea typeface="+mn-lt"/>
                <a:cs typeface="+mn-lt"/>
              </a:rPr>
              <a:t> for Contemporary Students</a:t>
            </a:r>
            <a:r>
              <a:rPr lang="en-US" dirty="0">
                <a:ea typeface="+mn-lt"/>
                <a:cs typeface="+mn-lt"/>
              </a:rPr>
              <a:t>. 3rd ed., Pearson, 2004.</a:t>
            </a:r>
          </a:p>
          <a:p>
            <a:pPr marL="457200" lvl="1" indent="0">
              <a:buNone/>
            </a:pPr>
            <a:r>
              <a:rPr lang="en-US" b="1" dirty="0"/>
              <a:t>A work prepared by an editor:</a:t>
            </a:r>
          </a:p>
          <a:p>
            <a:pPr marL="457200" lvl="1" indent="0">
              <a:buNone/>
            </a:pPr>
            <a:r>
              <a:rPr lang="en-US" dirty="0">
                <a:ea typeface="+mn-lt"/>
                <a:cs typeface="+mn-lt"/>
              </a:rPr>
              <a:t>Bronte, Charlotte. </a:t>
            </a:r>
            <a:r>
              <a:rPr lang="en-US" i="1" dirty="0">
                <a:ea typeface="+mn-lt"/>
                <a:cs typeface="+mn-lt"/>
              </a:rPr>
              <a:t>Jane Eyre,</a:t>
            </a:r>
            <a:r>
              <a:rPr lang="en-US" dirty="0">
                <a:ea typeface="+mn-lt"/>
                <a:cs typeface="+mn-lt"/>
              </a:rPr>
              <a:t> edited by Margaret Smith, Oxford UP, 1998.</a:t>
            </a:r>
          </a:p>
          <a:p>
            <a:pPr marL="457200" lvl="1" indent="0">
              <a:buNone/>
            </a:pPr>
            <a:r>
              <a:rPr lang="en-US" b="1" dirty="0"/>
              <a:t>An Anthology, Reference or Collection:</a:t>
            </a:r>
          </a:p>
          <a:p>
            <a:pPr marL="457200" lvl="1" indent="0">
              <a:buNone/>
            </a:pPr>
            <a:r>
              <a:rPr lang="en-US" dirty="0"/>
              <a:t> </a:t>
            </a:r>
            <a:r>
              <a:rPr lang="en-US" dirty="0">
                <a:ea typeface="+mn-lt"/>
                <a:cs typeface="+mn-lt"/>
              </a:rPr>
              <a:t>Last name, First name. "Title of Essay." </a:t>
            </a:r>
            <a:r>
              <a:rPr lang="en-US" i="1" dirty="0">
                <a:ea typeface="+mn-lt"/>
                <a:cs typeface="+mn-lt"/>
              </a:rPr>
              <a:t>Title of Collection</a:t>
            </a:r>
            <a:r>
              <a:rPr lang="en-US" dirty="0">
                <a:ea typeface="+mn-lt"/>
                <a:cs typeface="+mn-lt"/>
              </a:rPr>
              <a:t>, edited by Editor's Name(s), Publisher, Year, Page range of entry.</a:t>
            </a:r>
            <a:endParaRPr lang="en-US" dirty="0"/>
          </a:p>
        </p:txBody>
      </p:sp>
    </p:spTree>
    <p:extLst>
      <p:ext uri="{BB962C8B-B14F-4D97-AF65-F5344CB8AC3E}">
        <p14:creationId xmlns:p14="http://schemas.microsoft.com/office/powerpoint/2010/main" val="56741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641D-CB1A-5CC3-AAA2-435AF2CFD162}"/>
              </a:ext>
            </a:extLst>
          </p:cNvPr>
          <p:cNvSpPr>
            <a:spLocks noGrp="1"/>
          </p:cNvSpPr>
          <p:nvPr>
            <p:ph type="title"/>
          </p:nvPr>
        </p:nvSpPr>
        <p:spPr/>
        <p:txBody>
          <a:bodyPr/>
          <a:lstStyle/>
          <a:p>
            <a:r>
              <a:rPr lang="en-US" dirty="0"/>
              <a:t>Works Cited- Articles</a:t>
            </a:r>
          </a:p>
        </p:txBody>
      </p:sp>
      <p:sp>
        <p:nvSpPr>
          <p:cNvPr id="3" name="Content Placeholder 2">
            <a:extLst>
              <a:ext uri="{FF2B5EF4-FFF2-40B4-BE49-F238E27FC236}">
                <a16:creationId xmlns:a16="http://schemas.microsoft.com/office/drawing/2014/main" id="{31CFF0A6-3575-0F81-5210-477969FC8217}"/>
              </a:ext>
            </a:extLst>
          </p:cNvPr>
          <p:cNvSpPr>
            <a:spLocks noGrp="1"/>
          </p:cNvSpPr>
          <p:nvPr>
            <p:ph idx="1"/>
          </p:nvPr>
        </p:nvSpPr>
        <p:spPr/>
        <p:txBody>
          <a:bodyPr vert="horz" lIns="0" tIns="0" rIns="0" bIns="0" rtlCol="0" anchor="t">
            <a:normAutofit/>
          </a:bodyPr>
          <a:lstStyle/>
          <a:p>
            <a:r>
              <a:rPr lang="en-US" b="1" dirty="0"/>
              <a:t>Academic (scholarly) Articles: </a:t>
            </a:r>
            <a:r>
              <a:rPr lang="en-US" dirty="0"/>
              <a:t>These are found in the "Periodicals" section on Purdue Owl</a:t>
            </a:r>
          </a:p>
          <a:p>
            <a:pPr lvl="1" indent="0">
              <a:buNone/>
            </a:pPr>
            <a:r>
              <a:rPr lang="en-US" dirty="0">
                <a:ea typeface="+mn-lt"/>
                <a:cs typeface="+mn-lt"/>
              </a:rPr>
              <a:t>Author(s). "Title of Article." </a:t>
            </a:r>
            <a:r>
              <a:rPr lang="en-US" i="1" dirty="0">
                <a:ea typeface="+mn-lt"/>
                <a:cs typeface="+mn-lt"/>
              </a:rPr>
              <a:t>Title of Journal</a:t>
            </a:r>
            <a:r>
              <a:rPr lang="en-US" dirty="0">
                <a:ea typeface="+mn-lt"/>
                <a:cs typeface="+mn-lt"/>
              </a:rPr>
              <a:t>, Volume, Issue, Year, pages.</a:t>
            </a:r>
          </a:p>
          <a:p>
            <a:pPr lvl="1" indent="0">
              <a:buNone/>
            </a:pPr>
            <a:r>
              <a:rPr lang="en-US" b="1" dirty="0"/>
              <a:t>Article in a magazine: </a:t>
            </a:r>
            <a:r>
              <a:rPr lang="en-US" dirty="0">
                <a:ea typeface="+mn-lt"/>
                <a:cs typeface="+mn-lt"/>
              </a:rPr>
              <a:t>Author(s). "Title of Article." </a:t>
            </a:r>
            <a:r>
              <a:rPr lang="en-US" i="1" dirty="0">
                <a:ea typeface="+mn-lt"/>
                <a:cs typeface="+mn-lt"/>
              </a:rPr>
              <a:t>Title of Periodical</a:t>
            </a:r>
            <a:r>
              <a:rPr lang="en-US" dirty="0">
                <a:ea typeface="+mn-lt"/>
                <a:cs typeface="+mn-lt"/>
              </a:rPr>
              <a:t>, Day Month Year, pages.</a:t>
            </a:r>
          </a:p>
          <a:p>
            <a:pPr lvl="1" indent="0">
              <a:buNone/>
            </a:pPr>
            <a:r>
              <a:rPr lang="en-US" b="1" dirty="0"/>
              <a:t>Anonymous Articles:</a:t>
            </a:r>
          </a:p>
          <a:p>
            <a:pPr lvl="1" indent="0">
              <a:buNone/>
            </a:pPr>
            <a:r>
              <a:rPr lang="en-US" dirty="0">
                <a:ea typeface="+mn-lt"/>
                <a:cs typeface="+mn-lt"/>
              </a:rPr>
              <a:t>Example: "Business: Global Warming's Boom Town; Tourism in Greenland." </a:t>
            </a:r>
            <a:r>
              <a:rPr lang="en-US" i="1" dirty="0">
                <a:ea typeface="+mn-lt"/>
                <a:cs typeface="+mn-lt"/>
              </a:rPr>
              <a:t>The Economist</a:t>
            </a:r>
            <a:r>
              <a:rPr lang="en-US" dirty="0">
                <a:ea typeface="+mn-lt"/>
                <a:cs typeface="+mn-lt"/>
              </a:rPr>
              <a:t>, 26 May 2007, p. 82.</a:t>
            </a:r>
            <a:endParaRPr lang="en-US" dirty="0"/>
          </a:p>
        </p:txBody>
      </p:sp>
    </p:spTree>
    <p:extLst>
      <p:ext uri="{BB962C8B-B14F-4D97-AF65-F5344CB8AC3E}">
        <p14:creationId xmlns:p14="http://schemas.microsoft.com/office/powerpoint/2010/main" val="287763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BDD2-030B-19DB-ABF8-14BD778501C7}"/>
              </a:ext>
            </a:extLst>
          </p:cNvPr>
          <p:cNvSpPr>
            <a:spLocks noGrp="1"/>
          </p:cNvSpPr>
          <p:nvPr>
            <p:ph type="title"/>
          </p:nvPr>
        </p:nvSpPr>
        <p:spPr/>
        <p:txBody>
          <a:bodyPr/>
          <a:lstStyle/>
          <a:p>
            <a:r>
              <a:rPr lang="en-US" dirty="0"/>
              <a:t>Works Cited – Electronic Sources</a:t>
            </a:r>
          </a:p>
        </p:txBody>
      </p:sp>
      <p:sp>
        <p:nvSpPr>
          <p:cNvPr id="3" name="Content Placeholder 2">
            <a:extLst>
              <a:ext uri="{FF2B5EF4-FFF2-40B4-BE49-F238E27FC236}">
                <a16:creationId xmlns:a16="http://schemas.microsoft.com/office/drawing/2014/main" id="{426CBE0D-A7D2-0255-B280-BBF07838B78C}"/>
              </a:ext>
            </a:extLst>
          </p:cNvPr>
          <p:cNvSpPr>
            <a:spLocks noGrp="1"/>
          </p:cNvSpPr>
          <p:nvPr>
            <p:ph idx="1"/>
          </p:nvPr>
        </p:nvSpPr>
        <p:spPr/>
        <p:txBody>
          <a:bodyPr vert="horz" lIns="0" tIns="0" rIns="0" bIns="0" rtlCol="0" anchor="t">
            <a:normAutofit fontScale="92500" lnSpcReduction="20000"/>
          </a:bodyPr>
          <a:lstStyle/>
          <a:p>
            <a:r>
              <a:rPr lang="en-US" b="1" dirty="0"/>
              <a:t>Citing an entire website: </a:t>
            </a:r>
            <a:endParaRPr lang="en-US" b="1">
              <a:ea typeface="+mn-lt"/>
              <a:cs typeface="+mn-lt"/>
            </a:endParaRPr>
          </a:p>
          <a:p>
            <a:pPr lvl="1" indent="0">
              <a:buNone/>
            </a:pPr>
            <a:r>
              <a:rPr lang="en-US" i="1" dirty="0">
                <a:ea typeface="+mn-lt"/>
                <a:cs typeface="+mn-lt"/>
              </a:rPr>
              <a:t>Example: The Purdue OWL Family of Sites</a:t>
            </a:r>
            <a:r>
              <a:rPr lang="en-US" dirty="0">
                <a:ea typeface="+mn-lt"/>
                <a:cs typeface="+mn-lt"/>
              </a:rPr>
              <a:t>. The Writing Lab and OWL at Purdue and Purdue U, 2008, owl.english.purdue.edu/owl. Accessed 23 Apr. 2008.</a:t>
            </a:r>
            <a:endParaRPr lang="en-US"/>
          </a:p>
          <a:p>
            <a:r>
              <a:rPr lang="en-US" b="1" dirty="0">
                <a:ea typeface="+mn-lt"/>
                <a:cs typeface="+mn-lt"/>
              </a:rPr>
              <a:t>An E-book: </a:t>
            </a:r>
          </a:p>
          <a:p>
            <a:pPr lvl="1" indent="0">
              <a:buNone/>
            </a:pPr>
            <a:r>
              <a:rPr lang="en-US" dirty="0">
                <a:ea typeface="+mn-lt"/>
                <a:cs typeface="+mn-lt"/>
              </a:rPr>
              <a:t>Example: Silva, Paul J. </a:t>
            </a:r>
            <a:r>
              <a:rPr lang="en-US" i="1" dirty="0">
                <a:ea typeface="+mn-lt"/>
                <a:cs typeface="+mn-lt"/>
              </a:rPr>
              <a:t>How to Write a Lot: A Practical Guide to Productive Academic Writing. </a:t>
            </a:r>
            <a:r>
              <a:rPr lang="en-US" dirty="0">
                <a:ea typeface="+mn-lt"/>
                <a:cs typeface="+mn-lt"/>
              </a:rPr>
              <a:t>E-book, American Psychological Association, 2007.</a:t>
            </a:r>
          </a:p>
          <a:p>
            <a:r>
              <a:rPr lang="en-US" b="1" dirty="0">
                <a:ea typeface="+mn-lt"/>
                <a:cs typeface="+mn-lt"/>
              </a:rPr>
              <a:t>A YouTube Video: </a:t>
            </a:r>
          </a:p>
          <a:p>
            <a:pPr lvl="1" indent="0">
              <a:buNone/>
            </a:pPr>
            <a:r>
              <a:rPr lang="en-US" dirty="0">
                <a:ea typeface="+mn-lt"/>
                <a:cs typeface="+mn-lt"/>
              </a:rPr>
              <a:t>Example: McGonigal, Jane. “Gaming and Productivity.” </a:t>
            </a:r>
            <a:r>
              <a:rPr lang="en-US" i="1" dirty="0">
                <a:ea typeface="+mn-lt"/>
                <a:cs typeface="+mn-lt"/>
              </a:rPr>
              <a:t>YouTube</a:t>
            </a:r>
            <a:r>
              <a:rPr lang="en-US" dirty="0">
                <a:ea typeface="+mn-lt"/>
                <a:cs typeface="+mn-lt"/>
              </a:rPr>
              <a:t>, uploaded by Big Think, 3 July 2012, </a:t>
            </a:r>
            <a:r>
              <a:rPr lang="en-US" dirty="0">
                <a:ea typeface="+mn-lt"/>
                <a:cs typeface="+mn-lt"/>
                <a:hlinkClick r:id="rId2"/>
              </a:rPr>
              <a:t>www.youtube.com/watch?v=mkdzy9bWW3E</a:t>
            </a:r>
            <a:r>
              <a:rPr lang="en-US" dirty="0">
                <a:ea typeface="+mn-lt"/>
                <a:cs typeface="+mn-lt"/>
              </a:rPr>
              <a:t>.</a:t>
            </a:r>
          </a:p>
          <a:p>
            <a:pPr lvl="1" indent="0">
              <a:buNone/>
            </a:pPr>
            <a:r>
              <a:rPr lang="en-US" dirty="0">
                <a:ea typeface="+mn-lt"/>
                <a:cs typeface="+mn-lt"/>
              </a:rPr>
              <a:t>Example: “8 Hot Dog Gadgets put to the Test.” </a:t>
            </a:r>
            <a:r>
              <a:rPr lang="en-US" i="1" dirty="0">
                <a:ea typeface="+mn-lt"/>
                <a:cs typeface="+mn-lt"/>
              </a:rPr>
              <a:t>YouTube,</a:t>
            </a:r>
            <a:r>
              <a:rPr lang="en-US" dirty="0">
                <a:ea typeface="+mn-lt"/>
                <a:cs typeface="+mn-lt"/>
              </a:rPr>
              <a:t> uploaded by Crazy Russian Hacker, 6 June 2016, </a:t>
            </a:r>
            <a:r>
              <a:rPr lang="en-US" dirty="0">
                <a:ea typeface="+mn-lt"/>
                <a:cs typeface="+mn-lt"/>
                <a:hlinkClick r:id="rId3"/>
              </a:rPr>
              <a:t>www.youtube.com/watch?v=WBlpjSEtELs</a:t>
            </a:r>
            <a:r>
              <a:rPr lang="en-US" dirty="0">
                <a:ea typeface="+mn-lt"/>
                <a:cs typeface="+mn-lt"/>
              </a:rPr>
              <a:t>.</a:t>
            </a:r>
          </a:p>
          <a:p>
            <a:endParaRPr lang="en-US" dirty="0">
              <a:ea typeface="+mn-lt"/>
              <a:cs typeface="+mn-lt"/>
            </a:endParaRPr>
          </a:p>
        </p:txBody>
      </p:sp>
    </p:spTree>
    <p:extLst>
      <p:ext uri="{BB962C8B-B14F-4D97-AF65-F5344CB8AC3E}">
        <p14:creationId xmlns:p14="http://schemas.microsoft.com/office/powerpoint/2010/main" val="53182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83A10-8283-58E4-34E9-F935CD6BE45A}"/>
              </a:ext>
            </a:extLst>
          </p:cNvPr>
          <p:cNvSpPr>
            <a:spLocks noGrp="1"/>
          </p:cNvSpPr>
          <p:nvPr>
            <p:ph type="title"/>
          </p:nvPr>
        </p:nvSpPr>
        <p:spPr>
          <a:xfrm>
            <a:off x="1524000" y="1104445"/>
            <a:ext cx="9144000" cy="2826182"/>
          </a:xfrm>
        </p:spPr>
        <p:txBody>
          <a:bodyPr vert="horz" lIns="0" tIns="0" rIns="0" bIns="0" rtlCol="0" anchor="ctr">
            <a:normAutofit/>
          </a:bodyPr>
          <a:lstStyle/>
          <a:p>
            <a:pPr algn="ctr"/>
            <a:r>
              <a:rPr lang="en-US" sz="4400" spc="750" dirty="0">
                <a:solidFill>
                  <a:schemeClr val="bg1"/>
                </a:solidFill>
              </a:rPr>
              <a:t>For additional citation help, please visit Purdue Owl Online</a:t>
            </a:r>
          </a:p>
        </p:txBody>
      </p:sp>
      <p:sp>
        <p:nvSpPr>
          <p:cNvPr id="4" name="TextBox 3">
            <a:extLst>
              <a:ext uri="{FF2B5EF4-FFF2-40B4-BE49-F238E27FC236}">
                <a16:creationId xmlns:a16="http://schemas.microsoft.com/office/drawing/2014/main" id="{CAF865BD-3EA3-051E-8803-9CCC3E42592C}"/>
              </a:ext>
            </a:extLst>
          </p:cNvPr>
          <p:cNvSpPr txBox="1"/>
          <p:nvPr/>
        </p:nvSpPr>
        <p:spPr>
          <a:xfrm>
            <a:off x="4644788" y="512246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2"/>
              </a:rPr>
              <a:t>Click here to be linked to Pudue Owl: MLAFormattingandStyle Guide // Purdue Writing Lab</a:t>
            </a:r>
            <a:endParaRPr lang="en-US" dirty="0"/>
          </a:p>
        </p:txBody>
      </p:sp>
    </p:spTree>
    <p:extLst>
      <p:ext uri="{BB962C8B-B14F-4D97-AF65-F5344CB8AC3E}">
        <p14:creationId xmlns:p14="http://schemas.microsoft.com/office/powerpoint/2010/main" val="292370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83AA-DB27-D6AB-1ACC-3D61552AD565}"/>
              </a:ext>
            </a:extLst>
          </p:cNvPr>
          <p:cNvSpPr>
            <a:spLocks noGrp="1"/>
          </p:cNvSpPr>
          <p:nvPr>
            <p:ph type="title"/>
          </p:nvPr>
        </p:nvSpPr>
        <p:spPr/>
        <p:txBody>
          <a:bodyPr/>
          <a:lstStyle/>
          <a:p>
            <a:r>
              <a:rPr lang="en-US" dirty="0"/>
              <a:t>What is MLA?</a:t>
            </a:r>
          </a:p>
        </p:txBody>
      </p:sp>
      <p:sp>
        <p:nvSpPr>
          <p:cNvPr id="3" name="Content Placeholder 2">
            <a:extLst>
              <a:ext uri="{FF2B5EF4-FFF2-40B4-BE49-F238E27FC236}">
                <a16:creationId xmlns:a16="http://schemas.microsoft.com/office/drawing/2014/main" id="{A521E0AE-3201-0682-52A1-36F5CB47B135}"/>
              </a:ext>
            </a:extLst>
          </p:cNvPr>
          <p:cNvSpPr>
            <a:spLocks noGrp="1"/>
          </p:cNvSpPr>
          <p:nvPr>
            <p:ph idx="1"/>
          </p:nvPr>
        </p:nvSpPr>
        <p:spPr/>
        <p:txBody>
          <a:bodyPr vert="horz" lIns="0" tIns="0" rIns="0" bIns="0" rtlCol="0" anchor="t">
            <a:normAutofit/>
          </a:bodyPr>
          <a:lstStyle/>
          <a:p>
            <a:r>
              <a:rPr lang="en-US" dirty="0"/>
              <a:t>MLA or Modern Language Association citations are used by those in the humanities and the social sciences. </a:t>
            </a:r>
          </a:p>
          <a:p>
            <a:r>
              <a:rPr lang="en-US" dirty="0"/>
              <a:t>Currently, MLA is in the 9th edition. </a:t>
            </a:r>
          </a:p>
          <a:p>
            <a:r>
              <a:rPr lang="en-US" dirty="0"/>
              <a:t>While there are other citation formats (APA, Chicago, Harvard, etc.) MLA is one of the easier citation methods. Therefore, practicing with MLA can help you to understand what citation is all about. </a:t>
            </a:r>
          </a:p>
          <a:p>
            <a:r>
              <a:rPr lang="en-US" dirty="0"/>
              <a:t>While citation machines help, they are not 100% correct. Even if you use a citation machine, you should always manually check your citations. </a:t>
            </a:r>
          </a:p>
          <a:p>
            <a:endParaRPr lang="en-US" dirty="0"/>
          </a:p>
        </p:txBody>
      </p:sp>
    </p:spTree>
    <p:extLst>
      <p:ext uri="{BB962C8B-B14F-4D97-AF65-F5344CB8AC3E}">
        <p14:creationId xmlns:p14="http://schemas.microsoft.com/office/powerpoint/2010/main" val="12968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2BBB8-621E-F8CE-DE0E-12F516BD82CC}"/>
              </a:ext>
            </a:extLst>
          </p:cNvPr>
          <p:cNvSpPr>
            <a:spLocks noGrp="1"/>
          </p:cNvSpPr>
          <p:nvPr>
            <p:ph type="title"/>
          </p:nvPr>
        </p:nvSpPr>
        <p:spPr>
          <a:xfrm>
            <a:off x="1371600" y="457200"/>
            <a:ext cx="4911393" cy="1556724"/>
          </a:xfrm>
        </p:spPr>
        <p:txBody>
          <a:bodyPr anchor="b">
            <a:normAutofit/>
          </a:bodyPr>
          <a:lstStyle/>
          <a:p>
            <a:r>
              <a:rPr lang="en-US" dirty="0"/>
              <a:t>MLa Formatting</a:t>
            </a:r>
          </a:p>
        </p:txBody>
      </p:sp>
      <p:sp>
        <p:nvSpPr>
          <p:cNvPr id="8" name="Content Placeholder 7">
            <a:extLst>
              <a:ext uri="{FF2B5EF4-FFF2-40B4-BE49-F238E27FC236}">
                <a16:creationId xmlns:a16="http://schemas.microsoft.com/office/drawing/2014/main" id="{9CE84587-F543-4D3D-8A5C-11644E61E15E}"/>
              </a:ext>
            </a:extLst>
          </p:cNvPr>
          <p:cNvSpPr>
            <a:spLocks noGrp="1"/>
          </p:cNvSpPr>
          <p:nvPr>
            <p:ph idx="1"/>
          </p:nvPr>
        </p:nvSpPr>
        <p:spPr>
          <a:xfrm>
            <a:off x="1371601" y="2345635"/>
            <a:ext cx="4911392" cy="3583940"/>
          </a:xfrm>
        </p:spPr>
        <p:txBody>
          <a:bodyPr anchor="t">
            <a:normAutofit/>
          </a:bodyPr>
          <a:lstStyle/>
          <a:p>
            <a:r>
              <a:rPr lang="en-US" sz="1600" dirty="0"/>
              <a:t>An MLA paper should be formatted as follows:</a:t>
            </a:r>
            <a:endParaRPr lang="en-US" dirty="0"/>
          </a:p>
          <a:p>
            <a:pPr lvl="1"/>
            <a:r>
              <a:rPr lang="en-US" sz="1600" dirty="0"/>
              <a:t>The font should be in Times New Roman, 12-point font.</a:t>
            </a:r>
          </a:p>
          <a:p>
            <a:pPr lvl="1"/>
            <a:r>
              <a:rPr lang="en-US" sz="1600" dirty="0"/>
              <a:t>All text should be double-spaced.</a:t>
            </a:r>
          </a:p>
          <a:p>
            <a:pPr lvl="1"/>
            <a:r>
              <a:rPr lang="en-US" sz="1600" dirty="0"/>
              <a:t>1-inch margins around the page.</a:t>
            </a:r>
          </a:p>
          <a:p>
            <a:pPr lvl="1"/>
            <a:r>
              <a:rPr lang="en-US" sz="1600" dirty="0"/>
              <a:t>Name, course, professor's name, and date should be in the left-hand corner on the first page.</a:t>
            </a:r>
          </a:p>
          <a:p>
            <a:pPr lvl="1"/>
            <a:r>
              <a:rPr lang="en-US" sz="1600" dirty="0"/>
              <a:t>Last name and date should be in the right-hand corner.</a:t>
            </a:r>
          </a:p>
          <a:p>
            <a:pPr lvl="1"/>
            <a:r>
              <a:rPr lang="en-US" sz="1600" dirty="0"/>
              <a:t>Should have a title that is centered. </a:t>
            </a:r>
          </a:p>
        </p:txBody>
      </p:sp>
      <p:pic>
        <p:nvPicPr>
          <p:cNvPr id="4" name="Picture 4">
            <a:extLst>
              <a:ext uri="{FF2B5EF4-FFF2-40B4-BE49-F238E27FC236}">
                <a16:creationId xmlns:a16="http://schemas.microsoft.com/office/drawing/2014/main" id="{E299EC87-3159-3CD2-7DF6-BB75918EA1F0}"/>
              </a:ext>
            </a:extLst>
          </p:cNvPr>
          <p:cNvPicPr>
            <a:picLocks noChangeAspect="1"/>
          </p:cNvPicPr>
          <p:nvPr/>
        </p:nvPicPr>
        <p:blipFill rotWithShape="1">
          <a:blip r:embed="rId2"/>
          <a:srcRect r="-270" b="7069"/>
          <a:stretch/>
        </p:blipFill>
        <p:spPr>
          <a:xfrm>
            <a:off x="6871299" y="206991"/>
            <a:ext cx="4887074" cy="5858928"/>
          </a:xfrm>
          <a:prstGeom prst="rect">
            <a:avLst/>
          </a:prstGeom>
        </p:spPr>
      </p:pic>
      <p:sp>
        <p:nvSpPr>
          <p:cNvPr id="13" name="Rectangle 12">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33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0">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BBD7F-97B9-1140-ECF3-A722D3E3435D}"/>
              </a:ext>
            </a:extLst>
          </p:cNvPr>
          <p:cNvSpPr>
            <a:spLocks noGrp="1"/>
          </p:cNvSpPr>
          <p:nvPr>
            <p:ph type="title"/>
          </p:nvPr>
        </p:nvSpPr>
        <p:spPr>
          <a:xfrm>
            <a:off x="1371598" y="462743"/>
            <a:ext cx="5327375" cy="1560022"/>
          </a:xfrm>
        </p:spPr>
        <p:txBody>
          <a:bodyPr anchor="b">
            <a:normAutofit/>
          </a:bodyPr>
          <a:lstStyle/>
          <a:p>
            <a:r>
              <a:rPr lang="en-US" dirty="0"/>
              <a:t>Works Cited</a:t>
            </a:r>
          </a:p>
        </p:txBody>
      </p:sp>
      <p:sp>
        <p:nvSpPr>
          <p:cNvPr id="33" name="Content Placeholder 7">
            <a:extLst>
              <a:ext uri="{FF2B5EF4-FFF2-40B4-BE49-F238E27FC236}">
                <a16:creationId xmlns:a16="http://schemas.microsoft.com/office/drawing/2014/main" id="{A383A87A-592B-98C5-1F89-91FFA69A7842}"/>
              </a:ext>
            </a:extLst>
          </p:cNvPr>
          <p:cNvSpPr>
            <a:spLocks noGrp="1"/>
          </p:cNvSpPr>
          <p:nvPr>
            <p:ph idx="1"/>
          </p:nvPr>
        </p:nvSpPr>
        <p:spPr>
          <a:xfrm>
            <a:off x="564107" y="2313493"/>
            <a:ext cx="5327373" cy="3817525"/>
          </a:xfrm>
        </p:spPr>
        <p:txBody>
          <a:bodyPr vert="horz" lIns="0" tIns="0" rIns="0" bIns="0" rtlCol="0" anchor="t">
            <a:normAutofit lnSpcReduction="10000"/>
          </a:bodyPr>
          <a:lstStyle/>
          <a:p>
            <a:r>
              <a:rPr lang="en-US" sz="1600" dirty="0"/>
              <a:t>An MLA page has a works cited page which is where all the sources that you used are listed. </a:t>
            </a:r>
            <a:endParaRPr lang="en-US" dirty="0"/>
          </a:p>
          <a:p>
            <a:r>
              <a:rPr lang="en-US" sz="1600" dirty="0"/>
              <a:t>The works cited page needs to be formatted as follows:</a:t>
            </a:r>
          </a:p>
          <a:p>
            <a:pPr lvl="1"/>
            <a:r>
              <a:rPr lang="en-US" sz="1600" dirty="0"/>
              <a:t>Times New Roman, 12-point font, double-spaced.</a:t>
            </a:r>
          </a:p>
          <a:p>
            <a:pPr lvl="1"/>
            <a:r>
              <a:rPr lang="en-US" sz="1600" dirty="0"/>
              <a:t>Must have a title that is centered. </a:t>
            </a:r>
          </a:p>
          <a:p>
            <a:pPr lvl="1"/>
            <a:r>
              <a:rPr lang="en-US" sz="1600" dirty="0"/>
              <a:t>The title MUST be labeled as Works Cited.</a:t>
            </a:r>
          </a:p>
          <a:p>
            <a:pPr lvl="1"/>
            <a:r>
              <a:rPr lang="en-US" sz="1600" dirty="0"/>
              <a:t>All sources should be in alphabetical order. </a:t>
            </a:r>
          </a:p>
          <a:p>
            <a:pPr lvl="1"/>
            <a:r>
              <a:rPr lang="en-US" sz="1600" dirty="0"/>
              <a:t>All sources should have a hanging indent. Here is a link on how to create a hanging indent in Microsoft Word: </a:t>
            </a:r>
            <a:r>
              <a:rPr lang="en-US" sz="1600" dirty="0">
                <a:ea typeface="+mn-lt"/>
                <a:cs typeface="+mn-lt"/>
                <a:hlinkClick r:id="rId2"/>
              </a:rPr>
              <a:t>Create a hanging indent (microsoft.com)</a:t>
            </a:r>
          </a:p>
          <a:p>
            <a:pPr marL="457200" lvl="1" indent="0">
              <a:buNone/>
            </a:pPr>
            <a:r>
              <a:rPr lang="en-US" sz="1600" dirty="0">
                <a:ea typeface="+mn-lt"/>
                <a:cs typeface="+mn-lt"/>
              </a:rPr>
              <a:t>Don't worry about how to cite your sources! That is covered later in this presentation. </a:t>
            </a:r>
          </a:p>
        </p:txBody>
      </p:sp>
      <p:sp>
        <p:nvSpPr>
          <p:cNvPr id="34" name="Rectangle 12">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4">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6">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Text&#10;&#10;Description automatically generated">
            <a:extLst>
              <a:ext uri="{FF2B5EF4-FFF2-40B4-BE49-F238E27FC236}">
                <a16:creationId xmlns:a16="http://schemas.microsoft.com/office/drawing/2014/main" id="{4300A928-E45B-9F72-5562-D972FD3AC61A}"/>
              </a:ext>
            </a:extLst>
          </p:cNvPr>
          <p:cNvPicPr>
            <a:picLocks noChangeAspect="1"/>
          </p:cNvPicPr>
          <p:nvPr/>
        </p:nvPicPr>
        <p:blipFill>
          <a:blip r:embed="rId3"/>
          <a:stretch>
            <a:fillRect/>
          </a:stretch>
        </p:blipFill>
        <p:spPr>
          <a:xfrm>
            <a:off x="6021110" y="926342"/>
            <a:ext cx="6078372" cy="5359924"/>
          </a:xfrm>
          <a:prstGeom prst="rect">
            <a:avLst/>
          </a:prstGeom>
        </p:spPr>
      </p:pic>
    </p:spTree>
    <p:extLst>
      <p:ext uri="{BB962C8B-B14F-4D97-AF65-F5344CB8AC3E}">
        <p14:creationId xmlns:p14="http://schemas.microsoft.com/office/powerpoint/2010/main" val="215165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0C56-0E33-25C2-3DE9-74D9F80812DA}"/>
              </a:ext>
            </a:extLst>
          </p:cNvPr>
          <p:cNvSpPr>
            <a:spLocks noGrp="1"/>
          </p:cNvSpPr>
          <p:nvPr>
            <p:ph type="title"/>
          </p:nvPr>
        </p:nvSpPr>
        <p:spPr/>
        <p:txBody>
          <a:bodyPr/>
          <a:lstStyle/>
          <a:p>
            <a:r>
              <a:rPr lang="en-US" dirty="0"/>
              <a:t>In-text citations</a:t>
            </a:r>
          </a:p>
        </p:txBody>
      </p:sp>
      <p:sp>
        <p:nvSpPr>
          <p:cNvPr id="3" name="Content Placeholder 2">
            <a:extLst>
              <a:ext uri="{FF2B5EF4-FFF2-40B4-BE49-F238E27FC236}">
                <a16:creationId xmlns:a16="http://schemas.microsoft.com/office/drawing/2014/main" id="{2C325856-2627-F2C8-C33C-115D632FE4C5}"/>
              </a:ext>
            </a:extLst>
          </p:cNvPr>
          <p:cNvSpPr>
            <a:spLocks noGrp="1"/>
          </p:cNvSpPr>
          <p:nvPr>
            <p:ph idx="1"/>
          </p:nvPr>
        </p:nvSpPr>
        <p:spPr/>
        <p:txBody>
          <a:bodyPr vert="horz" lIns="0" tIns="0" rIns="0" bIns="0" rtlCol="0" anchor="t">
            <a:normAutofit lnSpcReduction="10000"/>
          </a:bodyPr>
          <a:lstStyle/>
          <a:p>
            <a:r>
              <a:rPr lang="en-US" dirty="0"/>
              <a:t>In-text citations are citations found within the body of the text. You utilize in-text citations for: </a:t>
            </a:r>
          </a:p>
          <a:p>
            <a:pPr lvl="1"/>
            <a:r>
              <a:rPr lang="en-US" dirty="0"/>
              <a:t>Paraphrases</a:t>
            </a:r>
          </a:p>
          <a:p>
            <a:pPr lvl="1"/>
            <a:r>
              <a:rPr lang="en-US" dirty="0"/>
              <a:t>Quotes</a:t>
            </a:r>
          </a:p>
          <a:p>
            <a:pPr lvl="1"/>
            <a:r>
              <a:rPr lang="en-US" dirty="0"/>
              <a:t>Summaries</a:t>
            </a:r>
          </a:p>
          <a:p>
            <a:r>
              <a:rPr lang="en-US" dirty="0"/>
              <a:t>The purpose of in-text citations are to give credit where it is due. </a:t>
            </a:r>
          </a:p>
          <a:p>
            <a:r>
              <a:rPr lang="en-US" dirty="0"/>
              <a:t>Typically, in text citations look like this:</a:t>
            </a:r>
          </a:p>
          <a:p>
            <a:pPr marL="0" indent="0">
              <a:buNone/>
            </a:pPr>
            <a:r>
              <a:rPr lang="en-US" b="1" dirty="0">
                <a:ea typeface="+mn-lt"/>
                <a:cs typeface="+mn-lt"/>
              </a:rPr>
              <a:t>“Those who say it can’t be done are usually interrupted by others doing it” (Baldwin 96). </a:t>
            </a:r>
          </a:p>
          <a:p>
            <a:pPr marL="0" indent="0">
              <a:buNone/>
            </a:pPr>
            <a:r>
              <a:rPr lang="en-US" b="1" dirty="0"/>
              <a:t>What are the two components of the in-text citation?</a:t>
            </a:r>
          </a:p>
        </p:txBody>
      </p:sp>
    </p:spTree>
    <p:extLst>
      <p:ext uri="{BB962C8B-B14F-4D97-AF65-F5344CB8AC3E}">
        <p14:creationId xmlns:p14="http://schemas.microsoft.com/office/powerpoint/2010/main" val="333313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7013-1A02-DAAD-0CA1-39051E030982}"/>
              </a:ext>
            </a:extLst>
          </p:cNvPr>
          <p:cNvSpPr>
            <a:spLocks noGrp="1"/>
          </p:cNvSpPr>
          <p:nvPr>
            <p:ph type="title"/>
          </p:nvPr>
        </p:nvSpPr>
        <p:spPr/>
        <p:txBody>
          <a:bodyPr/>
          <a:lstStyle/>
          <a:p>
            <a:r>
              <a:rPr lang="en-US" dirty="0"/>
              <a:t>In-text citations</a:t>
            </a:r>
          </a:p>
        </p:txBody>
      </p:sp>
      <p:sp>
        <p:nvSpPr>
          <p:cNvPr id="3" name="Content Placeholder 2">
            <a:extLst>
              <a:ext uri="{FF2B5EF4-FFF2-40B4-BE49-F238E27FC236}">
                <a16:creationId xmlns:a16="http://schemas.microsoft.com/office/drawing/2014/main" id="{834F33F8-F79B-1181-CBFD-8B44B13D015B}"/>
              </a:ext>
            </a:extLst>
          </p:cNvPr>
          <p:cNvSpPr>
            <a:spLocks noGrp="1"/>
          </p:cNvSpPr>
          <p:nvPr>
            <p:ph idx="1"/>
          </p:nvPr>
        </p:nvSpPr>
        <p:spPr/>
        <p:txBody>
          <a:bodyPr vert="horz" lIns="0" tIns="0" rIns="0" bIns="0" rtlCol="0" anchor="t">
            <a:normAutofit/>
          </a:bodyPr>
          <a:lstStyle/>
          <a:p>
            <a:r>
              <a:rPr lang="en-US" dirty="0"/>
              <a:t>Not all in-text citations look the same. Here are some ways that in-text citations can change:</a:t>
            </a:r>
          </a:p>
          <a:p>
            <a:r>
              <a:rPr lang="en-US" dirty="0"/>
              <a:t>The most inspiring line in James Baldwin's </a:t>
            </a:r>
            <a:r>
              <a:rPr lang="en-US" i="1" dirty="0"/>
              <a:t>Notes of a Native Son</a:t>
            </a:r>
            <a:r>
              <a:rPr lang="en-US" dirty="0"/>
              <a:t> has to be when he explains that, "Those who say it can’t be done are usually interrupted by others doing it” (96). </a:t>
            </a:r>
          </a:p>
          <a:p>
            <a:r>
              <a:rPr lang="en-US" dirty="0"/>
              <a:t>In </a:t>
            </a:r>
            <a:r>
              <a:rPr lang="en-US" i="1" dirty="0"/>
              <a:t>Notes of a Native Son</a:t>
            </a:r>
            <a:r>
              <a:rPr lang="en-US" dirty="0"/>
              <a:t>, the author describes how people with no drive to facilitate change will find themselves overcome by those with the willingness to challenge current systems, whether for good or evil (Baldwin 96). </a:t>
            </a:r>
          </a:p>
          <a:p>
            <a:endParaRPr lang="en-US" dirty="0"/>
          </a:p>
          <a:p>
            <a:r>
              <a:rPr lang="en-US" dirty="0"/>
              <a:t>However, there are some exceptions to this rule...</a:t>
            </a:r>
          </a:p>
        </p:txBody>
      </p:sp>
    </p:spTree>
    <p:extLst>
      <p:ext uri="{BB962C8B-B14F-4D97-AF65-F5344CB8AC3E}">
        <p14:creationId xmlns:p14="http://schemas.microsoft.com/office/powerpoint/2010/main" val="233803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069-3B9D-B3F4-35F2-351924102787}"/>
              </a:ext>
            </a:extLst>
          </p:cNvPr>
          <p:cNvSpPr>
            <a:spLocks noGrp="1"/>
          </p:cNvSpPr>
          <p:nvPr>
            <p:ph type="title"/>
          </p:nvPr>
        </p:nvSpPr>
        <p:spPr>
          <a:xfrm>
            <a:off x="1270747" y="-224207"/>
            <a:ext cx="10241280" cy="1234440"/>
          </a:xfrm>
        </p:spPr>
        <p:txBody>
          <a:bodyPr/>
          <a:lstStyle/>
          <a:p>
            <a:r>
              <a:rPr lang="en-US" dirty="0"/>
              <a:t>In-text citations</a:t>
            </a:r>
          </a:p>
        </p:txBody>
      </p:sp>
      <p:sp>
        <p:nvSpPr>
          <p:cNvPr id="3" name="Content Placeholder 2">
            <a:extLst>
              <a:ext uri="{FF2B5EF4-FFF2-40B4-BE49-F238E27FC236}">
                <a16:creationId xmlns:a16="http://schemas.microsoft.com/office/drawing/2014/main" id="{ED024D0B-8B02-FEEB-6996-16C1B92DC6D8}"/>
              </a:ext>
            </a:extLst>
          </p:cNvPr>
          <p:cNvSpPr>
            <a:spLocks noGrp="1"/>
          </p:cNvSpPr>
          <p:nvPr>
            <p:ph idx="1"/>
          </p:nvPr>
        </p:nvSpPr>
        <p:spPr>
          <a:xfrm>
            <a:off x="508748" y="1148559"/>
            <a:ext cx="11104132" cy="5259233"/>
          </a:xfrm>
        </p:spPr>
        <p:txBody>
          <a:bodyPr vert="horz" lIns="0" tIns="0" rIns="0" bIns="0" rtlCol="0" anchor="t">
            <a:normAutofit fontScale="92500" lnSpcReduction="20000"/>
          </a:bodyPr>
          <a:lstStyle/>
          <a:p>
            <a:r>
              <a:rPr lang="en-US" dirty="0"/>
              <a:t>Some exceptions to the author-page number rule is when:</a:t>
            </a:r>
          </a:p>
          <a:p>
            <a:pPr lvl="1" indent="0"/>
            <a:r>
              <a:rPr lang="en-US" dirty="0"/>
              <a:t>There is no author.</a:t>
            </a:r>
          </a:p>
          <a:p>
            <a:pPr lvl="1" indent="0"/>
            <a:r>
              <a:rPr lang="en-US" dirty="0"/>
              <a:t>There are multiple authors.</a:t>
            </a:r>
          </a:p>
          <a:p>
            <a:pPr lvl="1" indent="0"/>
            <a:r>
              <a:rPr lang="en-US" dirty="0"/>
              <a:t>Two or more authors have the same last name.</a:t>
            </a:r>
          </a:p>
          <a:p>
            <a:pPr lvl="1" indent="0"/>
            <a:r>
              <a:rPr lang="en-US" dirty="0"/>
              <a:t>There is no page number. </a:t>
            </a:r>
          </a:p>
          <a:p>
            <a:r>
              <a:rPr lang="en-US" dirty="0"/>
              <a:t>According to MLA, here is what you would do:</a:t>
            </a:r>
          </a:p>
          <a:p>
            <a:r>
              <a:rPr lang="en-US" b="1" dirty="0"/>
              <a:t>For poetry or script, you use line numbers</a:t>
            </a:r>
            <a:r>
              <a:rPr lang="en-US" dirty="0"/>
              <a:t>: </a:t>
            </a:r>
            <a:r>
              <a:rPr lang="en-US" dirty="0">
                <a:ea typeface="+mn-lt"/>
                <a:cs typeface="+mn-lt"/>
              </a:rPr>
              <a:t>“In what distant deeps or skies. / Burnt the fire of thine eyes," they ask in reference to the tiger as they attempt to reconcile their intimidation with their relationship to creationism (lines 5-6).</a:t>
            </a:r>
          </a:p>
          <a:p>
            <a:r>
              <a:rPr lang="en-US" b="1" dirty="0"/>
              <a:t>For no known author:</a:t>
            </a:r>
            <a:r>
              <a:rPr lang="en-US" dirty="0"/>
              <a:t> </a:t>
            </a:r>
            <a:r>
              <a:rPr lang="en-US" dirty="0">
                <a:ea typeface="+mn-lt"/>
                <a:cs typeface="+mn-lt"/>
              </a:rPr>
              <a:t>Place the title in quotation marks if it's a short work (such as an article) or italicize it if it's a longer work (e.g. plays, books, television shows, entire Web sites) and provide a page number if it is available. If the title of the work in long, shorten it in the in-text citation. </a:t>
            </a:r>
          </a:p>
          <a:p>
            <a:pPr lvl="1"/>
            <a:r>
              <a:rPr lang="en-US" dirty="0"/>
              <a:t>Example: </a:t>
            </a:r>
            <a:r>
              <a:rPr lang="en-US" dirty="0">
                <a:ea typeface="+mn-lt"/>
                <a:cs typeface="+mn-lt"/>
              </a:rPr>
              <a:t>We see so many global warming hotspots in North America likely because this region has "more readily accessible climatic data and more comprehensive programs to monitor and study environmental change . . ." ("Impact of Global Warming").</a:t>
            </a:r>
            <a:endParaRPr lang="en-US" dirty="0"/>
          </a:p>
        </p:txBody>
      </p:sp>
    </p:spTree>
    <p:extLst>
      <p:ext uri="{BB962C8B-B14F-4D97-AF65-F5344CB8AC3E}">
        <p14:creationId xmlns:p14="http://schemas.microsoft.com/office/powerpoint/2010/main" val="404281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AF00-7580-5700-82D7-E9B2A5FE6607}"/>
              </a:ext>
            </a:extLst>
          </p:cNvPr>
          <p:cNvSpPr>
            <a:spLocks noGrp="1"/>
          </p:cNvSpPr>
          <p:nvPr>
            <p:ph type="title"/>
          </p:nvPr>
        </p:nvSpPr>
        <p:spPr>
          <a:xfrm>
            <a:off x="1304365" y="-56119"/>
            <a:ext cx="10241280" cy="1234440"/>
          </a:xfrm>
        </p:spPr>
        <p:txBody>
          <a:bodyPr/>
          <a:lstStyle/>
          <a:p>
            <a:r>
              <a:rPr lang="en-US" dirty="0"/>
              <a:t>In-text citations</a:t>
            </a:r>
          </a:p>
        </p:txBody>
      </p:sp>
      <p:sp>
        <p:nvSpPr>
          <p:cNvPr id="3" name="Content Placeholder 2">
            <a:extLst>
              <a:ext uri="{FF2B5EF4-FFF2-40B4-BE49-F238E27FC236}">
                <a16:creationId xmlns:a16="http://schemas.microsoft.com/office/drawing/2014/main" id="{876903E9-6075-2451-00C1-18081F2782AB}"/>
              </a:ext>
            </a:extLst>
          </p:cNvPr>
          <p:cNvSpPr>
            <a:spLocks noGrp="1"/>
          </p:cNvSpPr>
          <p:nvPr>
            <p:ph idx="1"/>
          </p:nvPr>
        </p:nvSpPr>
        <p:spPr>
          <a:xfrm>
            <a:off x="643218" y="1227000"/>
            <a:ext cx="10969662" cy="5203204"/>
          </a:xfrm>
        </p:spPr>
        <p:txBody>
          <a:bodyPr vert="horz" lIns="0" tIns="0" rIns="0" bIns="0" rtlCol="0" anchor="t">
            <a:normAutofit fontScale="92500" lnSpcReduction="10000"/>
          </a:bodyPr>
          <a:lstStyle/>
          <a:p>
            <a:r>
              <a:rPr lang="en-US" b="1" dirty="0"/>
              <a:t>Authors with the same last name: </a:t>
            </a:r>
            <a:r>
              <a:rPr lang="en-US" dirty="0"/>
              <a:t>Provide the first initials of each author. </a:t>
            </a:r>
          </a:p>
          <a:p>
            <a:pPr lvl="1"/>
            <a:r>
              <a:rPr lang="en-US" dirty="0"/>
              <a:t>Example: </a:t>
            </a:r>
            <a:r>
              <a:rPr lang="en-US" dirty="0">
                <a:ea typeface="+mn-lt"/>
                <a:cs typeface="+mn-lt"/>
              </a:rPr>
              <a:t>Although some medical ethicists claim that cloning will lead to designer children (R. Miller 12), others note that the advantages for medical research outweigh this consideration (A. Miller 46).</a:t>
            </a:r>
          </a:p>
          <a:p>
            <a:pPr lvl="1"/>
            <a:r>
              <a:rPr lang="en-US" b="1" dirty="0">
                <a:ea typeface="+mn-lt"/>
                <a:cs typeface="+mn-lt"/>
              </a:rPr>
              <a:t>Multiple authors:</a:t>
            </a:r>
            <a:r>
              <a:rPr lang="en-US" dirty="0">
                <a:ea typeface="+mn-lt"/>
                <a:cs typeface="+mn-lt"/>
              </a:rPr>
              <a:t> The authors claim that surface reading looks at what is “evident, perceptible, apprehensible in texts” (Best and Marcus 9). </a:t>
            </a:r>
          </a:p>
          <a:p>
            <a:pPr lvl="1"/>
            <a:r>
              <a:rPr lang="en-US" b="1" dirty="0">
                <a:ea typeface="+mn-lt"/>
                <a:cs typeface="+mn-lt"/>
              </a:rPr>
              <a:t>Citing two works by the same author:</a:t>
            </a:r>
            <a:r>
              <a:rPr lang="en-US" dirty="0">
                <a:ea typeface="+mn-lt"/>
                <a:cs typeface="+mn-lt"/>
              </a:rPr>
              <a:t> include a shortened title for the particular work from which you are quoting to distinguish it from the others. Put short titles of books in italics and short titles of articles in quotation marks.</a:t>
            </a:r>
          </a:p>
          <a:p>
            <a:pPr lvl="2"/>
            <a:r>
              <a:rPr lang="en-US" dirty="0">
                <a:ea typeface="+mn-lt"/>
                <a:cs typeface="+mn-lt"/>
              </a:rPr>
              <a:t>Example: </a:t>
            </a:r>
            <a:r>
              <a:rPr lang="en-US" dirty="0" err="1">
                <a:ea typeface="+mn-lt"/>
                <a:cs typeface="+mn-lt"/>
              </a:rPr>
              <a:t>Lightenor</a:t>
            </a:r>
            <a:r>
              <a:rPr lang="en-US" dirty="0">
                <a:ea typeface="+mn-lt"/>
                <a:cs typeface="+mn-lt"/>
              </a:rPr>
              <a:t> has argued that computers are not useful tools for small children ("Too Soon" 38), though he has acknowledged elsewhere that early exposure to computer games does lead to better small motor skill development in a child's second and third year ("Hand-Eye Development" 17).</a:t>
            </a:r>
          </a:p>
          <a:p>
            <a:pPr lvl="1"/>
            <a:r>
              <a:rPr lang="en-US" b="1" dirty="0"/>
              <a:t>Indirect sources:</a:t>
            </a:r>
            <a:r>
              <a:rPr lang="en-US" dirty="0"/>
              <a:t> </a:t>
            </a:r>
            <a:r>
              <a:rPr lang="en-US" dirty="0">
                <a:ea typeface="+mn-lt"/>
                <a:cs typeface="+mn-lt"/>
              </a:rPr>
              <a:t>An indirect source is a source cited within another source. For such indirect quotations, use "qtd. in" to indicate the source you actually consulted. </a:t>
            </a:r>
          </a:p>
          <a:p>
            <a:pPr lvl="2"/>
            <a:r>
              <a:rPr lang="en-US" dirty="0">
                <a:ea typeface="+mn-lt"/>
                <a:cs typeface="+mn-lt"/>
              </a:rPr>
              <a:t>Example: Ravitch argues that high schools are pressured to act as "social service centers, and they don't do that well" (qtd. in Weisman 259).</a:t>
            </a:r>
            <a:endParaRPr lang="en-US"/>
          </a:p>
        </p:txBody>
      </p:sp>
    </p:spTree>
    <p:extLst>
      <p:ext uri="{BB962C8B-B14F-4D97-AF65-F5344CB8AC3E}">
        <p14:creationId xmlns:p14="http://schemas.microsoft.com/office/powerpoint/2010/main" val="297684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2849-7AEE-2F33-53FF-01AAEAFD6BA8}"/>
              </a:ext>
            </a:extLst>
          </p:cNvPr>
          <p:cNvSpPr>
            <a:spLocks noGrp="1"/>
          </p:cNvSpPr>
          <p:nvPr>
            <p:ph type="title"/>
          </p:nvPr>
        </p:nvSpPr>
        <p:spPr/>
        <p:txBody>
          <a:bodyPr/>
          <a:lstStyle/>
          <a:p>
            <a:r>
              <a:rPr lang="en-US" dirty="0"/>
              <a:t>In-text citations</a:t>
            </a:r>
          </a:p>
        </p:txBody>
      </p:sp>
      <p:sp>
        <p:nvSpPr>
          <p:cNvPr id="3" name="Content Placeholder 2">
            <a:extLst>
              <a:ext uri="{FF2B5EF4-FFF2-40B4-BE49-F238E27FC236}">
                <a16:creationId xmlns:a16="http://schemas.microsoft.com/office/drawing/2014/main" id="{03BD8618-4A0C-517F-5464-1198910CBADF}"/>
              </a:ext>
            </a:extLst>
          </p:cNvPr>
          <p:cNvSpPr>
            <a:spLocks noGrp="1"/>
          </p:cNvSpPr>
          <p:nvPr>
            <p:ph idx="1"/>
          </p:nvPr>
        </p:nvSpPr>
        <p:spPr/>
        <p:txBody>
          <a:bodyPr vert="horz" lIns="0" tIns="0" rIns="0" bIns="0" rtlCol="0" anchor="t">
            <a:normAutofit/>
          </a:bodyPr>
          <a:lstStyle/>
          <a:p>
            <a:r>
              <a:rPr lang="en-US" b="1" dirty="0"/>
              <a:t>Multiple citations: </a:t>
            </a:r>
            <a:r>
              <a:rPr lang="en-US" dirty="0">
                <a:ea typeface="+mn-lt"/>
                <a:cs typeface="+mn-lt"/>
              </a:rPr>
              <a:t>To cite multiple sources in the same parenthetical reference, separate the citations by a semi-colon:</a:t>
            </a:r>
            <a:endParaRPr lang="en-US" dirty="0"/>
          </a:p>
          <a:p>
            <a:pPr lvl="1"/>
            <a:r>
              <a:rPr lang="en-US" dirty="0">
                <a:ea typeface="+mn-lt"/>
                <a:cs typeface="+mn-lt"/>
              </a:rPr>
              <a:t>Example: . . . as has been discussed elsewhere (Burke 3; Dewey 21).</a:t>
            </a:r>
            <a:endParaRPr lang="en-US" dirty="0"/>
          </a:p>
          <a:p>
            <a:r>
              <a:rPr lang="en-US" b="1" dirty="0"/>
              <a:t>For three or more authors:</a:t>
            </a:r>
            <a:r>
              <a:rPr lang="en-US" dirty="0"/>
              <a:t> </a:t>
            </a:r>
            <a:r>
              <a:rPr lang="en-US" dirty="0">
                <a:ea typeface="+mn-lt"/>
                <a:cs typeface="+mn-lt"/>
              </a:rPr>
              <a:t>For a source with three or more authors, list only the first author’s last name, and replace the additional names with et al.</a:t>
            </a:r>
            <a:endParaRPr lang="en-US" dirty="0"/>
          </a:p>
          <a:p>
            <a:pPr lvl="1"/>
            <a:r>
              <a:rPr lang="en-US" dirty="0"/>
              <a:t>Example: </a:t>
            </a:r>
            <a:r>
              <a:rPr lang="en-US" dirty="0">
                <a:ea typeface="+mn-lt"/>
                <a:cs typeface="+mn-lt"/>
              </a:rPr>
              <a:t>The authors claim that one cause of obesity in the United States is government-funded farm subsidies (Franck et al. 327).</a:t>
            </a:r>
            <a:endParaRPr lang="en-US" dirty="0"/>
          </a:p>
          <a:p>
            <a:pPr lvl="1"/>
            <a:r>
              <a:rPr lang="en-US" dirty="0">
                <a:ea typeface="+mn-lt"/>
                <a:cs typeface="+mn-lt"/>
              </a:rPr>
              <a:t>According to Franck et al., “Current agricultural policies in the U.S. are contributing to the poor health of Americans” (327).</a:t>
            </a:r>
            <a:endParaRPr lang="en-US" dirty="0"/>
          </a:p>
          <a:p>
            <a:endParaRPr lang="en-US" dirty="0"/>
          </a:p>
        </p:txBody>
      </p:sp>
    </p:spTree>
    <p:extLst>
      <p:ext uri="{BB962C8B-B14F-4D97-AF65-F5344CB8AC3E}">
        <p14:creationId xmlns:p14="http://schemas.microsoft.com/office/powerpoint/2010/main" val="2187044139"/>
      </p:ext>
    </p:extLst>
  </p:cSld>
  <p:clrMapOvr>
    <a:masterClrMapping/>
  </p:clrMapOvr>
</p:sld>
</file>

<file path=ppt/theme/theme1.xml><?xml version="1.0" encoding="utf-8"?>
<a:theme xmlns:a="http://schemas.openxmlformats.org/drawingml/2006/main" name="GradientRiseVTI">
  <a:themeElements>
    <a:clrScheme name="AnalogousFromRegularSeedRightStep">
      <a:dk1>
        <a:srgbClr val="000000"/>
      </a:dk1>
      <a:lt1>
        <a:srgbClr val="FFFFFF"/>
      </a:lt1>
      <a:dk2>
        <a:srgbClr val="313820"/>
      </a:dk2>
      <a:lt2>
        <a:srgbClr val="E2E8E6"/>
      </a:lt2>
      <a:accent1>
        <a:srgbClr val="E7296D"/>
      </a:accent1>
      <a:accent2>
        <a:srgbClr val="D52217"/>
      </a:accent2>
      <a:accent3>
        <a:srgbClr val="E78329"/>
      </a:accent3>
      <a:accent4>
        <a:srgbClr val="B6A414"/>
      </a:accent4>
      <a:accent5>
        <a:srgbClr val="85B220"/>
      </a:accent5>
      <a:accent6>
        <a:srgbClr val="43BC14"/>
      </a:accent6>
      <a:hlink>
        <a:srgbClr val="319471"/>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emplate>TF00001243</Template>
  <TotalTime>1</TotalTime>
  <Words>1496</Words>
  <Application>Microsoft Office PowerPoint</Application>
  <PresentationFormat>Widescreen</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GradientRiseVTI</vt:lpstr>
      <vt:lpstr>All About MLA Citation</vt:lpstr>
      <vt:lpstr>What is MLA?</vt:lpstr>
      <vt:lpstr>MLa Formatting</vt:lpstr>
      <vt:lpstr>Works Cited</vt:lpstr>
      <vt:lpstr>In-text citations</vt:lpstr>
      <vt:lpstr>In-text citations</vt:lpstr>
      <vt:lpstr>In-text citations</vt:lpstr>
      <vt:lpstr>In-text citations</vt:lpstr>
      <vt:lpstr>In-text citations</vt:lpstr>
      <vt:lpstr>Works cited</vt:lpstr>
      <vt:lpstr>Works cited- Books</vt:lpstr>
      <vt:lpstr>Works Cited-Books</vt:lpstr>
      <vt:lpstr>Works Cited- Articles</vt:lpstr>
      <vt:lpstr>Works Cited – Electronic Sources</vt:lpstr>
      <vt:lpstr>For additional citation help, please visit Purdue Owl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Warren, Shannon N</cp:lastModifiedBy>
  <cp:revision>350</cp:revision>
  <dcterms:created xsi:type="dcterms:W3CDTF">2022-04-04T01:11:09Z</dcterms:created>
  <dcterms:modified xsi:type="dcterms:W3CDTF">2022-10-24T22:02:16Z</dcterms:modified>
</cp:coreProperties>
</file>