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99E9C-5F14-3814-2981-A017797BA6FF}" v="177" dt="2022-02-08T15:23:22.069"/>
    <p1510:client id="{242D8FF1-3AE4-45BC-A400-5CBF1DBA4E37}" v="2522" dt="2022-02-08T04:02:57.573"/>
    <p1510:client id="{6EA8FE87-92DB-5F18-44FF-A0D2A5D0C560}" v="9" dt="2022-02-08T16:22:54.297"/>
    <p1510:client id="{DAC1C26A-7F30-FFBF-44EC-7E4A97392B5A}" v="121" dt="2022-02-08T13:56:15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23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73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6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7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0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advanced_sear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22/2a/67/222a67e37ce144a4bc80b8434ba84844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976" y="1079500"/>
            <a:ext cx="4456328" cy="2138400"/>
          </a:xfrm>
        </p:spPr>
        <p:txBody>
          <a:bodyPr>
            <a:normAutofit/>
          </a:bodyPr>
          <a:lstStyle/>
          <a:p>
            <a:r>
              <a:rPr lang="en-US" dirty="0"/>
              <a:t>Using Google for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976" y="4113213"/>
            <a:ext cx="4460874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Presented by the UNCFSU Writing Center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81EAC2-A219-4AF7-884B-B9292FF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1058433" y="184491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CB92D7-8EE8-4690-BD3D-150988D4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388193" y="3690094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62ACCB-9A97-41C7-8114-309BF7098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854399" y="71786"/>
            <a:ext cx="2287608" cy="3673900"/>
            <a:chOff x="-6080955" y="3437416"/>
            <a:chExt cx="2287608" cy="36739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6FE4860-594E-416D-AD19-BD17BF107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4937151" y="4754133"/>
              <a:ext cx="0" cy="2357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450267-91DE-47A0-B5A9-1082E8E6D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-5226554" y="3437416"/>
              <a:ext cx="571820" cy="1316717"/>
            </a:xfrm>
            <a:custGeom>
              <a:avLst/>
              <a:gdLst>
                <a:gd name="connsiteX0" fmla="*/ 282417 w 571820"/>
                <a:gd name="connsiteY0" fmla="*/ 1316717 h 1316717"/>
                <a:gd name="connsiteX1" fmla="*/ 285910 w 571820"/>
                <a:gd name="connsiteY1" fmla="*/ 1313542 h 1316717"/>
                <a:gd name="connsiteX2" fmla="*/ 289403 w 571820"/>
                <a:gd name="connsiteY2" fmla="*/ 1316717 h 1316717"/>
                <a:gd name="connsiteX3" fmla="*/ 289403 w 571820"/>
                <a:gd name="connsiteY3" fmla="*/ 1310368 h 1316717"/>
                <a:gd name="connsiteX4" fmla="*/ 309203 w 571820"/>
                <a:gd name="connsiteY4" fmla="*/ 1292372 h 1316717"/>
                <a:gd name="connsiteX5" fmla="*/ 571820 w 571820"/>
                <a:gd name="connsiteY5" fmla="*/ 658358 h 1316717"/>
                <a:gd name="connsiteX6" fmla="*/ 309203 w 571820"/>
                <a:gd name="connsiteY6" fmla="*/ 24345 h 1316717"/>
                <a:gd name="connsiteX7" fmla="*/ 289403 w 571820"/>
                <a:gd name="connsiteY7" fmla="*/ 6349 h 1316717"/>
                <a:gd name="connsiteX8" fmla="*/ 289403 w 571820"/>
                <a:gd name="connsiteY8" fmla="*/ 0 h 1316717"/>
                <a:gd name="connsiteX9" fmla="*/ 285910 w 571820"/>
                <a:gd name="connsiteY9" fmla="*/ 3175 h 1316717"/>
                <a:gd name="connsiteX10" fmla="*/ 282417 w 571820"/>
                <a:gd name="connsiteY10" fmla="*/ 0 h 1316717"/>
                <a:gd name="connsiteX11" fmla="*/ 282417 w 571820"/>
                <a:gd name="connsiteY11" fmla="*/ 6350 h 1316717"/>
                <a:gd name="connsiteX12" fmla="*/ 262617 w 571820"/>
                <a:gd name="connsiteY12" fmla="*/ 24345 h 1316717"/>
                <a:gd name="connsiteX13" fmla="*/ 0 w 571820"/>
                <a:gd name="connsiteY13" fmla="*/ 658359 h 1316717"/>
                <a:gd name="connsiteX14" fmla="*/ 262617 w 571820"/>
                <a:gd name="connsiteY14" fmla="*/ 1292372 h 1316717"/>
                <a:gd name="connsiteX15" fmla="*/ 282417 w 571820"/>
                <a:gd name="connsiteY15" fmla="*/ 1310368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820" h="1316717">
                  <a:moveTo>
                    <a:pt x="282417" y="1316717"/>
                  </a:moveTo>
                  <a:lnTo>
                    <a:pt x="285910" y="1313542"/>
                  </a:lnTo>
                  <a:lnTo>
                    <a:pt x="289403" y="1316717"/>
                  </a:lnTo>
                  <a:lnTo>
                    <a:pt x="289403" y="1310368"/>
                  </a:lnTo>
                  <a:lnTo>
                    <a:pt x="309203" y="1292372"/>
                  </a:lnTo>
                  <a:cubicBezTo>
                    <a:pt x="471461" y="1130114"/>
                    <a:pt x="571820" y="905956"/>
                    <a:pt x="571820" y="658358"/>
                  </a:cubicBezTo>
                  <a:cubicBezTo>
                    <a:pt x="571820" y="410761"/>
                    <a:pt x="471461" y="186603"/>
                    <a:pt x="309203" y="24345"/>
                  </a:cubicBezTo>
                  <a:lnTo>
                    <a:pt x="289403" y="6349"/>
                  </a:lnTo>
                  <a:lnTo>
                    <a:pt x="289403" y="0"/>
                  </a:lnTo>
                  <a:lnTo>
                    <a:pt x="285910" y="3175"/>
                  </a:lnTo>
                  <a:lnTo>
                    <a:pt x="282417" y="0"/>
                  </a:lnTo>
                  <a:lnTo>
                    <a:pt x="282417" y="6350"/>
                  </a:lnTo>
                  <a:lnTo>
                    <a:pt x="262617" y="24345"/>
                  </a:lnTo>
                  <a:cubicBezTo>
                    <a:pt x="100359" y="186604"/>
                    <a:pt x="0" y="410761"/>
                    <a:pt x="0" y="658359"/>
                  </a:cubicBezTo>
                  <a:cubicBezTo>
                    <a:pt x="0" y="905956"/>
                    <a:pt x="100359" y="1130114"/>
                    <a:pt x="262617" y="1292372"/>
                  </a:cubicBezTo>
                  <a:lnTo>
                    <a:pt x="282417" y="1310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7C85C0-B91A-414B-AFA9-1A7E2AB0E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DAB4A9-0A6B-483A-94B9-9269F0A7A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3FE842-311A-4ED0-8FB6-C27629659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4F8234-51D5-4E6B-8BC0-189BDE6A4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86BBEB-EBEC-46C1-AF41-ACD34FE8B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E92474-D2FD-424D-BCFF-EF383386F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3465154-C513-4D8E-AAE7-0008FE76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V="1">
            <a:off x="8942212" y="184491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40A968-B9F1-4307-8A13-48F4453A3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521489" y="5639014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D285FD-B74A-41D4-9B6A-D05634455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0178F9D-D2DC-4F3C-AD80-6AAA24F0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ECCAAE-5C44-4266-9D17-6B62D10D7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486523" y="3291143"/>
            <a:ext cx="1785983" cy="2208479"/>
            <a:chOff x="2725201" y="4453039"/>
            <a:chExt cx="1785983" cy="220847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E30C7C-C5A4-47C6-B415-DFD338E59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0" flipH="1">
              <a:off x="3618192" y="4453039"/>
              <a:ext cx="0" cy="2208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AEC3F3-279F-40A2-9333-E07B49F1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738439" y="5243393"/>
              <a:ext cx="17609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6245B99-8922-43D7-9E21-DF16E5B69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725201" y="4861779"/>
              <a:ext cx="1785983" cy="1799739"/>
            </a:xfrm>
            <a:custGeom>
              <a:avLst/>
              <a:gdLst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892991 w 1785983"/>
                <a:gd name="connsiteY8" fmla="*/ 1795123 h 1799739"/>
                <a:gd name="connsiteX9" fmla="*/ 763082 w 1785983"/>
                <a:gd name="connsiteY9" fmla="*/ 1694835 h 1799739"/>
                <a:gd name="connsiteX10" fmla="*/ 379877 w 1785983"/>
                <a:gd name="connsiteY10" fmla="*/ 3722 h 1799739"/>
                <a:gd name="connsiteX11" fmla="*/ 440819 w 1785983"/>
                <a:gd name="connsiteY11" fmla="*/ 59 h 1799739"/>
                <a:gd name="connsiteX0" fmla="*/ 440819 w 1785983"/>
                <a:gd name="connsiteY0" fmla="*/ 59 h 1849891"/>
                <a:gd name="connsiteX1" fmla="*/ 845918 w 1785983"/>
                <a:gd name="connsiteY1" fmla="*/ 261596 h 1849891"/>
                <a:gd name="connsiteX2" fmla="*/ 892992 w 1785983"/>
                <a:gd name="connsiteY2" fmla="*/ 360758 h 1849891"/>
                <a:gd name="connsiteX3" fmla="*/ 892992 w 1785983"/>
                <a:gd name="connsiteY3" fmla="*/ 365372 h 1849891"/>
                <a:gd name="connsiteX4" fmla="*/ 940065 w 1785983"/>
                <a:gd name="connsiteY4" fmla="*/ 266212 h 1849891"/>
                <a:gd name="connsiteX5" fmla="*/ 1406106 w 1785983"/>
                <a:gd name="connsiteY5" fmla="*/ 8338 h 1849891"/>
                <a:gd name="connsiteX6" fmla="*/ 1022901 w 1785983"/>
                <a:gd name="connsiteY6" fmla="*/ 1699451 h 1849891"/>
                <a:gd name="connsiteX7" fmla="*/ 892991 w 1785983"/>
                <a:gd name="connsiteY7" fmla="*/ 1799739 h 1849891"/>
                <a:gd name="connsiteX8" fmla="*/ 838223 w 1785983"/>
                <a:gd name="connsiteY8" fmla="*/ 1849891 h 1849891"/>
                <a:gd name="connsiteX9" fmla="*/ 763082 w 1785983"/>
                <a:gd name="connsiteY9" fmla="*/ 1694835 h 1849891"/>
                <a:gd name="connsiteX10" fmla="*/ 379877 w 1785983"/>
                <a:gd name="connsiteY10" fmla="*/ 3722 h 1849891"/>
                <a:gd name="connsiteX11" fmla="*/ 440819 w 1785983"/>
                <a:gd name="connsiteY11" fmla="*/ 59 h 1849891"/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763082 w 1785983"/>
                <a:gd name="connsiteY8" fmla="*/ 1694835 h 1799739"/>
                <a:gd name="connsiteX9" fmla="*/ 379877 w 1785983"/>
                <a:gd name="connsiteY9" fmla="*/ 3722 h 1799739"/>
                <a:gd name="connsiteX10" fmla="*/ 440819 w 1785983"/>
                <a:gd name="connsiteY10" fmla="*/ 59 h 17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5983" h="1799739">
                  <a:moveTo>
                    <a:pt x="440819" y="59"/>
                  </a:moveTo>
                  <a:cubicBezTo>
                    <a:pt x="584367" y="2557"/>
                    <a:pt x="735105" y="83293"/>
                    <a:pt x="845918" y="261596"/>
                  </a:cubicBezTo>
                  <a:lnTo>
                    <a:pt x="892992" y="360758"/>
                  </a:lnTo>
                  <a:lnTo>
                    <a:pt x="892992" y="365372"/>
                  </a:lnTo>
                  <a:lnTo>
                    <a:pt x="940065" y="266212"/>
                  </a:lnTo>
                  <a:cubicBezTo>
                    <a:pt x="1066709" y="62437"/>
                    <a:pt x="1245499" y="-13903"/>
                    <a:pt x="1406106" y="8338"/>
                  </a:cubicBezTo>
                  <a:cubicBezTo>
                    <a:pt x="1827702" y="66720"/>
                    <a:pt x="2124001" y="804388"/>
                    <a:pt x="1022901" y="1699451"/>
                  </a:cubicBezTo>
                  <a:lnTo>
                    <a:pt x="892991" y="1799739"/>
                  </a:lnTo>
                  <a:lnTo>
                    <a:pt x="763082" y="1694835"/>
                  </a:lnTo>
                  <a:cubicBezTo>
                    <a:pt x="-338018" y="799772"/>
                    <a:pt x="-41719" y="62104"/>
                    <a:pt x="379877" y="3722"/>
                  </a:cubicBezTo>
                  <a:cubicBezTo>
                    <a:pt x="399953" y="942"/>
                    <a:pt x="420313" y="-298"/>
                    <a:pt x="440819" y="59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6CA156F3-AD4C-4C54-84ED-98DF6CBF1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24232" y="5447997"/>
              <a:ext cx="987915" cy="987915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E62C7150-4D9E-4540-9750-5C0CD0092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315029" y="5983110"/>
              <a:ext cx="606323" cy="606323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13CEF2-6E97-400A-931E-FF4A7D799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 flipV="1">
            <a:off x="473803" y="5280732"/>
            <a:ext cx="864005" cy="1032464"/>
            <a:chOff x="2207971" y="2384401"/>
            <a:chExt cx="864005" cy="10324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A5CEF0B-B8FB-4FF1-A747-651347489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2207971" y="285630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ED6C4E-D62E-40F7-B422-4E52B9FB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07238" y="2688467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A5F570-510A-4713-81B9-594326F21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40769" y="2384401"/>
              <a:ext cx="313009" cy="1032464"/>
              <a:chOff x="2440769" y="2384401"/>
              <a:chExt cx="313009" cy="1032464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9D1CFD5-F024-44A6-A161-FB99CFE04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2440769" y="2516865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ADD8AE1-9060-4EF5-91AF-6A7200F6E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100000" flipH="1">
                <a:off x="2753778" y="2384401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0A3D83F-F025-4B9A-B82C-F73BE6BD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0114077" y="3690094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4B4D41-E775-46AC-95B8-F9B645FE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9049994" y="71786"/>
            <a:ext cx="2287608" cy="3673900"/>
            <a:chOff x="-6080955" y="3437416"/>
            <a:chExt cx="2287608" cy="36739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A8F5B43-0EA5-41CD-A381-432464009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4937151" y="4754133"/>
              <a:ext cx="0" cy="2357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F202990-7BBC-4E1F-A4A7-8F1AD0E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-5226554" y="3437416"/>
              <a:ext cx="571820" cy="1316717"/>
            </a:xfrm>
            <a:custGeom>
              <a:avLst/>
              <a:gdLst>
                <a:gd name="connsiteX0" fmla="*/ 282417 w 571820"/>
                <a:gd name="connsiteY0" fmla="*/ 1316717 h 1316717"/>
                <a:gd name="connsiteX1" fmla="*/ 285910 w 571820"/>
                <a:gd name="connsiteY1" fmla="*/ 1313542 h 1316717"/>
                <a:gd name="connsiteX2" fmla="*/ 289403 w 571820"/>
                <a:gd name="connsiteY2" fmla="*/ 1316717 h 1316717"/>
                <a:gd name="connsiteX3" fmla="*/ 289403 w 571820"/>
                <a:gd name="connsiteY3" fmla="*/ 1310368 h 1316717"/>
                <a:gd name="connsiteX4" fmla="*/ 309203 w 571820"/>
                <a:gd name="connsiteY4" fmla="*/ 1292372 h 1316717"/>
                <a:gd name="connsiteX5" fmla="*/ 571820 w 571820"/>
                <a:gd name="connsiteY5" fmla="*/ 658358 h 1316717"/>
                <a:gd name="connsiteX6" fmla="*/ 309203 w 571820"/>
                <a:gd name="connsiteY6" fmla="*/ 24345 h 1316717"/>
                <a:gd name="connsiteX7" fmla="*/ 289403 w 571820"/>
                <a:gd name="connsiteY7" fmla="*/ 6349 h 1316717"/>
                <a:gd name="connsiteX8" fmla="*/ 289403 w 571820"/>
                <a:gd name="connsiteY8" fmla="*/ 0 h 1316717"/>
                <a:gd name="connsiteX9" fmla="*/ 285910 w 571820"/>
                <a:gd name="connsiteY9" fmla="*/ 3175 h 1316717"/>
                <a:gd name="connsiteX10" fmla="*/ 282417 w 571820"/>
                <a:gd name="connsiteY10" fmla="*/ 0 h 1316717"/>
                <a:gd name="connsiteX11" fmla="*/ 282417 w 571820"/>
                <a:gd name="connsiteY11" fmla="*/ 6350 h 1316717"/>
                <a:gd name="connsiteX12" fmla="*/ 262617 w 571820"/>
                <a:gd name="connsiteY12" fmla="*/ 24345 h 1316717"/>
                <a:gd name="connsiteX13" fmla="*/ 0 w 571820"/>
                <a:gd name="connsiteY13" fmla="*/ 658359 h 1316717"/>
                <a:gd name="connsiteX14" fmla="*/ 262617 w 571820"/>
                <a:gd name="connsiteY14" fmla="*/ 1292372 h 1316717"/>
                <a:gd name="connsiteX15" fmla="*/ 282417 w 571820"/>
                <a:gd name="connsiteY15" fmla="*/ 1310368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820" h="1316717">
                  <a:moveTo>
                    <a:pt x="282417" y="1316717"/>
                  </a:moveTo>
                  <a:lnTo>
                    <a:pt x="285910" y="1313542"/>
                  </a:lnTo>
                  <a:lnTo>
                    <a:pt x="289403" y="1316717"/>
                  </a:lnTo>
                  <a:lnTo>
                    <a:pt x="289403" y="1310368"/>
                  </a:lnTo>
                  <a:lnTo>
                    <a:pt x="309203" y="1292372"/>
                  </a:lnTo>
                  <a:cubicBezTo>
                    <a:pt x="471461" y="1130114"/>
                    <a:pt x="571820" y="905956"/>
                    <a:pt x="571820" y="658358"/>
                  </a:cubicBezTo>
                  <a:cubicBezTo>
                    <a:pt x="571820" y="410761"/>
                    <a:pt x="471461" y="186603"/>
                    <a:pt x="309203" y="24345"/>
                  </a:cubicBezTo>
                  <a:lnTo>
                    <a:pt x="289403" y="6349"/>
                  </a:lnTo>
                  <a:lnTo>
                    <a:pt x="289403" y="0"/>
                  </a:lnTo>
                  <a:lnTo>
                    <a:pt x="285910" y="3175"/>
                  </a:lnTo>
                  <a:lnTo>
                    <a:pt x="282417" y="0"/>
                  </a:lnTo>
                  <a:lnTo>
                    <a:pt x="282417" y="6350"/>
                  </a:lnTo>
                  <a:lnTo>
                    <a:pt x="262617" y="24345"/>
                  </a:lnTo>
                  <a:cubicBezTo>
                    <a:pt x="100359" y="186604"/>
                    <a:pt x="0" y="410761"/>
                    <a:pt x="0" y="658359"/>
                  </a:cubicBezTo>
                  <a:cubicBezTo>
                    <a:pt x="0" y="905956"/>
                    <a:pt x="100359" y="1130114"/>
                    <a:pt x="262617" y="1292372"/>
                  </a:cubicBezTo>
                  <a:lnTo>
                    <a:pt x="282417" y="1310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12A815-0620-4705-A270-C49FB990F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ECD499-405D-4AA0-93E7-B8B88484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4476018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2D5C1EF-8757-44A2-A8D2-D5D2B4A97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0692571-D5CA-4E07-A3C4-DC5354B68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190567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E5F6B4-789C-4C6E-850B-121158084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D4A79-4148-4E89-8457-4A9462610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934581"/>
              <a:ext cx="1143804" cy="735761"/>
            </a:xfrm>
            <a:custGeom>
              <a:avLst/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422AC4-A069-4D59-8C02-45C5A0DB2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10901022" y="5639014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0C3DCD7-9B17-4941-BC2D-ADA7388A9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4BFE42E-647B-4A33-9981-3B88CCBE2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B9806FC-A649-4974-9361-F9AA940D9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9919495" y="3291143"/>
            <a:ext cx="1785983" cy="2208479"/>
            <a:chOff x="2725201" y="4453039"/>
            <a:chExt cx="1785983" cy="2208479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0B3B2CB-0609-4D40-8792-08D6B8E25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0" flipH="1">
              <a:off x="3618192" y="4453039"/>
              <a:ext cx="0" cy="2208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4AF0C5E-035D-49F8-9004-5ABEB0C52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738439" y="5243393"/>
              <a:ext cx="17609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E2B5D29-AE36-47FA-AE5B-F464FCFFE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725201" y="4861779"/>
              <a:ext cx="1785983" cy="1799739"/>
            </a:xfrm>
            <a:custGeom>
              <a:avLst/>
              <a:gdLst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892991 w 1785983"/>
                <a:gd name="connsiteY8" fmla="*/ 1795123 h 1799739"/>
                <a:gd name="connsiteX9" fmla="*/ 763082 w 1785983"/>
                <a:gd name="connsiteY9" fmla="*/ 1694835 h 1799739"/>
                <a:gd name="connsiteX10" fmla="*/ 379877 w 1785983"/>
                <a:gd name="connsiteY10" fmla="*/ 3722 h 1799739"/>
                <a:gd name="connsiteX11" fmla="*/ 440819 w 1785983"/>
                <a:gd name="connsiteY11" fmla="*/ 59 h 1799739"/>
                <a:gd name="connsiteX0" fmla="*/ 440819 w 1785983"/>
                <a:gd name="connsiteY0" fmla="*/ 59 h 1849891"/>
                <a:gd name="connsiteX1" fmla="*/ 845918 w 1785983"/>
                <a:gd name="connsiteY1" fmla="*/ 261596 h 1849891"/>
                <a:gd name="connsiteX2" fmla="*/ 892992 w 1785983"/>
                <a:gd name="connsiteY2" fmla="*/ 360758 h 1849891"/>
                <a:gd name="connsiteX3" fmla="*/ 892992 w 1785983"/>
                <a:gd name="connsiteY3" fmla="*/ 365372 h 1849891"/>
                <a:gd name="connsiteX4" fmla="*/ 940065 w 1785983"/>
                <a:gd name="connsiteY4" fmla="*/ 266212 h 1849891"/>
                <a:gd name="connsiteX5" fmla="*/ 1406106 w 1785983"/>
                <a:gd name="connsiteY5" fmla="*/ 8338 h 1849891"/>
                <a:gd name="connsiteX6" fmla="*/ 1022901 w 1785983"/>
                <a:gd name="connsiteY6" fmla="*/ 1699451 h 1849891"/>
                <a:gd name="connsiteX7" fmla="*/ 892991 w 1785983"/>
                <a:gd name="connsiteY7" fmla="*/ 1799739 h 1849891"/>
                <a:gd name="connsiteX8" fmla="*/ 838223 w 1785983"/>
                <a:gd name="connsiteY8" fmla="*/ 1849891 h 1849891"/>
                <a:gd name="connsiteX9" fmla="*/ 763082 w 1785983"/>
                <a:gd name="connsiteY9" fmla="*/ 1694835 h 1849891"/>
                <a:gd name="connsiteX10" fmla="*/ 379877 w 1785983"/>
                <a:gd name="connsiteY10" fmla="*/ 3722 h 1849891"/>
                <a:gd name="connsiteX11" fmla="*/ 440819 w 1785983"/>
                <a:gd name="connsiteY11" fmla="*/ 59 h 1849891"/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763082 w 1785983"/>
                <a:gd name="connsiteY8" fmla="*/ 1694835 h 1799739"/>
                <a:gd name="connsiteX9" fmla="*/ 379877 w 1785983"/>
                <a:gd name="connsiteY9" fmla="*/ 3722 h 1799739"/>
                <a:gd name="connsiteX10" fmla="*/ 440819 w 1785983"/>
                <a:gd name="connsiteY10" fmla="*/ 59 h 17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5983" h="1799739">
                  <a:moveTo>
                    <a:pt x="440819" y="59"/>
                  </a:moveTo>
                  <a:cubicBezTo>
                    <a:pt x="584367" y="2557"/>
                    <a:pt x="735105" y="83293"/>
                    <a:pt x="845918" y="261596"/>
                  </a:cubicBezTo>
                  <a:lnTo>
                    <a:pt x="892992" y="360758"/>
                  </a:lnTo>
                  <a:lnTo>
                    <a:pt x="892992" y="365372"/>
                  </a:lnTo>
                  <a:lnTo>
                    <a:pt x="940065" y="266212"/>
                  </a:lnTo>
                  <a:cubicBezTo>
                    <a:pt x="1066709" y="62437"/>
                    <a:pt x="1245499" y="-13903"/>
                    <a:pt x="1406106" y="8338"/>
                  </a:cubicBezTo>
                  <a:cubicBezTo>
                    <a:pt x="1827702" y="66720"/>
                    <a:pt x="2124001" y="804388"/>
                    <a:pt x="1022901" y="1699451"/>
                  </a:cubicBezTo>
                  <a:lnTo>
                    <a:pt x="892991" y="1799739"/>
                  </a:lnTo>
                  <a:lnTo>
                    <a:pt x="763082" y="1694835"/>
                  </a:lnTo>
                  <a:cubicBezTo>
                    <a:pt x="-338018" y="799772"/>
                    <a:pt x="-41719" y="62104"/>
                    <a:pt x="379877" y="3722"/>
                  </a:cubicBezTo>
                  <a:cubicBezTo>
                    <a:pt x="399953" y="942"/>
                    <a:pt x="420313" y="-298"/>
                    <a:pt x="440819" y="59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id="{60A9C670-7B0D-487E-BBAA-D6F1997DA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24232" y="5447997"/>
              <a:ext cx="987915" cy="987915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E69D3986-2DC8-4324-8A32-44DC47A98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315029" y="5983110"/>
              <a:ext cx="606323" cy="606323"/>
            </a:xfrm>
            <a:custGeom>
              <a:avLst/>
              <a:gdLst>
                <a:gd name="connsiteX0" fmla="*/ 0 w 1302493"/>
                <a:gd name="connsiteY0" fmla="*/ 0 h 1302493"/>
                <a:gd name="connsiteX1" fmla="*/ 1302493 w 1302493"/>
                <a:gd name="connsiteY1" fmla="*/ 0 h 1302493"/>
                <a:gd name="connsiteX2" fmla="*/ 1302493 w 1302493"/>
                <a:gd name="connsiteY2" fmla="*/ 1302493 h 1302493"/>
                <a:gd name="connsiteX3" fmla="*/ 0 w 1302493"/>
                <a:gd name="connsiteY3" fmla="*/ 1302493 h 1302493"/>
                <a:gd name="connsiteX4" fmla="*/ 0 w 1302493"/>
                <a:gd name="connsiteY4" fmla="*/ 0 h 1302493"/>
                <a:gd name="connsiteX0" fmla="*/ 1302493 w 1393933"/>
                <a:gd name="connsiteY0" fmla="*/ 1302493 h 1393933"/>
                <a:gd name="connsiteX1" fmla="*/ 0 w 1393933"/>
                <a:gd name="connsiteY1" fmla="*/ 1302493 h 1393933"/>
                <a:gd name="connsiteX2" fmla="*/ 0 w 1393933"/>
                <a:gd name="connsiteY2" fmla="*/ 0 h 1393933"/>
                <a:gd name="connsiteX3" fmla="*/ 1302493 w 1393933"/>
                <a:gd name="connsiteY3" fmla="*/ 0 h 1393933"/>
                <a:gd name="connsiteX4" fmla="*/ 1393933 w 1393933"/>
                <a:gd name="connsiteY4" fmla="*/ 1393933 h 1393933"/>
                <a:gd name="connsiteX0" fmla="*/ 0 w 1393933"/>
                <a:gd name="connsiteY0" fmla="*/ 1302493 h 1393933"/>
                <a:gd name="connsiteX1" fmla="*/ 0 w 1393933"/>
                <a:gd name="connsiteY1" fmla="*/ 0 h 1393933"/>
                <a:gd name="connsiteX2" fmla="*/ 1302493 w 1393933"/>
                <a:gd name="connsiteY2" fmla="*/ 0 h 1393933"/>
                <a:gd name="connsiteX3" fmla="*/ 1393933 w 1393933"/>
                <a:gd name="connsiteY3" fmla="*/ 1393933 h 1393933"/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1739B0E-E50E-4961-A4B8-474F1B0C2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V="1">
            <a:off x="10854193" y="5280732"/>
            <a:ext cx="864005" cy="1032464"/>
            <a:chOff x="2207971" y="2384401"/>
            <a:chExt cx="864005" cy="103246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4FB077A-6675-4D30-852E-FB5878163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2207971" y="285630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31D496F-00F8-4317-A7C1-6624DDEDA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07238" y="2688467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90DB87-8766-4434-BEED-D1642A851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40769" y="2384401"/>
              <a:ext cx="313009" cy="1032464"/>
              <a:chOff x="2440769" y="2384401"/>
              <a:chExt cx="313009" cy="1032464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249FF8E-206A-4C40-8EDD-818D1FED9F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2440769" y="2516865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AB168D5-436A-4F2E-B0B5-064764F99A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100000" flipH="1">
                <a:off x="2753778" y="2384401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C645-5749-4C37-B5F9-9BD9B265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54ED-EF4B-40A6-95F0-0AB725DE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Google Advanced search allows for a more thorough search result. </a:t>
            </a:r>
            <a:endParaRPr lang="en-US" dirty="0"/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Type in Google Advanced search and you should find something like this: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ea typeface="+mn-lt"/>
                <a:cs typeface="+mn-lt"/>
                <a:hlinkClick r:id="rId2"/>
              </a:rPr>
              <a:t>https://www.google.com/advanced_search</a:t>
            </a:r>
            <a:endParaRPr lang="en-US" dirty="0">
              <a:ea typeface="+mn-lt"/>
              <a:cs typeface="+mn-lt"/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Or, if you are doing a regular Google search, find the following icon on the top right-hand corner and click on it to access advanced searches</a:t>
            </a: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3D5A6B3-9C1F-4D8A-B8A0-5A96ED9A7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96" y="41055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2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CC286-FCC6-4F25-9101-7EDF343A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Google Help</a:t>
            </a:r>
            <a:endParaRPr lang="en-US"/>
          </a:p>
        </p:txBody>
      </p:sp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A1EF569-A397-438D-8592-A7AF6DB7B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5" r="17656"/>
          <a:stretch/>
        </p:blipFill>
        <p:spPr>
          <a:xfrm>
            <a:off x="20" y="10"/>
            <a:ext cx="3870969" cy="6857990"/>
          </a:xfrm>
          <a:prstGeom prst="rect">
            <a:avLst/>
          </a:prstGeom>
        </p:spPr>
      </p:pic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A4B69-4F5E-417A-830E-5EDBE02B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759076"/>
            <a:ext cx="6121400" cy="3009899"/>
          </a:xfrm>
        </p:spPr>
        <p:txBody>
          <a:bodyPr>
            <a:normAutofit/>
          </a:bodyPr>
          <a:lstStyle/>
          <a:p>
            <a:pPr marL="359410" indent="-359410">
              <a:lnSpc>
                <a:spcPct val="115000"/>
              </a:lnSpc>
            </a:pPr>
            <a:r>
              <a:rPr lang="en-US" sz="1900"/>
              <a:t>Reverse Image search: To perform a reverse image search, go to</a:t>
            </a:r>
            <a:r>
              <a:rPr lang="en-US" sz="1900">
                <a:ea typeface="+mn-lt"/>
                <a:cs typeface="+mn-lt"/>
              </a:rPr>
              <a:t> </a:t>
            </a:r>
            <a:r>
              <a:rPr lang="en-US" sz="1900" b="1">
                <a:ea typeface="+mn-lt"/>
                <a:cs typeface="+mn-lt"/>
              </a:rPr>
              <a:t>images.google.com, click the camera icon</a:t>
            </a:r>
            <a:r>
              <a:rPr lang="en-US" sz="1900">
                <a:ea typeface="+mn-lt"/>
                <a:cs typeface="+mn-lt"/>
              </a:rPr>
              <a:t>, and either paste in the URL for an image you've seen online, upload an image from your hard drive, or drag an image from another window.</a:t>
            </a:r>
          </a:p>
          <a:p>
            <a:pPr marL="359410" indent="-359410">
              <a:lnSpc>
                <a:spcPct val="115000"/>
              </a:lnSpc>
              <a:buClr>
                <a:srgbClr val="EF8C6A"/>
              </a:buClr>
            </a:pPr>
            <a:r>
              <a:rPr lang="en-US" sz="1900">
                <a:ea typeface="+mn-lt"/>
                <a:cs typeface="+mn-lt"/>
              </a:rPr>
              <a:t>Let's try this one: </a:t>
            </a:r>
            <a:r>
              <a:rPr lang="en-US" sz="1900">
                <a:ea typeface="+mn-lt"/>
                <a:cs typeface="+mn-lt"/>
                <a:hlinkClick r:id="rId3"/>
              </a:rPr>
              <a:t>https://i.pinimg.com/736x/22/2a/67/222a67e37ce144a4bc80b8434ba84844.jpg</a:t>
            </a:r>
            <a:endParaRPr lang="en-US" sz="1900">
              <a:ea typeface="+mn-lt"/>
              <a:cs typeface="+mn-lt"/>
            </a:endParaRPr>
          </a:p>
          <a:p>
            <a:pPr marL="359410" indent="-359410">
              <a:lnSpc>
                <a:spcPct val="115000"/>
              </a:lnSpc>
              <a:buClr>
                <a:srgbClr val="EF8C6A"/>
              </a:buClr>
            </a:pPr>
            <a:endParaRPr lang="en-US" sz="19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78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1C43-D1C2-4E1F-9124-A7AC55A2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Newspaper subscriptions...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66647-86B7-4120-ADB9-B759AA9A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One annoying aspect of a world with declining sales in physical papers is that news sources often will limit how many newspaper articles you can consume. </a:t>
            </a:r>
            <a:endParaRPr lang="en-US" dirty="0"/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Here are some ways to circumvent that:</a:t>
            </a:r>
          </a:p>
          <a:p>
            <a:pPr marL="816610" lvl="1" indent="-457200">
              <a:buClr>
                <a:srgbClr val="EF8C6A"/>
              </a:buClr>
              <a:buAutoNum type="arabicPeriod"/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Click on the three dots in the top right-hand corner of your browser. </a:t>
            </a:r>
          </a:p>
          <a:p>
            <a:pPr marL="816610" lvl="1" indent="-457200">
              <a:buClr>
                <a:srgbClr val="EF8C6A"/>
              </a:buClr>
              <a:buAutoNum type="arabicPeriod"/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Click on settings.</a:t>
            </a:r>
          </a:p>
          <a:p>
            <a:pPr marL="816610" lvl="1" indent="-457200">
              <a:buClr>
                <a:srgbClr val="EF8C6A"/>
              </a:buClr>
              <a:buAutoNum type="arabicPeriod"/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Find and click on Security and Privacy.</a:t>
            </a:r>
          </a:p>
          <a:p>
            <a:pPr marL="816610" lvl="1" indent="-457200">
              <a:buClr>
                <a:srgbClr val="EF8C6A"/>
              </a:buClr>
              <a:buAutoNum type="arabicPeriod"/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Clear browsing data and cookies.</a:t>
            </a:r>
          </a:p>
        </p:txBody>
      </p:sp>
    </p:spTree>
    <p:extLst>
      <p:ext uri="{BB962C8B-B14F-4D97-AF65-F5344CB8AC3E}">
        <p14:creationId xmlns:p14="http://schemas.microsoft.com/office/powerpoint/2010/main" val="113717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A337-1656-4E3D-9399-EF09914E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2681-CF0C-474B-A9C3-33B64D8FF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420906"/>
            <a:ext cx="10026650" cy="4908363"/>
          </a:xfrm>
        </p:spPr>
        <p:txBody>
          <a:bodyPr>
            <a:normAutofit fontScale="77500" lnSpcReduction="20000"/>
          </a:bodyPr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Google scholar is similar to the databases that you use at school. </a:t>
            </a:r>
            <a:endParaRPr lang="en-US" dirty="0"/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You can find papers, abstracts, dissertations, and citations.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Features of Google Scholar: </a:t>
            </a:r>
            <a:endParaRPr lang="en-US" dirty="0">
              <a:ea typeface="+mn-lt"/>
              <a:cs typeface="+mn-lt"/>
            </a:endParaRPr>
          </a:p>
          <a:p>
            <a:pPr marL="359410" lvl="1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Search all scholarly literature from one convenient place</a:t>
            </a:r>
            <a:endParaRPr lang="en-US" i="0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lvl="1">
              <a:buClr>
                <a:srgbClr val="EF8C6A"/>
              </a:buClr>
            </a:pPr>
            <a:r>
              <a:rPr lang="en-US" i="0" dirty="0">
                <a:ea typeface="+mn-lt"/>
                <a:cs typeface="+mn-lt"/>
              </a:rPr>
              <a:t>Explore related works, citations, authors, and publications</a:t>
            </a:r>
            <a:endParaRPr lang="en-US" i="0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lvl="1">
              <a:buClr>
                <a:srgbClr val="EF8C6A"/>
              </a:buClr>
            </a:pPr>
            <a:r>
              <a:rPr lang="en-US" i="0" dirty="0">
                <a:ea typeface="+mn-lt"/>
                <a:cs typeface="+mn-lt"/>
              </a:rPr>
              <a:t>Locate the complete document through your library or on the web</a:t>
            </a:r>
            <a:endParaRPr lang="en-US" i="0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lvl="1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Keep up with recent developments in any area of research</a:t>
            </a:r>
            <a:endParaRPr lang="en-US" i="0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lvl="1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Check who's citing your publications, create a public author profile</a:t>
            </a:r>
            <a:endParaRPr lang="en-US" i="0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Be warned:</a:t>
            </a:r>
          </a:p>
          <a:p>
            <a:pPr marL="359410" lvl="1">
              <a:buClr>
                <a:srgbClr val="EF8C6A"/>
              </a:buClr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If you use Google Scholar outside of school, you might not have access to these articles. </a:t>
            </a:r>
          </a:p>
          <a:p>
            <a:pPr marL="359410" lvl="1"/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Bibliographic data is not always correct. Meaning that each search result is pulling bibliographic data from an entire group of related articles. TLDR: Hitting cite won't</a:t>
            </a:r>
            <a:r>
              <a:rPr lang="en-US" i="0">
                <a:solidFill>
                  <a:srgbClr val="FFFFFF">
                    <a:alpha val="70000"/>
                  </a:srgbClr>
                </a:solidFill>
              </a:rPr>
              <a:t> give you an accurate citation. </a:t>
            </a:r>
          </a:p>
          <a:p>
            <a:pPr marL="359410" lvl="1"/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Sometimes, Google scholar pulls up sources that are NOT scholarly articles. Make sure you utilize the tricks we learned to identify a scholarly source. </a:t>
            </a:r>
          </a:p>
          <a:p>
            <a:pPr marL="359410" lvl="1"/>
            <a:endParaRPr lang="en-US" i="0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2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9691-E21C-4DF2-AC7A-B1673165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9E49DF-48A4-43CA-8021-80FD85290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23" y="1676532"/>
            <a:ext cx="8130267" cy="372291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636140-1FA4-40C4-9BEF-F5B90746F9E5}"/>
              </a:ext>
            </a:extLst>
          </p:cNvPr>
          <p:cNvSpPr txBox="1"/>
          <p:nvPr/>
        </p:nvSpPr>
        <p:spPr>
          <a:xfrm>
            <a:off x="8317841" y="338408"/>
            <a:ext cx="360584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1) Title: Links to the abstract of the article or the entire article. </a:t>
            </a:r>
          </a:p>
          <a:p>
            <a:r>
              <a:rPr lang="en-US" dirty="0"/>
              <a:t>2) Cited by: Identifies other papers that have cited this material. </a:t>
            </a:r>
          </a:p>
          <a:p>
            <a:r>
              <a:rPr lang="en-US" dirty="0"/>
              <a:t>3)Related articles: Finds other papers that are similar to articles in this group. </a:t>
            </a:r>
          </a:p>
          <a:p>
            <a:r>
              <a:rPr lang="en-US" dirty="0"/>
              <a:t>4) Library links (online): Locates the electronic version that  can be found through an affiliate of the University. </a:t>
            </a:r>
          </a:p>
          <a:p>
            <a:r>
              <a:rPr lang="en-US" dirty="0"/>
              <a:t>5) Library links (offline): Locates libraries that have a physical copy. </a:t>
            </a:r>
          </a:p>
          <a:p>
            <a:r>
              <a:rPr lang="en-US" dirty="0"/>
              <a:t>6) Group of: Finds other articles included in this scholarly work. </a:t>
            </a:r>
          </a:p>
          <a:p>
            <a:r>
              <a:rPr lang="en-US" dirty="0"/>
              <a:t>7) Web search: Searches for information about this source on Google. </a:t>
            </a:r>
          </a:p>
          <a:p>
            <a:r>
              <a:rPr lang="en-US" dirty="0"/>
              <a:t>8) BL Direct: Purchase the article through the British Library. </a:t>
            </a:r>
          </a:p>
        </p:txBody>
      </p:sp>
    </p:spTree>
    <p:extLst>
      <p:ext uri="{BB962C8B-B14F-4D97-AF65-F5344CB8AC3E}">
        <p14:creationId xmlns:p14="http://schemas.microsoft.com/office/powerpoint/2010/main" val="23012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42A0-1FEB-44D4-81EE-23BC7479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you might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8027C-6AFE-48EE-BF75-AFD3F92F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How do search engines work?</a:t>
            </a:r>
            <a:endParaRPr lang="en-US" dirty="0"/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What is Google Help?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What is the advanced search?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What is Google Scholar?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What do my search results mean?</a:t>
            </a: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5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EDC2-E90F-4BDE-B8A6-D13CE659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989C-A542-42FD-9CAF-603B4250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Search engines, like Google, Bing and Firefox, are not very intelligent. 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They don't understand nuances in language and thought. 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This is why getting specific, varying key terms, and utilizing the tricks we will learn today is crucial. </a:t>
            </a:r>
          </a:p>
        </p:txBody>
      </p:sp>
    </p:spTree>
    <p:extLst>
      <p:ext uri="{BB962C8B-B14F-4D97-AF65-F5344CB8AC3E}">
        <p14:creationId xmlns:p14="http://schemas.microsoft.com/office/powerpoint/2010/main" val="346544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2252-2FB9-4B2C-9AF3-9E0455F7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search engines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CC05-5A64-4771-B3E2-B343E70BC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Search engines look for the occurrence of words across billions of web pages and online documents. 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Therefore, </a:t>
            </a:r>
            <a:r>
              <a:rPr lang="en-US" b="1" u="sng" dirty="0">
                <a:solidFill>
                  <a:srgbClr val="FFFFFF">
                    <a:alpha val="70000"/>
                  </a:srgbClr>
                </a:solidFill>
              </a:rPr>
              <a:t>they can't think for you. </a:t>
            </a:r>
          </a:p>
          <a:p>
            <a:pPr marL="359410" indent="-359410">
              <a:buClr>
                <a:srgbClr val="EF8C6A"/>
              </a:buClr>
            </a:pPr>
            <a:r>
              <a:rPr lang="en-US" b="1" u="sng" dirty="0">
                <a:solidFill>
                  <a:srgbClr val="FFFFFF">
                    <a:alpha val="70000"/>
                  </a:srgbClr>
                </a:solidFill>
              </a:rPr>
              <a:t>Computers need commands.  So, their "intelligence must come from you. </a:t>
            </a:r>
          </a:p>
        </p:txBody>
      </p:sp>
    </p:spTree>
    <p:extLst>
      <p:ext uri="{BB962C8B-B14F-4D97-AF65-F5344CB8AC3E}">
        <p14:creationId xmlns:p14="http://schemas.microsoft.com/office/powerpoint/2010/main" val="196315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BA03-0DCA-41F2-8943-29EBA766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Google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3600-672F-45B5-B838-586A126CF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Phrase searching: Search for complete phrases by enclosing them in quotation marks. Words enclosed in "double quotes" will appear together in all results exactly as you entered them.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Phrase searching is especially useful for specific topics or concepts ("wildlife management") and proper names ("North Carolina"). </a:t>
            </a:r>
          </a:p>
        </p:txBody>
      </p:sp>
    </p:spTree>
    <p:extLst>
      <p:ext uri="{BB962C8B-B14F-4D97-AF65-F5344CB8AC3E}">
        <p14:creationId xmlns:p14="http://schemas.microsoft.com/office/powerpoint/2010/main" val="319938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2F54-F45A-4A90-9A1B-67444076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Google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DCDE5-334F-4F9C-8F0C-A617E12A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Word variations/"stemming": Google will often search for related word variations, including singular and plural forms of the same word and different suffixes on the root of a word.</a:t>
            </a:r>
            <a:endParaRPr lang="en-US" dirty="0"/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 Google  does this automatically, so keep in mind while you are searching. 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Examples:</a:t>
            </a:r>
          </a:p>
          <a:p>
            <a:pPr marL="359410" lvl="1">
              <a:buClr>
                <a:srgbClr val="EF8C6A"/>
              </a:buClr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University....may also find universi</a:t>
            </a:r>
            <a:r>
              <a:rPr lang="en-US" b="1" i="0" u="sng" dirty="0">
                <a:solidFill>
                  <a:srgbClr val="FFFFFF">
                    <a:alpha val="70000"/>
                  </a:srgbClr>
                </a:solidFill>
              </a:rPr>
              <a:t>ties</a:t>
            </a:r>
          </a:p>
          <a:p>
            <a:pPr marL="359410" lvl="1"/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Economy....econom</a:t>
            </a:r>
            <a:r>
              <a:rPr lang="en-US" b="1" i="0" u="sng" dirty="0">
                <a:solidFill>
                  <a:srgbClr val="FFFFFF">
                    <a:alpha val="70000"/>
                  </a:srgbClr>
                </a:solidFill>
              </a:rPr>
              <a:t>ies</a:t>
            </a: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...econo</a:t>
            </a:r>
            <a:r>
              <a:rPr lang="en-US" b="1" i="0" u="sng" dirty="0">
                <a:solidFill>
                  <a:srgbClr val="FFFFFF">
                    <a:alpha val="70000"/>
                  </a:srgbClr>
                </a:solidFill>
              </a:rPr>
              <a:t>mic</a:t>
            </a: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 </a:t>
            </a:r>
          </a:p>
          <a:p>
            <a:pPr marL="359410" lvl="1"/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Diet...die</a:t>
            </a:r>
            <a:r>
              <a:rPr lang="en-US" b="1" i="0" u="sng" dirty="0">
                <a:solidFill>
                  <a:srgbClr val="FFFFFF">
                    <a:alpha val="70000"/>
                  </a:srgbClr>
                </a:solidFill>
              </a:rPr>
              <a:t>tary</a:t>
            </a:r>
          </a:p>
        </p:txBody>
      </p:sp>
    </p:spTree>
    <p:extLst>
      <p:ext uri="{BB962C8B-B14F-4D97-AF65-F5344CB8AC3E}">
        <p14:creationId xmlns:p14="http://schemas.microsoft.com/office/powerpoint/2010/main" val="24024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90D2-719B-4532-A73B-1C7670EF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Google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EB491-6046-4705-A3E4-643A7B28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Plus sign (+) searches: Google ignores common words that appear such as "of," "the," "is," "who," "where," and "how." </a:t>
            </a:r>
            <a:endParaRPr lang="en-US"/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To include a word or character use a plus sign (+) before it.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Example: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Godfather +ii (for the film Godfather II)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+who Tommy (for the rock opera "Tommy" performed by "The Who")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However, Google+ recently omitted (+) sign searches and replaced them with phrase searching. </a:t>
            </a:r>
          </a:p>
          <a:p>
            <a:pPr marL="0" indent="0">
              <a:buClr>
                <a:srgbClr val="EF8C6A"/>
              </a:buClr>
              <a:buNone/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8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9939-BBF6-43DC-A663-ABC0006C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Google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A75F-F840-4CCA-82D4-7F6D5AAEB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Minus sign (-) searches: Sometimes a word has more than one meaning depending on the context. Use a minus sign (-) to omit an undesired word. 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This still works in search engines. </a:t>
            </a: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Example: </a:t>
            </a:r>
          </a:p>
          <a:p>
            <a:pPr marL="359410" lvl="1">
              <a:buClr>
                <a:srgbClr val="EF8C6A"/>
              </a:buClr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You are searching for North Carolina banks and keep getting the outer banks. </a:t>
            </a:r>
          </a:p>
          <a:p>
            <a:pPr marL="359410" lvl="1"/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To eliminate these searches, you would do North Carolina banks </a:t>
            </a:r>
            <a:r>
              <a:rPr lang="en-US" i="0" dirty="0">
                <a:solidFill>
                  <a:srgbClr val="FFFFFF"/>
                </a:solidFill>
                <a:ea typeface="+mn-lt"/>
                <a:cs typeface="+mn-lt"/>
              </a:rPr>
              <a:t>–outer </a:t>
            </a:r>
            <a:endParaRPr lang="en-US" i="0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87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F57F-D951-405B-A5E1-D92BD067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Google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A71E-77CB-4B65-B659-B7C02550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517531"/>
            <a:ext cx="10026650" cy="4898425"/>
          </a:xfrm>
        </p:spPr>
        <p:txBody>
          <a:bodyPr>
            <a:normAutofit fontScale="85000" lnSpcReduction="10000"/>
          </a:bodyPr>
          <a:lstStyle/>
          <a:p>
            <a:pPr marL="359410" indent="-359410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Search social media:</a:t>
            </a:r>
            <a:r>
              <a:rPr lang="en-US" dirty="0"/>
              <a:t> Put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latin typeface="Consolas"/>
              </a:rPr>
              <a:t>@</a:t>
            </a:r>
            <a:r>
              <a:rPr lang="en-US" dirty="0">
                <a:ea typeface="+mn-lt"/>
                <a:cs typeface="+mn-lt"/>
              </a:rPr>
              <a:t> in front of a word to search social media. For example: </a:t>
            </a:r>
            <a:r>
              <a:rPr lang="en-US" dirty="0">
                <a:latin typeface="Consolas"/>
              </a:rPr>
              <a:t>@twitter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i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/>
              <a:t>Search for a price: Put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latin typeface="Consolas"/>
              </a:rPr>
              <a:t>$ </a:t>
            </a:r>
            <a:r>
              <a:rPr lang="en-US" dirty="0">
                <a:ea typeface="+mn-lt"/>
                <a:cs typeface="+mn-lt"/>
              </a:rPr>
              <a:t>in front of a number. For example: </a:t>
            </a:r>
            <a:r>
              <a:rPr lang="en-US" dirty="0">
                <a:latin typeface="Consolas"/>
              </a:rPr>
              <a:t>camera $400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/>
              <a:t>Search hashtags: Put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latin typeface="Consolas"/>
              </a:rPr>
              <a:t># </a:t>
            </a:r>
            <a:r>
              <a:rPr lang="en-US" dirty="0">
                <a:ea typeface="+mn-lt"/>
                <a:cs typeface="+mn-lt"/>
              </a:rPr>
              <a:t>in front of a word. For example: </a:t>
            </a:r>
            <a:r>
              <a:rPr lang="en-US" dirty="0">
                <a:latin typeface="Consolas"/>
              </a:rPr>
              <a:t>#throwbackthursday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Search within a range of numbers</a:t>
            </a:r>
            <a:endParaRPr lang="en-US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Put </a:t>
            </a:r>
            <a:r>
              <a:rPr lang="en-US" dirty="0">
                <a:latin typeface="Consolas"/>
              </a:rPr>
              <a:t>.. </a:t>
            </a:r>
            <a:r>
              <a:rPr lang="en-US" dirty="0">
                <a:ea typeface="+mn-lt"/>
                <a:cs typeface="+mn-lt"/>
              </a:rPr>
              <a:t>between two numbers. For example, </a:t>
            </a:r>
            <a:r>
              <a:rPr lang="en-US" dirty="0">
                <a:latin typeface="Consolas"/>
              </a:rPr>
              <a:t>camera $50..$100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Combine searches: Put "</a:t>
            </a:r>
            <a:r>
              <a:rPr lang="en-US" dirty="0">
                <a:latin typeface="Consolas"/>
              </a:rPr>
              <a:t>OR</a:t>
            </a:r>
            <a:r>
              <a:rPr lang="en-US" dirty="0">
                <a:ea typeface="+mn-lt"/>
                <a:cs typeface="+mn-lt"/>
              </a:rPr>
              <a:t>" between each search query. For example, </a:t>
            </a:r>
            <a:r>
              <a:rPr lang="en-US" dirty="0">
                <a:latin typeface="Consolas"/>
              </a:rPr>
              <a:t>marathon OR race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Search for a specific site: Put "</a:t>
            </a:r>
            <a:r>
              <a:rPr lang="en-US" dirty="0">
                <a:latin typeface="Consolas"/>
              </a:rPr>
              <a:t>site:</a:t>
            </a:r>
            <a:r>
              <a:rPr lang="en-US" dirty="0">
                <a:ea typeface="+mn-lt"/>
                <a:cs typeface="+mn-lt"/>
              </a:rPr>
              <a:t>" in front of a site or domain. For example, </a:t>
            </a:r>
            <a:r>
              <a:rPr lang="en-US" dirty="0" err="1">
                <a:latin typeface="Consolas"/>
              </a:rPr>
              <a:t>site:youtube.com</a:t>
            </a:r>
            <a:r>
              <a:rPr lang="en-US" dirty="0">
                <a:latin typeface="Consolas"/>
              </a:rPr>
              <a:t> </a:t>
            </a:r>
            <a:r>
              <a:rPr lang="en-US" dirty="0">
                <a:ea typeface="+mn-lt"/>
                <a:cs typeface="+mn-lt"/>
              </a:rPr>
              <a:t>or </a:t>
            </a:r>
            <a:r>
              <a:rPr lang="en-US" dirty="0" err="1">
                <a:latin typeface="Consolas"/>
              </a:rPr>
              <a:t>site:.gov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Search for related sites: Put "</a:t>
            </a:r>
            <a:r>
              <a:rPr lang="en-US" dirty="0">
                <a:latin typeface="Consolas"/>
              </a:rPr>
              <a:t>related:</a:t>
            </a:r>
            <a:r>
              <a:rPr lang="en-US" dirty="0">
                <a:ea typeface="+mn-lt"/>
                <a:cs typeface="+mn-lt"/>
              </a:rPr>
              <a:t>" in front of a web address you already know. For example, </a:t>
            </a:r>
            <a:r>
              <a:rPr lang="en-US" dirty="0" err="1">
                <a:latin typeface="Consolas"/>
              </a:rPr>
              <a:t>related:time.com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indent="-359410">
              <a:buClr>
                <a:srgbClr val="EF8C6A"/>
              </a:buClr>
            </a:pPr>
            <a:r>
              <a:rPr lang="en-US" dirty="0">
                <a:ea typeface="+mn-lt"/>
                <a:cs typeface="+mn-lt"/>
              </a:rPr>
              <a:t>See Google’s cached version of a site: Put "</a:t>
            </a:r>
            <a:r>
              <a:rPr lang="en-US" dirty="0">
                <a:latin typeface="Consolas"/>
              </a:rPr>
              <a:t>cache:</a:t>
            </a:r>
            <a:r>
              <a:rPr lang="en-US" dirty="0">
                <a:ea typeface="+mn-lt"/>
                <a:cs typeface="+mn-lt"/>
              </a:rPr>
              <a:t>" in front of the site address.</a:t>
            </a:r>
            <a:endParaRPr lang="en-US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pPr marL="359410" lvl="1">
              <a:buClr>
                <a:srgbClr val="EF8C6A"/>
              </a:buClr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 Cache is temporary storage location. </a:t>
            </a: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en-US" i="0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EF8C6A"/>
              </a:buClr>
            </a:pPr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9448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C360D19DE224EAEEE752557249C5E" ma:contentTypeVersion="13" ma:contentTypeDescription="Create a new document." ma:contentTypeScope="" ma:versionID="97cf0cef1aa19da7e60db1346c067a9c">
  <xsd:schema xmlns:xsd="http://www.w3.org/2001/XMLSchema" xmlns:xs="http://www.w3.org/2001/XMLSchema" xmlns:p="http://schemas.microsoft.com/office/2006/metadata/properties" xmlns:ns1="http://schemas.microsoft.com/sharepoint/v3" xmlns:ns3="8548b7c2-2e5f-4329-91a3-90da7f0555a6" xmlns:ns4="88a91704-344a-4185-a66d-0856d7cdbec3" targetNamespace="http://schemas.microsoft.com/office/2006/metadata/properties" ma:root="true" ma:fieldsID="19c52f1fe306e96aca0afe09a2ea0a01" ns1:_="" ns3:_="" ns4:_="">
    <xsd:import namespace="http://schemas.microsoft.com/sharepoint/v3"/>
    <xsd:import namespace="8548b7c2-2e5f-4329-91a3-90da7f0555a6"/>
    <xsd:import namespace="88a91704-344a-4185-a66d-0856d7cdbe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8b7c2-2e5f-4329-91a3-90da7f055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91704-344a-4185-a66d-0856d7cdb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94FD68-B165-4B92-A242-1872F8EAC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48b7c2-2e5f-4329-91a3-90da7f0555a6"/>
    <ds:schemaRef ds:uri="88a91704-344a-4185-a66d-0856d7cdb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8F3C08-1879-48D9-9017-F620F2F67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946E1-24DA-482E-929C-DF7E5F4F1E8F}">
  <ds:schemaRefs>
    <ds:schemaRef ds:uri="88a91704-344a-4185-a66d-0856d7cdbec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dcmitype/"/>
    <ds:schemaRef ds:uri="http://www.w3.org/XML/1998/namespace"/>
    <ds:schemaRef ds:uri="8548b7c2-2e5f-4329-91a3-90da7f0555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1113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Next LT Pro Light</vt:lpstr>
      <vt:lpstr>Bell MT</vt:lpstr>
      <vt:lpstr>Consolas</vt:lpstr>
      <vt:lpstr>Rockwell Nova Light</vt:lpstr>
      <vt:lpstr>Wingdings</vt:lpstr>
      <vt:lpstr>LeafVTI</vt:lpstr>
      <vt:lpstr>Using Google for Research</vt:lpstr>
      <vt:lpstr>Questions you might have</vt:lpstr>
      <vt:lpstr>What you need to remember</vt:lpstr>
      <vt:lpstr>How do search engines work?</vt:lpstr>
      <vt:lpstr>Use Google Help</vt:lpstr>
      <vt:lpstr>Use Google Help</vt:lpstr>
      <vt:lpstr>Use Google Help</vt:lpstr>
      <vt:lpstr>Use Google Help</vt:lpstr>
      <vt:lpstr>Use Google Help</vt:lpstr>
      <vt:lpstr>Google Help</vt:lpstr>
      <vt:lpstr>Google Help</vt:lpstr>
      <vt:lpstr>About Newspaper subscriptions...</vt:lpstr>
      <vt:lpstr>Google Scholar</vt:lpstr>
      <vt:lpstr>Google Scholar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Warren, Shannon N</cp:lastModifiedBy>
  <cp:revision>364</cp:revision>
  <dcterms:created xsi:type="dcterms:W3CDTF">2022-02-08T02:57:20Z</dcterms:created>
  <dcterms:modified xsi:type="dcterms:W3CDTF">2022-09-30T20:13:46Z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0x010100184C360D19DE224EAEEE752557249C5E</vt:lpwstr>
  </property>
</Properties>
</file>