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sldIdLst>
    <p:sldId id="256" r:id="rId5"/>
    <p:sldId id="274" r:id="rId6"/>
    <p:sldId id="257" r:id="rId7"/>
    <p:sldId id="258" r:id="rId8"/>
    <p:sldId id="259" r:id="rId9"/>
    <p:sldId id="260" r:id="rId10"/>
    <p:sldId id="262" r:id="rId11"/>
    <p:sldId id="261" r:id="rId12"/>
    <p:sldId id="263" r:id="rId13"/>
    <p:sldId id="264" r:id="rId14"/>
    <p:sldId id="271" r:id="rId15"/>
    <p:sldId id="265" r:id="rId16"/>
    <p:sldId id="266" r:id="rId17"/>
    <p:sldId id="267" r:id="rId18"/>
    <p:sldId id="268" r:id="rId19"/>
    <p:sldId id="273" r:id="rId20"/>
    <p:sldId id="269" r:id="rId21"/>
    <p:sldId id="272" r:id="rId22"/>
    <p:sldId id="270" r:id="rId23"/>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FF"/>
    <a:srgbClr val="F6CEF0"/>
    <a:srgbClr val="DCC5ED"/>
    <a:srgbClr val="B8EAEA"/>
    <a:srgbClr val="A2A6F4"/>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01C3B-4BD6-40C6-993A-35214ABDC959}" v="13" dt="2023-07-25T19:10:23.961"/>
    <p1510:client id="{35C02915-1E65-4E55-B12F-1E5164732606}" v="244" dt="2023-07-25T18:00:15.883"/>
    <p1510:client id="{F9AD1505-767F-437D-AF83-FF94DFDF27BC}" v="101" vWet="105" dt="2023-07-25T17:30:25.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3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ren, Shannon N" userId="ca8f424f-82e6-4868-b3bd-b094af618365" providerId="ADAL" clId="{23201C3B-4BD6-40C6-993A-35214ABDC959}"/>
    <pc:docChg chg="undo custSel addSld modSld sldOrd">
      <pc:chgData name="Warren, Shannon N" userId="ca8f424f-82e6-4868-b3bd-b094af618365" providerId="ADAL" clId="{23201C3B-4BD6-40C6-993A-35214ABDC959}" dt="2023-07-25T19:11:47.414" v="1154" actId="1076"/>
      <pc:docMkLst>
        <pc:docMk/>
      </pc:docMkLst>
      <pc:sldChg chg="delSp modSp mod modClrScheme delDesignElem chgLayout">
        <pc:chgData name="Warren, Shannon N" userId="ca8f424f-82e6-4868-b3bd-b094af618365" providerId="ADAL" clId="{23201C3B-4BD6-40C6-993A-35214ABDC959}" dt="2023-07-25T18:49:00.617" v="344" actId="700"/>
        <pc:sldMkLst>
          <pc:docMk/>
          <pc:sldMk cId="4010696536" sldId="256"/>
        </pc:sldMkLst>
        <pc:spChg chg="mod ord">
          <ac:chgData name="Warren, Shannon N" userId="ca8f424f-82e6-4868-b3bd-b094af618365" providerId="ADAL" clId="{23201C3B-4BD6-40C6-993A-35214ABDC959}" dt="2023-07-25T18:49:00.617" v="344" actId="700"/>
          <ac:spMkLst>
            <pc:docMk/>
            <pc:sldMk cId="4010696536" sldId="256"/>
            <ac:spMk id="3" creationId="{E8052B4A-AC9F-4076-9791-DB57116ECAB7}"/>
          </ac:spMkLst>
        </pc:spChg>
        <pc:spChg chg="mod">
          <ac:chgData name="Warren, Shannon N" userId="ca8f424f-82e6-4868-b3bd-b094af618365" providerId="ADAL" clId="{23201C3B-4BD6-40C6-993A-35214ABDC959}" dt="2023-07-25T18:48:48.182" v="341" actId="14100"/>
          <ac:spMkLst>
            <pc:docMk/>
            <pc:sldMk cId="4010696536" sldId="256"/>
            <ac:spMk id="5" creationId="{9000D3FD-7E45-4BEB-9ED9-78989810B66F}"/>
          </ac:spMkLst>
        </pc:spChg>
        <pc:spChg chg="del">
          <ac:chgData name="Warren, Shannon N" userId="ca8f424f-82e6-4868-b3bd-b094af618365" providerId="ADAL" clId="{23201C3B-4BD6-40C6-993A-35214ABDC959}" dt="2023-07-25T18:34:40.724" v="16"/>
          <ac:spMkLst>
            <pc:docMk/>
            <pc:sldMk cId="4010696536" sldId="256"/>
            <ac:spMk id="2135" creationId="{3AFE8227-C443-417B-BA91-520EB1EF4559}"/>
          </ac:spMkLst>
        </pc:spChg>
        <pc:spChg chg="del">
          <ac:chgData name="Warren, Shannon N" userId="ca8f424f-82e6-4868-b3bd-b094af618365" providerId="ADAL" clId="{23201C3B-4BD6-40C6-993A-35214ABDC959}" dt="2023-07-25T18:34:40.724" v="16"/>
          <ac:spMkLst>
            <pc:docMk/>
            <pc:sldMk cId="4010696536" sldId="256"/>
            <ac:spMk id="2136" creationId="{907741FC-B544-4A6E-B831-6789D042333D}"/>
          </ac:spMkLst>
        </pc:spChg>
        <pc:spChg chg="del">
          <ac:chgData name="Warren, Shannon N" userId="ca8f424f-82e6-4868-b3bd-b094af618365" providerId="ADAL" clId="{23201C3B-4BD6-40C6-993A-35214ABDC959}" dt="2023-07-25T18:34:40.724" v="16"/>
          <ac:spMkLst>
            <pc:docMk/>
            <pc:sldMk cId="4010696536" sldId="256"/>
            <ac:spMk id="2137" creationId="{3F0BE7ED-7814-4273-B18A-F26CC0380380}"/>
          </ac:spMkLst>
        </pc:spChg>
      </pc:sldChg>
      <pc:sldChg chg="modSp mod">
        <pc:chgData name="Warren, Shannon N" userId="ca8f424f-82e6-4868-b3bd-b094af618365" providerId="ADAL" clId="{23201C3B-4BD6-40C6-993A-35214ABDC959}" dt="2023-07-25T18:34:40.800" v="18" actId="27636"/>
        <pc:sldMkLst>
          <pc:docMk/>
          <pc:sldMk cId="2893355157" sldId="257"/>
        </pc:sldMkLst>
        <pc:spChg chg="mod">
          <ac:chgData name="Warren, Shannon N" userId="ca8f424f-82e6-4868-b3bd-b094af618365" providerId="ADAL" clId="{23201C3B-4BD6-40C6-993A-35214ABDC959}" dt="2023-07-25T18:34:40.800" v="18" actId="27636"/>
          <ac:spMkLst>
            <pc:docMk/>
            <pc:sldMk cId="2893355157" sldId="257"/>
            <ac:spMk id="4" creationId="{86B9F418-5499-DFC1-3963-3A675511CF7D}"/>
          </ac:spMkLst>
        </pc:spChg>
      </pc:sldChg>
      <pc:sldChg chg="modSp mod modClrScheme chgLayout">
        <pc:chgData name="Warren, Shannon N" userId="ca8f424f-82e6-4868-b3bd-b094af618365" providerId="ADAL" clId="{23201C3B-4BD6-40C6-993A-35214ABDC959}" dt="2023-07-25T18:48:14.781" v="333" actId="1076"/>
        <pc:sldMkLst>
          <pc:docMk/>
          <pc:sldMk cId="1320988564" sldId="259"/>
        </pc:sldMkLst>
        <pc:spChg chg="mod ord">
          <ac:chgData name="Warren, Shannon N" userId="ca8f424f-82e6-4868-b3bd-b094af618365" providerId="ADAL" clId="{23201C3B-4BD6-40C6-993A-35214ABDC959}" dt="2023-07-25T18:48:14.781" v="333" actId="1076"/>
          <ac:spMkLst>
            <pc:docMk/>
            <pc:sldMk cId="1320988564" sldId="259"/>
            <ac:spMk id="2" creationId="{998475B3-AC8B-480A-BA7E-F7E56CAFC4D9}"/>
          </ac:spMkLst>
        </pc:spChg>
        <pc:spChg chg="mod ord">
          <ac:chgData name="Warren, Shannon N" userId="ca8f424f-82e6-4868-b3bd-b094af618365" providerId="ADAL" clId="{23201C3B-4BD6-40C6-993A-35214ABDC959}" dt="2023-07-25T18:48:11.076" v="332" actId="700"/>
          <ac:spMkLst>
            <pc:docMk/>
            <pc:sldMk cId="1320988564" sldId="259"/>
            <ac:spMk id="3" creationId="{B1559A9C-061F-45E4-B838-49C853D9AAB8}"/>
          </ac:spMkLst>
        </pc:spChg>
      </pc:sldChg>
      <pc:sldChg chg="modSp mod modClrScheme chgLayout">
        <pc:chgData name="Warren, Shannon N" userId="ca8f424f-82e6-4868-b3bd-b094af618365" providerId="ADAL" clId="{23201C3B-4BD6-40C6-993A-35214ABDC959}" dt="2023-07-25T19:11:18.348" v="1151" actId="1076"/>
        <pc:sldMkLst>
          <pc:docMk/>
          <pc:sldMk cId="2566611671" sldId="260"/>
        </pc:sldMkLst>
        <pc:spChg chg="mod ord">
          <ac:chgData name="Warren, Shannon N" userId="ca8f424f-82e6-4868-b3bd-b094af618365" providerId="ADAL" clId="{23201C3B-4BD6-40C6-993A-35214ABDC959}" dt="2023-07-25T19:11:15.466" v="1150" actId="700"/>
          <ac:spMkLst>
            <pc:docMk/>
            <pc:sldMk cId="2566611671" sldId="260"/>
            <ac:spMk id="2" creationId="{379887FC-B8AF-44E8-8549-C9788279EA23}"/>
          </ac:spMkLst>
        </pc:spChg>
        <pc:spChg chg="mod ord">
          <ac:chgData name="Warren, Shannon N" userId="ca8f424f-82e6-4868-b3bd-b094af618365" providerId="ADAL" clId="{23201C3B-4BD6-40C6-993A-35214ABDC959}" dt="2023-07-25T19:11:18.348" v="1151" actId="1076"/>
          <ac:spMkLst>
            <pc:docMk/>
            <pc:sldMk cId="2566611671" sldId="260"/>
            <ac:spMk id="3" creationId="{0226F4FB-4BCE-45FD-9C69-EEF775686761}"/>
          </ac:spMkLst>
        </pc:spChg>
      </pc:sldChg>
      <pc:sldChg chg="delSp modSp mod modClrScheme delDesignElem chgLayout">
        <pc:chgData name="Warren, Shannon N" userId="ca8f424f-82e6-4868-b3bd-b094af618365" providerId="ADAL" clId="{23201C3B-4BD6-40C6-993A-35214ABDC959}" dt="2023-07-25T19:06:51.626" v="1008" actId="20577"/>
        <pc:sldMkLst>
          <pc:docMk/>
          <pc:sldMk cId="2819204274" sldId="261"/>
        </pc:sldMkLst>
        <pc:spChg chg="mod ord">
          <ac:chgData name="Warren, Shannon N" userId="ca8f424f-82e6-4868-b3bd-b094af618365" providerId="ADAL" clId="{23201C3B-4BD6-40C6-993A-35214ABDC959}" dt="2023-07-25T19:05:41.140" v="977" actId="1076"/>
          <ac:spMkLst>
            <pc:docMk/>
            <pc:sldMk cId="2819204274" sldId="261"/>
            <ac:spMk id="2" creationId="{8EC3B460-CE25-4BBB-BD7A-D3C533711549}"/>
          </ac:spMkLst>
        </pc:spChg>
        <pc:spChg chg="mod ord">
          <ac:chgData name="Warren, Shannon N" userId="ca8f424f-82e6-4868-b3bd-b094af618365" providerId="ADAL" clId="{23201C3B-4BD6-40C6-993A-35214ABDC959}" dt="2023-07-25T19:06:51.626" v="1008" actId="20577"/>
          <ac:spMkLst>
            <pc:docMk/>
            <pc:sldMk cId="2819204274" sldId="261"/>
            <ac:spMk id="3" creationId="{8C6FE5A0-F8ED-4E52-A393-0D9EEF8B1660}"/>
          </ac:spMkLst>
        </pc:spChg>
        <pc:spChg chg="del">
          <ac:chgData name="Warren, Shannon N" userId="ca8f424f-82e6-4868-b3bd-b094af618365" providerId="ADAL" clId="{23201C3B-4BD6-40C6-993A-35214ABDC959}" dt="2023-07-25T18:34:40.724" v="16"/>
          <ac:spMkLst>
            <pc:docMk/>
            <pc:sldMk cId="2819204274" sldId="261"/>
            <ac:spMk id="11271" creationId="{743AA782-23D1-4521-8CAD-47662984AA08}"/>
          </ac:spMkLst>
        </pc:spChg>
        <pc:spChg chg="del">
          <ac:chgData name="Warren, Shannon N" userId="ca8f424f-82e6-4868-b3bd-b094af618365" providerId="ADAL" clId="{23201C3B-4BD6-40C6-993A-35214ABDC959}" dt="2023-07-25T18:34:40.724" v="16"/>
          <ac:spMkLst>
            <pc:docMk/>
            <pc:sldMk cId="2819204274" sldId="261"/>
            <ac:spMk id="11273" creationId="{650D18FE-0824-4A46-B22C-A86B52E5780A}"/>
          </ac:spMkLst>
        </pc:spChg>
      </pc:sldChg>
      <pc:sldChg chg="modSp mod chgLayout">
        <pc:chgData name="Warren, Shannon N" userId="ca8f424f-82e6-4868-b3bd-b094af618365" providerId="ADAL" clId="{23201C3B-4BD6-40C6-993A-35214ABDC959}" dt="2023-07-25T19:11:29.383" v="1153" actId="1076"/>
        <pc:sldMkLst>
          <pc:docMk/>
          <pc:sldMk cId="3295254268" sldId="262"/>
        </pc:sldMkLst>
        <pc:spChg chg="mod ord">
          <ac:chgData name="Warren, Shannon N" userId="ca8f424f-82e6-4868-b3bd-b094af618365" providerId="ADAL" clId="{23201C3B-4BD6-40C6-993A-35214ABDC959}" dt="2023-07-25T19:11:29.383" v="1153" actId="1076"/>
          <ac:spMkLst>
            <pc:docMk/>
            <pc:sldMk cId="3295254268" sldId="262"/>
            <ac:spMk id="2" creationId="{64BFFB8C-2981-4894-A647-488D3E8B57B9}"/>
          </ac:spMkLst>
        </pc:spChg>
        <pc:spChg chg="mod ord">
          <ac:chgData name="Warren, Shannon N" userId="ca8f424f-82e6-4868-b3bd-b094af618365" providerId="ADAL" clId="{23201C3B-4BD6-40C6-993A-35214ABDC959}" dt="2023-07-25T19:11:25.898" v="1152" actId="700"/>
          <ac:spMkLst>
            <pc:docMk/>
            <pc:sldMk cId="3295254268" sldId="262"/>
            <ac:spMk id="3" creationId="{C636016F-65F8-47AA-AFB6-8E0AF77D4522}"/>
          </ac:spMkLst>
        </pc:spChg>
      </pc:sldChg>
      <pc:sldChg chg="modSp mod modClrScheme chgLayout">
        <pc:chgData name="Warren, Shannon N" userId="ca8f424f-82e6-4868-b3bd-b094af618365" providerId="ADAL" clId="{23201C3B-4BD6-40C6-993A-35214ABDC959}" dt="2023-07-25T19:05:16.566" v="975" actId="1076"/>
        <pc:sldMkLst>
          <pc:docMk/>
          <pc:sldMk cId="3793726447" sldId="263"/>
        </pc:sldMkLst>
        <pc:spChg chg="mod ord">
          <ac:chgData name="Warren, Shannon N" userId="ca8f424f-82e6-4868-b3bd-b094af618365" providerId="ADAL" clId="{23201C3B-4BD6-40C6-993A-35214ABDC959}" dt="2023-07-25T19:05:14.064" v="974" actId="1076"/>
          <ac:spMkLst>
            <pc:docMk/>
            <pc:sldMk cId="3793726447" sldId="263"/>
            <ac:spMk id="2" creationId="{D3113C36-04FD-4312-822F-A0C30D45439C}"/>
          </ac:spMkLst>
        </pc:spChg>
        <pc:spChg chg="mod ord">
          <ac:chgData name="Warren, Shannon N" userId="ca8f424f-82e6-4868-b3bd-b094af618365" providerId="ADAL" clId="{23201C3B-4BD6-40C6-993A-35214ABDC959}" dt="2023-07-25T19:05:16.566" v="975" actId="1076"/>
          <ac:spMkLst>
            <pc:docMk/>
            <pc:sldMk cId="3793726447" sldId="263"/>
            <ac:spMk id="3" creationId="{A1BAF3AC-B55A-4477-96D7-5640B8D5E7A5}"/>
          </ac:spMkLst>
        </pc:spChg>
      </pc:sldChg>
      <pc:sldChg chg="delSp modSp mod modClrScheme delDesignElem chgLayout">
        <pc:chgData name="Warren, Shannon N" userId="ca8f424f-82e6-4868-b3bd-b094af618365" providerId="ADAL" clId="{23201C3B-4BD6-40C6-993A-35214ABDC959}" dt="2023-07-25T19:04:47.682" v="972" actId="27636"/>
        <pc:sldMkLst>
          <pc:docMk/>
          <pc:sldMk cId="708318774" sldId="264"/>
        </pc:sldMkLst>
        <pc:spChg chg="mod ord">
          <ac:chgData name="Warren, Shannon N" userId="ca8f424f-82e6-4868-b3bd-b094af618365" providerId="ADAL" clId="{23201C3B-4BD6-40C6-993A-35214ABDC959}" dt="2023-07-25T19:03:09.564" v="853" actId="1076"/>
          <ac:spMkLst>
            <pc:docMk/>
            <pc:sldMk cId="708318774" sldId="264"/>
            <ac:spMk id="2" creationId="{23C03932-847C-4066-98F9-8421051CE3E5}"/>
          </ac:spMkLst>
        </pc:spChg>
        <pc:spChg chg="mod ord">
          <ac:chgData name="Warren, Shannon N" userId="ca8f424f-82e6-4868-b3bd-b094af618365" providerId="ADAL" clId="{23201C3B-4BD6-40C6-993A-35214ABDC959}" dt="2023-07-25T19:04:47.682" v="972" actId="27636"/>
          <ac:spMkLst>
            <pc:docMk/>
            <pc:sldMk cId="708318774" sldId="264"/>
            <ac:spMk id="3" creationId="{F4C2F920-BDCD-4A72-8111-FAC53FE64A3D}"/>
          </ac:spMkLst>
        </pc:spChg>
        <pc:spChg chg="del">
          <ac:chgData name="Warren, Shannon N" userId="ca8f424f-82e6-4868-b3bd-b094af618365" providerId="ADAL" clId="{23201C3B-4BD6-40C6-993A-35214ABDC959}" dt="2023-07-25T18:34:40.724" v="16"/>
          <ac:spMkLst>
            <pc:docMk/>
            <pc:sldMk cId="708318774" sldId="264"/>
            <ac:spMk id="4105" creationId="{830A36F8-48C2-4842-A87B-8CE8DF4E7FD2}"/>
          </ac:spMkLst>
        </pc:spChg>
        <pc:spChg chg="del">
          <ac:chgData name="Warren, Shannon N" userId="ca8f424f-82e6-4868-b3bd-b094af618365" providerId="ADAL" clId="{23201C3B-4BD6-40C6-993A-35214ABDC959}" dt="2023-07-25T18:34:40.724" v="16"/>
          <ac:spMkLst>
            <pc:docMk/>
            <pc:sldMk cId="708318774" sldId="264"/>
            <ac:spMk id="4106" creationId="{9D25F302-27C5-414F-97F8-6EA0A6C028BA}"/>
          </ac:spMkLst>
        </pc:spChg>
        <pc:spChg chg="del">
          <ac:chgData name="Warren, Shannon N" userId="ca8f424f-82e6-4868-b3bd-b094af618365" providerId="ADAL" clId="{23201C3B-4BD6-40C6-993A-35214ABDC959}" dt="2023-07-25T18:34:40.724" v="16"/>
          <ac:spMkLst>
            <pc:docMk/>
            <pc:sldMk cId="708318774" sldId="264"/>
            <ac:spMk id="4107" creationId="{8F451A30-466B-4996-9BA5-CD6ABCC6D558}"/>
          </ac:spMkLst>
        </pc:spChg>
        <pc:picChg chg="mod">
          <ac:chgData name="Warren, Shannon N" userId="ca8f424f-82e6-4868-b3bd-b094af618365" providerId="ADAL" clId="{23201C3B-4BD6-40C6-993A-35214ABDC959}" dt="2023-07-25T19:03:12.009" v="854" actId="1076"/>
          <ac:picMkLst>
            <pc:docMk/>
            <pc:sldMk cId="708318774" sldId="264"/>
            <ac:picMk id="5122" creationId="{897F4F69-891D-2DE4-854E-7D0A720827E2}"/>
          </ac:picMkLst>
        </pc:picChg>
      </pc:sldChg>
      <pc:sldChg chg="modSp mod modClrScheme chgLayout">
        <pc:chgData name="Warren, Shannon N" userId="ca8f424f-82e6-4868-b3bd-b094af618365" providerId="ADAL" clId="{23201C3B-4BD6-40C6-993A-35214ABDC959}" dt="2023-07-25T19:10:27.100" v="1149" actId="14100"/>
        <pc:sldMkLst>
          <pc:docMk/>
          <pc:sldMk cId="805424958" sldId="265"/>
        </pc:sldMkLst>
        <pc:spChg chg="mod ord">
          <ac:chgData name="Warren, Shannon N" userId="ca8f424f-82e6-4868-b3bd-b094af618365" providerId="ADAL" clId="{23201C3B-4BD6-40C6-993A-35214ABDC959}" dt="2023-07-25T18:50:28.287" v="345" actId="700"/>
          <ac:spMkLst>
            <pc:docMk/>
            <pc:sldMk cId="805424958" sldId="265"/>
            <ac:spMk id="2" creationId="{8A598463-AC34-4EBC-899B-50F9D34E944F}"/>
          </ac:spMkLst>
        </pc:spChg>
        <pc:spChg chg="mod ord">
          <ac:chgData name="Warren, Shannon N" userId="ca8f424f-82e6-4868-b3bd-b094af618365" providerId="ADAL" clId="{23201C3B-4BD6-40C6-993A-35214ABDC959}" dt="2023-07-25T19:10:27.100" v="1149" actId="14100"/>
          <ac:spMkLst>
            <pc:docMk/>
            <pc:sldMk cId="805424958" sldId="265"/>
            <ac:spMk id="3" creationId="{A564348E-B703-4078-B671-D7FE44FBFE8C}"/>
          </ac:spMkLst>
        </pc:spChg>
        <pc:picChg chg="mod">
          <ac:chgData name="Warren, Shannon N" userId="ca8f424f-82e6-4868-b3bd-b094af618365" providerId="ADAL" clId="{23201C3B-4BD6-40C6-993A-35214ABDC959}" dt="2023-07-25T19:10:23.961" v="1148" actId="1076"/>
          <ac:picMkLst>
            <pc:docMk/>
            <pc:sldMk cId="805424958" sldId="265"/>
            <ac:picMk id="7170" creationId="{6CD9F048-4776-D4F5-7365-29131C249FA9}"/>
          </ac:picMkLst>
        </pc:picChg>
      </pc:sldChg>
      <pc:sldChg chg="modSp mod modClrScheme chgLayout">
        <pc:chgData name="Warren, Shannon N" userId="ca8f424f-82e6-4868-b3bd-b094af618365" providerId="ADAL" clId="{23201C3B-4BD6-40C6-993A-35214ABDC959}" dt="2023-07-25T18:58:36.029" v="602" actId="1076"/>
        <pc:sldMkLst>
          <pc:docMk/>
          <pc:sldMk cId="3594228618" sldId="267"/>
        </pc:sldMkLst>
        <pc:spChg chg="mod ord">
          <ac:chgData name="Warren, Shannon N" userId="ca8f424f-82e6-4868-b3bd-b094af618365" providerId="ADAL" clId="{23201C3B-4BD6-40C6-993A-35214ABDC959}" dt="2023-07-25T18:58:19.269" v="598" actId="1076"/>
          <ac:spMkLst>
            <pc:docMk/>
            <pc:sldMk cId="3594228618" sldId="267"/>
            <ac:spMk id="2" creationId="{8F13B995-70EE-4AB7-AB9C-66FA3CB9FF7A}"/>
          </ac:spMkLst>
        </pc:spChg>
        <pc:spChg chg="mod ord">
          <ac:chgData name="Warren, Shannon N" userId="ca8f424f-82e6-4868-b3bd-b094af618365" providerId="ADAL" clId="{23201C3B-4BD6-40C6-993A-35214ABDC959}" dt="2023-07-25T18:58:32.914" v="601" actId="14100"/>
          <ac:spMkLst>
            <pc:docMk/>
            <pc:sldMk cId="3594228618" sldId="267"/>
            <ac:spMk id="3" creationId="{168BCFD2-C0DB-423D-A3DE-A5CF012994A1}"/>
          </ac:spMkLst>
        </pc:spChg>
        <pc:picChg chg="mod">
          <ac:chgData name="Warren, Shannon N" userId="ca8f424f-82e6-4868-b3bd-b094af618365" providerId="ADAL" clId="{23201C3B-4BD6-40C6-993A-35214ABDC959}" dt="2023-07-25T18:58:36.029" v="602" actId="1076"/>
          <ac:picMkLst>
            <pc:docMk/>
            <pc:sldMk cId="3594228618" sldId="267"/>
            <ac:picMk id="7172" creationId="{207DBC7D-D3B6-4854-83B9-DDEBEBB57A2B}"/>
          </ac:picMkLst>
        </pc:picChg>
      </pc:sldChg>
      <pc:sldChg chg="addSp delSp modSp mod modClrScheme chgLayout">
        <pc:chgData name="Warren, Shannon N" userId="ca8f424f-82e6-4868-b3bd-b094af618365" providerId="ADAL" clId="{23201C3B-4BD6-40C6-993A-35214ABDC959}" dt="2023-07-25T18:39:46.828" v="121" actId="1076"/>
        <pc:sldMkLst>
          <pc:docMk/>
          <pc:sldMk cId="4028407845" sldId="268"/>
        </pc:sldMkLst>
        <pc:spChg chg="mod ord">
          <ac:chgData name="Warren, Shannon N" userId="ca8f424f-82e6-4868-b3bd-b094af618365" providerId="ADAL" clId="{23201C3B-4BD6-40C6-993A-35214ABDC959}" dt="2023-07-25T18:39:46.828" v="121" actId="1076"/>
          <ac:spMkLst>
            <pc:docMk/>
            <pc:sldMk cId="4028407845" sldId="268"/>
            <ac:spMk id="2" creationId="{8F8BC535-BD50-487B-B419-17F6B679C25D}"/>
          </ac:spMkLst>
        </pc:spChg>
        <pc:spChg chg="del mod ord">
          <ac:chgData name="Warren, Shannon N" userId="ca8f424f-82e6-4868-b3bd-b094af618365" providerId="ADAL" clId="{23201C3B-4BD6-40C6-993A-35214ABDC959}" dt="2023-07-25T18:37:50.307" v="50" actId="700"/>
          <ac:spMkLst>
            <pc:docMk/>
            <pc:sldMk cId="4028407845" sldId="268"/>
            <ac:spMk id="3" creationId="{96716DE3-0300-4FBF-9CD1-8CD0BD8DDAE5}"/>
          </ac:spMkLst>
        </pc:spChg>
        <pc:spChg chg="add mod ord">
          <ac:chgData name="Warren, Shannon N" userId="ca8f424f-82e6-4868-b3bd-b094af618365" providerId="ADAL" clId="{23201C3B-4BD6-40C6-993A-35214ABDC959}" dt="2023-07-25T18:38:41.022" v="74" actId="27636"/>
          <ac:spMkLst>
            <pc:docMk/>
            <pc:sldMk cId="4028407845" sldId="268"/>
            <ac:spMk id="5" creationId="{8B7BD734-4ADC-6214-3F3C-1BCA48FBBC41}"/>
          </ac:spMkLst>
        </pc:spChg>
        <pc:spChg chg="add mod ord">
          <ac:chgData name="Warren, Shannon N" userId="ca8f424f-82e6-4868-b3bd-b094af618365" providerId="ADAL" clId="{23201C3B-4BD6-40C6-993A-35214ABDC959}" dt="2023-07-25T18:39:33.419" v="118" actId="20577"/>
          <ac:spMkLst>
            <pc:docMk/>
            <pc:sldMk cId="4028407845" sldId="268"/>
            <ac:spMk id="6" creationId="{3960A891-90D2-F2A5-EEB7-EAB2FB6EB18A}"/>
          </ac:spMkLst>
        </pc:spChg>
        <pc:picChg chg="mod">
          <ac:chgData name="Warren, Shannon N" userId="ca8f424f-82e6-4868-b3bd-b094af618365" providerId="ADAL" clId="{23201C3B-4BD6-40C6-993A-35214ABDC959}" dt="2023-07-25T18:39:43.009" v="120" actId="14100"/>
          <ac:picMkLst>
            <pc:docMk/>
            <pc:sldMk cId="4028407845" sldId="268"/>
            <ac:picMk id="4" creationId="{0B2D3398-FA95-F384-5784-5489FAC5003F}"/>
          </ac:picMkLst>
        </pc:picChg>
      </pc:sldChg>
      <pc:sldChg chg="modSp mod modClrScheme chgLayout">
        <pc:chgData name="Warren, Shannon N" userId="ca8f424f-82e6-4868-b3bd-b094af618365" providerId="ADAL" clId="{23201C3B-4BD6-40C6-993A-35214ABDC959}" dt="2023-07-25T19:11:47.414" v="1154" actId="1076"/>
        <pc:sldMkLst>
          <pc:docMk/>
          <pc:sldMk cId="3944818212" sldId="269"/>
        </pc:sldMkLst>
        <pc:spChg chg="mod ord">
          <ac:chgData name="Warren, Shannon N" userId="ca8f424f-82e6-4868-b3bd-b094af618365" providerId="ADAL" clId="{23201C3B-4BD6-40C6-993A-35214ABDC959}" dt="2023-07-25T19:11:47.414" v="1154" actId="1076"/>
          <ac:spMkLst>
            <pc:docMk/>
            <pc:sldMk cId="3944818212" sldId="269"/>
            <ac:spMk id="2" creationId="{3F248310-2D50-4999-AC0F-A9DA916AD155}"/>
          </ac:spMkLst>
        </pc:spChg>
        <pc:spChg chg="mod ord">
          <ac:chgData name="Warren, Shannon N" userId="ca8f424f-82e6-4868-b3bd-b094af618365" providerId="ADAL" clId="{23201C3B-4BD6-40C6-993A-35214ABDC959}" dt="2023-07-25T19:02:27.140" v="851" actId="20577"/>
          <ac:spMkLst>
            <pc:docMk/>
            <pc:sldMk cId="3944818212" sldId="269"/>
            <ac:spMk id="3" creationId="{842373A2-FFFE-494A-A686-482982CAB67C}"/>
          </ac:spMkLst>
        </pc:spChg>
      </pc:sldChg>
      <pc:sldChg chg="modSp mod">
        <pc:chgData name="Warren, Shannon N" userId="ca8f424f-82e6-4868-b3bd-b094af618365" providerId="ADAL" clId="{23201C3B-4BD6-40C6-993A-35214ABDC959}" dt="2023-07-25T18:36:22.327" v="38" actId="20577"/>
        <pc:sldMkLst>
          <pc:docMk/>
          <pc:sldMk cId="429962569" sldId="270"/>
        </pc:sldMkLst>
        <pc:spChg chg="mod">
          <ac:chgData name="Warren, Shannon N" userId="ca8f424f-82e6-4868-b3bd-b094af618365" providerId="ADAL" clId="{23201C3B-4BD6-40C6-993A-35214ABDC959}" dt="2023-07-25T18:34:40.724" v="16"/>
          <ac:spMkLst>
            <pc:docMk/>
            <pc:sldMk cId="429962569" sldId="270"/>
            <ac:spMk id="5" creationId="{1D75E18D-97C9-2889-DA04-30E5D0A62A1C}"/>
          </ac:spMkLst>
        </pc:spChg>
        <pc:spChg chg="mod">
          <ac:chgData name="Warren, Shannon N" userId="ca8f424f-82e6-4868-b3bd-b094af618365" providerId="ADAL" clId="{23201C3B-4BD6-40C6-993A-35214ABDC959}" dt="2023-07-25T18:36:22.327" v="38" actId="20577"/>
          <ac:spMkLst>
            <pc:docMk/>
            <pc:sldMk cId="429962569" sldId="270"/>
            <ac:spMk id="6" creationId="{E73C7EB0-943E-AB0F-4491-D4DAF3F2B6FE}"/>
          </ac:spMkLst>
        </pc:spChg>
      </pc:sldChg>
      <pc:sldChg chg="modSp mod">
        <pc:chgData name="Warren, Shannon N" userId="ca8f424f-82e6-4868-b3bd-b094af618365" providerId="ADAL" clId="{23201C3B-4BD6-40C6-993A-35214ABDC959}" dt="2023-07-25T19:09:44.807" v="1097" actId="20577"/>
        <pc:sldMkLst>
          <pc:docMk/>
          <pc:sldMk cId="1110061077" sldId="271"/>
        </pc:sldMkLst>
        <pc:spChg chg="mod">
          <ac:chgData name="Warren, Shannon N" userId="ca8f424f-82e6-4868-b3bd-b094af618365" providerId="ADAL" clId="{23201C3B-4BD6-40C6-993A-35214ABDC959}" dt="2023-07-25T19:08:52.092" v="1083" actId="1076"/>
          <ac:spMkLst>
            <pc:docMk/>
            <pc:sldMk cId="1110061077" sldId="271"/>
            <ac:spMk id="2" creationId="{DD53CCD3-836B-6E54-9689-08A23DF76144}"/>
          </ac:spMkLst>
        </pc:spChg>
        <pc:spChg chg="mod">
          <ac:chgData name="Warren, Shannon N" userId="ca8f424f-82e6-4868-b3bd-b094af618365" providerId="ADAL" clId="{23201C3B-4BD6-40C6-993A-35214ABDC959}" dt="2023-07-25T19:09:44.807" v="1097" actId="20577"/>
          <ac:spMkLst>
            <pc:docMk/>
            <pc:sldMk cId="1110061077" sldId="271"/>
            <ac:spMk id="3" creationId="{0208673C-9FAD-2D57-E6CF-4D0772AD49B0}"/>
          </ac:spMkLst>
        </pc:spChg>
        <pc:picChg chg="mod">
          <ac:chgData name="Warren, Shannon N" userId="ca8f424f-82e6-4868-b3bd-b094af618365" providerId="ADAL" clId="{23201C3B-4BD6-40C6-993A-35214ABDC959}" dt="2023-07-25T19:08:53.776" v="1084" actId="1076"/>
          <ac:picMkLst>
            <pc:docMk/>
            <pc:sldMk cId="1110061077" sldId="271"/>
            <ac:picMk id="6148" creationId="{4E4C94A7-40FD-B1EF-AEAE-34B5CACF1F41}"/>
          </ac:picMkLst>
        </pc:picChg>
      </pc:sldChg>
      <pc:sldChg chg="modSp new mod ord">
        <pc:chgData name="Warren, Shannon N" userId="ca8f424f-82e6-4868-b3bd-b094af618365" providerId="ADAL" clId="{23201C3B-4BD6-40C6-993A-35214ABDC959}" dt="2023-07-25T18:35:28.534" v="28" actId="20577"/>
        <pc:sldMkLst>
          <pc:docMk/>
          <pc:sldMk cId="2001779352" sldId="272"/>
        </pc:sldMkLst>
        <pc:spChg chg="mod">
          <ac:chgData name="Warren, Shannon N" userId="ca8f424f-82e6-4868-b3bd-b094af618365" providerId="ADAL" clId="{23201C3B-4BD6-40C6-993A-35214ABDC959}" dt="2023-07-25T18:34:57.060" v="25" actId="108"/>
          <ac:spMkLst>
            <pc:docMk/>
            <pc:sldMk cId="2001779352" sldId="272"/>
            <ac:spMk id="2" creationId="{906D4BBA-4C5B-1287-8C5A-0BC6DE90118B}"/>
          </ac:spMkLst>
        </pc:spChg>
        <pc:spChg chg="mod">
          <ac:chgData name="Warren, Shannon N" userId="ca8f424f-82e6-4868-b3bd-b094af618365" providerId="ADAL" clId="{23201C3B-4BD6-40C6-993A-35214ABDC959}" dt="2023-07-25T18:35:28.534" v="28" actId="20577"/>
          <ac:spMkLst>
            <pc:docMk/>
            <pc:sldMk cId="2001779352" sldId="272"/>
            <ac:spMk id="3" creationId="{A7772C09-B942-99CB-F2F5-09C5B2A2B7BB}"/>
          </ac:spMkLst>
        </pc:spChg>
      </pc:sldChg>
      <pc:sldChg chg="addSp delSp modSp new mod">
        <pc:chgData name="Warren, Shannon N" userId="ca8f424f-82e6-4868-b3bd-b094af618365" providerId="ADAL" clId="{23201C3B-4BD6-40C6-993A-35214ABDC959}" dt="2023-07-25T18:45:04.728" v="275" actId="108"/>
        <pc:sldMkLst>
          <pc:docMk/>
          <pc:sldMk cId="2448394700" sldId="273"/>
        </pc:sldMkLst>
        <pc:spChg chg="mod">
          <ac:chgData name="Warren, Shannon N" userId="ca8f424f-82e6-4868-b3bd-b094af618365" providerId="ADAL" clId="{23201C3B-4BD6-40C6-993A-35214ABDC959}" dt="2023-07-25T18:45:04.728" v="275" actId="108"/>
          <ac:spMkLst>
            <pc:docMk/>
            <pc:sldMk cId="2448394700" sldId="273"/>
            <ac:spMk id="2" creationId="{7C8CEBD1-64D9-C2A1-9876-B5BD69598849}"/>
          </ac:spMkLst>
        </pc:spChg>
        <pc:spChg chg="mod">
          <ac:chgData name="Warren, Shannon N" userId="ca8f424f-82e6-4868-b3bd-b094af618365" providerId="ADAL" clId="{23201C3B-4BD6-40C6-993A-35214ABDC959}" dt="2023-07-25T18:44:38.913" v="274" actId="5793"/>
          <ac:spMkLst>
            <pc:docMk/>
            <pc:sldMk cId="2448394700" sldId="273"/>
            <ac:spMk id="3" creationId="{0B4BDDA5-16BD-264C-BCE7-2402F6372A70}"/>
          </ac:spMkLst>
        </pc:spChg>
        <pc:spChg chg="add del">
          <ac:chgData name="Warren, Shannon N" userId="ca8f424f-82e6-4868-b3bd-b094af618365" providerId="ADAL" clId="{23201C3B-4BD6-40C6-993A-35214ABDC959}" dt="2023-07-25T18:42:01.279" v="138" actId="931"/>
          <ac:spMkLst>
            <pc:docMk/>
            <pc:sldMk cId="2448394700" sldId="273"/>
            <ac:spMk id="4" creationId="{E0460B1F-DBF3-0CA6-E762-6EEA9EF3B266}"/>
          </ac:spMkLst>
        </pc:spChg>
        <pc:picChg chg="add del mod">
          <ac:chgData name="Warren, Shannon N" userId="ca8f424f-82e6-4868-b3bd-b094af618365" providerId="ADAL" clId="{23201C3B-4BD6-40C6-993A-35214ABDC959}" dt="2023-07-25T18:41:49.536" v="137" actId="931"/>
          <ac:picMkLst>
            <pc:docMk/>
            <pc:sldMk cId="2448394700" sldId="273"/>
            <ac:picMk id="6" creationId="{1766FBA8-1C1E-874C-6E2C-96862D70BFEF}"/>
          </ac:picMkLst>
        </pc:picChg>
        <pc:picChg chg="add del mod">
          <ac:chgData name="Warren, Shannon N" userId="ca8f424f-82e6-4868-b3bd-b094af618365" providerId="ADAL" clId="{23201C3B-4BD6-40C6-993A-35214ABDC959}" dt="2023-07-25T18:41:49.536" v="137" actId="931"/>
          <ac:picMkLst>
            <pc:docMk/>
            <pc:sldMk cId="2448394700" sldId="273"/>
            <ac:picMk id="8" creationId="{4FB8F6AA-FDD2-D9B5-25F4-6ACC1B65AA74}"/>
          </ac:picMkLst>
        </pc:picChg>
        <pc:picChg chg="add mod">
          <ac:chgData name="Warren, Shannon N" userId="ca8f424f-82e6-4868-b3bd-b094af618365" providerId="ADAL" clId="{23201C3B-4BD6-40C6-993A-35214ABDC959}" dt="2023-07-25T18:42:01.279" v="138" actId="931"/>
          <ac:picMkLst>
            <pc:docMk/>
            <pc:sldMk cId="2448394700" sldId="273"/>
            <ac:picMk id="10" creationId="{CDE99F2A-8A58-F72F-E244-01C66698DB10}"/>
          </ac:picMkLst>
        </pc:picChg>
      </pc:sldChg>
      <pc:sldChg chg="addSp delSp modSp new mod modClrScheme chgLayout">
        <pc:chgData name="Warren, Shannon N" userId="ca8f424f-82e6-4868-b3bd-b094af618365" providerId="ADAL" clId="{23201C3B-4BD6-40C6-993A-35214ABDC959}" dt="2023-07-25T18:47:53.224" v="330" actId="931"/>
        <pc:sldMkLst>
          <pc:docMk/>
          <pc:sldMk cId="1065103274" sldId="274"/>
        </pc:sldMkLst>
        <pc:spChg chg="mod ord">
          <ac:chgData name="Warren, Shannon N" userId="ca8f424f-82e6-4868-b3bd-b094af618365" providerId="ADAL" clId="{23201C3B-4BD6-40C6-993A-35214ABDC959}" dt="2023-07-25T18:47:32.970" v="329" actId="700"/>
          <ac:spMkLst>
            <pc:docMk/>
            <pc:sldMk cId="1065103274" sldId="274"/>
            <ac:spMk id="2" creationId="{9F928566-8905-4D09-6C81-EA2CC0BB75B5}"/>
          </ac:spMkLst>
        </pc:spChg>
        <pc:spChg chg="mod ord">
          <ac:chgData name="Warren, Shannon N" userId="ca8f424f-82e6-4868-b3bd-b094af618365" providerId="ADAL" clId="{23201C3B-4BD6-40C6-993A-35214ABDC959}" dt="2023-07-25T18:47:32.970" v="329" actId="700"/>
          <ac:spMkLst>
            <pc:docMk/>
            <pc:sldMk cId="1065103274" sldId="274"/>
            <ac:spMk id="3" creationId="{4C44AECE-7B53-08D0-ABF2-3EF57EA877B3}"/>
          </ac:spMkLst>
        </pc:spChg>
        <pc:spChg chg="add del mod ord">
          <ac:chgData name="Warren, Shannon N" userId="ca8f424f-82e6-4868-b3bd-b094af618365" providerId="ADAL" clId="{23201C3B-4BD6-40C6-993A-35214ABDC959}" dt="2023-07-25T18:47:53.224" v="330" actId="931"/>
          <ac:spMkLst>
            <pc:docMk/>
            <pc:sldMk cId="1065103274" sldId="274"/>
            <ac:spMk id="4" creationId="{39CC71BF-3767-88C1-D7E4-E72C66AE87D9}"/>
          </ac:spMkLst>
        </pc:spChg>
        <pc:picChg chg="add mod">
          <ac:chgData name="Warren, Shannon N" userId="ca8f424f-82e6-4868-b3bd-b094af618365" providerId="ADAL" clId="{23201C3B-4BD6-40C6-993A-35214ABDC959}" dt="2023-07-25T18:47:53.224" v="330" actId="931"/>
          <ac:picMkLst>
            <pc:docMk/>
            <pc:sldMk cId="1065103274" sldId="274"/>
            <ac:picMk id="6" creationId="{A89BB3A9-4EB2-6798-3616-00C8E38327C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C6359-9BB8-4148-8114-537E698DA205}"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25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49BD0-10DB-43E7-8F22-40B3D51B8FC3}"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12330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6C79C-F566-427A-93F6-434A4E613134}"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28194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6191F-481E-48E9-BB9A-369A67A7362D}"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69735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677DE-DD04-48CC-9C18-7BE9FF2DEB6B}"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3255ED-7101-4D18-A8AE-3B5E4CB87EA5}" type="datetime1">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75887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52F23D-51F6-4C94-8CD5-B9ABBF67EE23}" type="datetime1">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62334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A702F-6367-4FD1-89A8-3744BE6BA9A2}" type="datetime1">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69635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6E99BD-4B4F-4460-B452-0E8146ACCF8F}" type="datetime1">
              <a:rPr lang="en-US" smtClean="0"/>
              <a:t>7/25/2023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88278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6FD34C-1867-42A9-AC54-D15ADD8A65E7}" type="datetime1">
              <a:rPr lang="en-US" smtClean="0"/>
              <a:t>7/25/2023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3920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6133E9-A654-4C17-8C3C-DDCAC83D6EBF}" type="datetime1">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471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69D389-4C4C-4FD7-9E6B-9F44477F0EB8}" type="datetime1">
              <a:rPr lang="en-US" smtClean="0"/>
              <a:t>7/25/2023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076ED0-0DB3-4879-AAE5-5C20D22C1D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630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0D3FD-7E45-4BEB-9ED9-78989810B66F}"/>
              </a:ext>
            </a:extLst>
          </p:cNvPr>
          <p:cNvSpPr/>
          <p:nvPr/>
        </p:nvSpPr>
        <p:spPr>
          <a:xfrm>
            <a:off x="8643193" y="489507"/>
            <a:ext cx="3091607" cy="82610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b="1" cap="none" spc="0" dirty="0">
                <a:ln w="22225">
                  <a:solidFill>
                    <a:schemeClr val="tx1"/>
                  </a:solidFill>
                  <a:prstDash val="solid"/>
                </a:ln>
                <a:solidFill>
                  <a:schemeClr val="bg1"/>
                </a:solidFill>
                <a:effectLst/>
                <a:latin typeface="Elephant" panose="02020904090505020303" pitchFamily="18" charset="0"/>
                <a:ea typeface="+mj-ea"/>
                <a:cs typeface="+mj-cs"/>
              </a:rPr>
              <a:t>PUNCTUATION</a:t>
            </a:r>
          </a:p>
        </p:txBody>
      </p:sp>
      <p:pic>
        <p:nvPicPr>
          <p:cNvPr id="2050" name="Picture 2" descr="Ten Ways to Use the Comma ⋆ American Institute for English Proficiency">
            <a:extLst>
              <a:ext uri="{FF2B5EF4-FFF2-40B4-BE49-F238E27FC236}">
                <a16:creationId xmlns:a16="http://schemas.microsoft.com/office/drawing/2014/main" id="{C4C4FE6E-4989-BD44-658F-579568843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4"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8052B4A-AC9F-4076-9791-DB57116ECAB7}"/>
              </a:ext>
            </a:extLst>
          </p:cNvPr>
          <p:cNvSpPr>
            <a:spLocks noGrp="1"/>
          </p:cNvSpPr>
          <p:nvPr>
            <p:ph type="subTitle" idx="4294967295"/>
          </p:nvPr>
        </p:nvSpPr>
        <p:spPr>
          <a:xfrm>
            <a:off x="8724900" y="1465263"/>
            <a:ext cx="3467100" cy="4564062"/>
          </a:xfrm>
        </p:spPr>
        <p:txBody>
          <a:bodyPr vert="horz" lIns="91440" tIns="45720" rIns="91440" bIns="45720" rtlCol="0">
            <a:normAutofit fontScale="92500" lnSpcReduction="20000"/>
          </a:bodyPr>
          <a:lstStyle/>
          <a:p>
            <a:r>
              <a:rPr lang="en-US" sz="1300" b="1" dirty="0"/>
              <a:t>Learn about the importance of using punctuation like:</a:t>
            </a:r>
          </a:p>
          <a:p>
            <a:pPr indent="-228600" algn="l">
              <a:buFont typeface="Arial" panose="020B0604020202020204" pitchFamily="34" charset="0"/>
              <a:buChar char="•"/>
            </a:pPr>
            <a:r>
              <a:rPr lang="en-US" sz="1300" b="1" dirty="0"/>
              <a:t>Periods</a:t>
            </a:r>
          </a:p>
          <a:p>
            <a:pPr indent="-228600" algn="l">
              <a:buFont typeface="Arial" panose="020B0604020202020204" pitchFamily="34" charset="0"/>
              <a:buChar char="•"/>
            </a:pPr>
            <a:r>
              <a:rPr lang="en-US" sz="1300" b="1" dirty="0"/>
              <a:t>Commas</a:t>
            </a:r>
          </a:p>
          <a:p>
            <a:pPr indent="-228600" algn="l">
              <a:buFont typeface="Arial" panose="020B0604020202020204" pitchFamily="34" charset="0"/>
              <a:buChar char="•"/>
            </a:pPr>
            <a:r>
              <a:rPr lang="en-US" sz="1300" b="1" dirty="0"/>
              <a:t>Question Marks</a:t>
            </a:r>
          </a:p>
          <a:p>
            <a:pPr indent="-228600" algn="l">
              <a:buFont typeface="Arial" panose="020B0604020202020204" pitchFamily="34" charset="0"/>
              <a:buChar char="•"/>
            </a:pPr>
            <a:r>
              <a:rPr lang="en-US" sz="1300" b="1" dirty="0"/>
              <a:t>Exclamation Points</a:t>
            </a:r>
          </a:p>
          <a:p>
            <a:pPr indent="-228600" algn="l">
              <a:buFont typeface="Arial" panose="020B0604020202020204" pitchFamily="34" charset="0"/>
              <a:buChar char="•"/>
            </a:pPr>
            <a:r>
              <a:rPr lang="en-US" sz="1300" b="1" dirty="0"/>
              <a:t>Colons</a:t>
            </a:r>
          </a:p>
          <a:p>
            <a:pPr indent="-228600" algn="l">
              <a:buFont typeface="Arial" panose="020B0604020202020204" pitchFamily="34" charset="0"/>
              <a:buChar char="•"/>
            </a:pPr>
            <a:r>
              <a:rPr lang="en-US" sz="1300" b="1" dirty="0"/>
              <a:t>Semi-colons</a:t>
            </a:r>
          </a:p>
          <a:p>
            <a:pPr indent="-228600" algn="l">
              <a:buFont typeface="Arial" panose="020B0604020202020204" pitchFamily="34" charset="0"/>
              <a:buChar char="•"/>
            </a:pPr>
            <a:r>
              <a:rPr lang="en-US" sz="1300" b="1" dirty="0"/>
              <a:t>Slash</a:t>
            </a:r>
          </a:p>
          <a:p>
            <a:pPr indent="-228600" algn="l">
              <a:buFont typeface="Arial" panose="020B0604020202020204" pitchFamily="34" charset="0"/>
              <a:buChar char="•"/>
            </a:pPr>
            <a:r>
              <a:rPr lang="en-US" sz="1300" b="1" dirty="0"/>
              <a:t>Dashes</a:t>
            </a:r>
          </a:p>
          <a:p>
            <a:pPr indent="-228600" algn="l">
              <a:buFont typeface="Arial" panose="020B0604020202020204" pitchFamily="34" charset="0"/>
              <a:buChar char="•"/>
            </a:pPr>
            <a:r>
              <a:rPr lang="en-US" sz="1300" b="1" dirty="0"/>
              <a:t>Hyphens</a:t>
            </a:r>
          </a:p>
          <a:p>
            <a:pPr indent="-228600" algn="l">
              <a:buFont typeface="Arial" panose="020B0604020202020204" pitchFamily="34" charset="0"/>
              <a:buChar char="•"/>
            </a:pPr>
            <a:r>
              <a:rPr lang="en-US" sz="1300" b="1" dirty="0"/>
              <a:t>Parentheses</a:t>
            </a:r>
          </a:p>
          <a:p>
            <a:pPr indent="-228600" algn="l">
              <a:buFont typeface="Arial" panose="020B0604020202020204" pitchFamily="34" charset="0"/>
              <a:buChar char="•"/>
            </a:pPr>
            <a:r>
              <a:rPr lang="en-US" sz="1300" b="1" dirty="0"/>
              <a:t>Brackets</a:t>
            </a:r>
          </a:p>
          <a:p>
            <a:pPr indent="-228600" algn="l">
              <a:buFont typeface="Arial" panose="020B0604020202020204" pitchFamily="34" charset="0"/>
              <a:buChar char="•"/>
            </a:pPr>
            <a:r>
              <a:rPr lang="en-US" sz="1300" b="1" dirty="0"/>
              <a:t>Quotation Marks  </a:t>
            </a:r>
          </a:p>
          <a:p>
            <a:pPr indent="-228600" algn="l">
              <a:buFont typeface="Arial" panose="020B0604020202020204" pitchFamily="34" charset="0"/>
              <a:buChar char="•"/>
            </a:pPr>
            <a:r>
              <a:rPr lang="en-US" sz="1300" b="1" dirty="0"/>
              <a:t>Ellipsis   </a:t>
            </a:r>
          </a:p>
        </p:txBody>
      </p:sp>
    </p:spTree>
    <p:extLst>
      <p:ext uri="{BB962C8B-B14F-4D97-AF65-F5344CB8AC3E}">
        <p14:creationId xmlns:p14="http://schemas.microsoft.com/office/powerpoint/2010/main" val="401069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3932-847C-4066-98F9-8421051CE3E5}"/>
              </a:ext>
            </a:extLst>
          </p:cNvPr>
          <p:cNvSpPr>
            <a:spLocks noGrp="1"/>
          </p:cNvSpPr>
          <p:nvPr>
            <p:ph type="title" idx="4294967295"/>
          </p:nvPr>
        </p:nvSpPr>
        <p:spPr>
          <a:xfrm>
            <a:off x="88576" y="-216804"/>
            <a:ext cx="9985375" cy="1597025"/>
          </a:xfrm>
        </p:spPr>
        <p:txBody>
          <a:bodyPr>
            <a:normAutofit/>
          </a:bodyPr>
          <a:lstStyle/>
          <a:p>
            <a:r>
              <a:rPr lang="en-US" sz="6000" dirty="0">
                <a:solidFill>
                  <a:schemeClr val="accent4">
                    <a:lumMod val="50000"/>
                  </a:schemeClr>
                </a:solidFill>
                <a:latin typeface="Elephant" panose="02020904090505020303" pitchFamily="18" charset="0"/>
              </a:rPr>
              <a:t>Colons</a:t>
            </a:r>
          </a:p>
        </p:txBody>
      </p:sp>
      <p:sp>
        <p:nvSpPr>
          <p:cNvPr id="3" name="Content Placeholder 2">
            <a:extLst>
              <a:ext uri="{FF2B5EF4-FFF2-40B4-BE49-F238E27FC236}">
                <a16:creationId xmlns:a16="http://schemas.microsoft.com/office/drawing/2014/main" id="{F4C2F920-BDCD-4A72-8111-FAC53FE64A3D}"/>
              </a:ext>
            </a:extLst>
          </p:cNvPr>
          <p:cNvSpPr>
            <a:spLocks noGrp="1"/>
          </p:cNvSpPr>
          <p:nvPr>
            <p:ph idx="4294967295"/>
          </p:nvPr>
        </p:nvSpPr>
        <p:spPr>
          <a:xfrm>
            <a:off x="5015619" y="398352"/>
            <a:ext cx="7176381" cy="4852657"/>
          </a:xfrm>
        </p:spPr>
        <p:txBody>
          <a:bodyPr anchor="t">
            <a:normAutofit/>
          </a:bodyPr>
          <a:lstStyle/>
          <a:p>
            <a:pPr marL="0" indent="0" algn="ctr">
              <a:buNone/>
            </a:pPr>
            <a:r>
              <a:rPr lang="en-US" sz="1700" b="1" dirty="0"/>
              <a:t>Colons set off lists or series, including those introduced by phrases. They are also used to introduce materials that explain, exemplify, and summarize.</a:t>
            </a:r>
          </a:p>
          <a:p>
            <a:pPr marL="0" indent="0">
              <a:buNone/>
            </a:pPr>
            <a:r>
              <a:rPr lang="en-US" sz="1700" dirty="0"/>
              <a:t>Example:</a:t>
            </a:r>
          </a:p>
          <a:p>
            <a:pPr marL="342900" indent="-342900">
              <a:buFont typeface="+mj-lt"/>
              <a:buAutoNum type="arabicPeriod"/>
            </a:pPr>
            <a:r>
              <a:rPr lang="en-US" sz="1700" dirty="0"/>
              <a:t>Waiting tables requires three skills</a:t>
            </a:r>
            <a:r>
              <a:rPr lang="en-US" sz="1700" dirty="0">
                <a:highlight>
                  <a:srgbClr val="FFFF00"/>
                </a:highlight>
              </a:rPr>
              <a:t>:</a:t>
            </a:r>
            <a:r>
              <a:rPr lang="en-US" sz="1700" dirty="0"/>
              <a:t> memory, speed, and balance. </a:t>
            </a:r>
            <a:r>
              <a:rPr lang="en-US" sz="1700" dirty="0">
                <a:solidFill>
                  <a:schemeClr val="accent1"/>
                </a:solidFill>
              </a:rPr>
              <a:t>(list or series)</a:t>
            </a:r>
          </a:p>
          <a:p>
            <a:pPr marL="342900" indent="-342900">
              <a:buFont typeface="+mj-lt"/>
              <a:buAutoNum type="arabicPeriod"/>
            </a:pPr>
            <a:r>
              <a:rPr lang="en-US" sz="1700" dirty="0"/>
              <a:t>She had one dream</a:t>
            </a:r>
            <a:r>
              <a:rPr lang="en-US" sz="1700" dirty="0">
                <a:highlight>
                  <a:srgbClr val="FFFF00"/>
                </a:highlight>
              </a:rPr>
              <a:t>:</a:t>
            </a:r>
            <a:r>
              <a:rPr lang="en-US" sz="1700" dirty="0"/>
              <a:t> to play professional basketball. </a:t>
            </a:r>
            <a:r>
              <a:rPr lang="en-US" sz="1700" dirty="0">
                <a:solidFill>
                  <a:schemeClr val="accent1"/>
                </a:solidFill>
              </a:rPr>
              <a:t>(explanatory material)</a:t>
            </a:r>
          </a:p>
          <a:p>
            <a:pPr marL="0" indent="0">
              <a:buNone/>
            </a:pPr>
            <a:endParaRPr lang="en-US" sz="1700" dirty="0">
              <a:solidFill>
                <a:schemeClr val="accent1"/>
              </a:solidFill>
            </a:endParaRPr>
          </a:p>
          <a:p>
            <a:pPr marL="0" indent="0">
              <a:buNone/>
            </a:pPr>
            <a:r>
              <a:rPr lang="en-US" sz="1700" b="1" dirty="0"/>
              <a:t>Colons can also be used to separate items into numerals, ratios, titles, and time references. </a:t>
            </a:r>
          </a:p>
          <a:p>
            <a:pPr marL="726948" lvl="2" indent="-342900">
              <a:buFont typeface="+mj-lt"/>
              <a:buAutoNum type="arabicPeriod"/>
            </a:pPr>
            <a:r>
              <a:rPr lang="en-US" sz="1800" dirty="0"/>
              <a:t>Example (ratios): The FSU football team has a </a:t>
            </a:r>
            <a:r>
              <a:rPr lang="en-US" sz="1800" u="sng" dirty="0"/>
              <a:t>3:1</a:t>
            </a:r>
            <a:r>
              <a:rPr lang="en-US" sz="1800" dirty="0"/>
              <a:t> advantage over the opposing team. </a:t>
            </a:r>
          </a:p>
          <a:p>
            <a:pPr marL="726948" lvl="2" indent="-342900">
              <a:buFont typeface="+mj-lt"/>
              <a:buAutoNum type="arabicPeriod"/>
            </a:pPr>
            <a:r>
              <a:rPr lang="en-US" sz="1800" dirty="0"/>
              <a:t>Example (titles): I just finished reading </a:t>
            </a:r>
            <a:r>
              <a:rPr lang="en-US" sz="1800" i="1" dirty="0"/>
              <a:t>Borderlands La </a:t>
            </a:r>
            <a:r>
              <a:rPr lang="en-US" sz="1800" i="1" u="sng" dirty="0"/>
              <a:t>Frontera: </a:t>
            </a:r>
            <a:r>
              <a:rPr lang="en-US" sz="1800" i="1" dirty="0"/>
              <a:t>The New Mestiza</a:t>
            </a:r>
            <a:r>
              <a:rPr lang="en-US" sz="1800" dirty="0"/>
              <a:t>.</a:t>
            </a:r>
          </a:p>
          <a:p>
            <a:pPr marL="726948" lvl="2" indent="-342900">
              <a:buFont typeface="+mj-lt"/>
              <a:buAutoNum type="arabicPeriod"/>
            </a:pPr>
            <a:r>
              <a:rPr lang="en-US" sz="1800" dirty="0"/>
              <a:t>Example (time): The movie starts at </a:t>
            </a:r>
            <a:r>
              <a:rPr lang="en-US" sz="1800" u="sng" dirty="0"/>
              <a:t>2:30</a:t>
            </a:r>
            <a:r>
              <a:rPr lang="en-US" sz="1800" dirty="0"/>
              <a:t> pm. </a:t>
            </a:r>
          </a:p>
          <a:p>
            <a:pPr marL="0" indent="0">
              <a:buNone/>
            </a:pPr>
            <a:endParaRPr lang="en-US" sz="1700" dirty="0">
              <a:solidFill>
                <a:schemeClr val="accent1"/>
              </a:solidFill>
            </a:endParaRPr>
          </a:p>
        </p:txBody>
      </p:sp>
      <p:pic>
        <p:nvPicPr>
          <p:cNvPr id="5122" name="Picture 2" descr="Colon vs Semicolon: When to Use a Semicolon, a Colon - ESL Grammar ...">
            <a:extLst>
              <a:ext uri="{FF2B5EF4-FFF2-40B4-BE49-F238E27FC236}">
                <a16:creationId xmlns:a16="http://schemas.microsoft.com/office/drawing/2014/main" id="{897F4F69-891D-2DE4-854E-7D0A72082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55" y="1669334"/>
            <a:ext cx="45148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1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CCD3-836B-6E54-9689-08A23DF76144}"/>
              </a:ext>
            </a:extLst>
          </p:cNvPr>
          <p:cNvSpPr txBox="1"/>
          <p:nvPr/>
        </p:nvSpPr>
        <p:spPr>
          <a:xfrm>
            <a:off x="87517" y="451749"/>
            <a:ext cx="10245012" cy="923330"/>
          </a:xfrm>
          <a:prstGeom prst="rect">
            <a:avLst/>
          </a:prstGeom>
          <a:noFill/>
        </p:spPr>
        <p:txBody>
          <a:bodyPr wrap="square" rtlCol="0">
            <a:spAutoFit/>
          </a:bodyPr>
          <a:lstStyle/>
          <a:p>
            <a:r>
              <a:rPr lang="en-US" sz="5400" dirty="0">
                <a:solidFill>
                  <a:schemeClr val="accent2">
                    <a:lumMod val="75000"/>
                  </a:schemeClr>
                </a:solidFill>
                <a:latin typeface="Elephant" panose="02020904090505020303" pitchFamily="18" charset="0"/>
              </a:rPr>
              <a:t>Semi-Colons</a:t>
            </a:r>
          </a:p>
        </p:txBody>
      </p:sp>
      <p:sp>
        <p:nvSpPr>
          <p:cNvPr id="3" name="TextBox 2">
            <a:extLst>
              <a:ext uri="{FF2B5EF4-FFF2-40B4-BE49-F238E27FC236}">
                <a16:creationId xmlns:a16="http://schemas.microsoft.com/office/drawing/2014/main" id="{0208673C-9FAD-2D57-E6CF-4D0772AD49B0}"/>
              </a:ext>
            </a:extLst>
          </p:cNvPr>
          <p:cNvSpPr txBox="1"/>
          <p:nvPr/>
        </p:nvSpPr>
        <p:spPr>
          <a:xfrm>
            <a:off x="4590107" y="235713"/>
            <a:ext cx="7514376" cy="6740307"/>
          </a:xfrm>
          <a:prstGeom prst="rect">
            <a:avLst/>
          </a:prstGeom>
          <a:noFill/>
        </p:spPr>
        <p:txBody>
          <a:bodyPr wrap="square" rtlCol="0">
            <a:spAutoFit/>
          </a:bodyPr>
          <a:lstStyle/>
          <a:p>
            <a:pPr algn="ctr"/>
            <a:r>
              <a:rPr lang="en-US" sz="1800" b="1" dirty="0"/>
              <a:t>Semicolons</a:t>
            </a:r>
            <a:r>
              <a:rPr lang="en-US" sz="1800" dirty="0"/>
              <a:t> warn the reader to pause a little longer than for a comma, but not as long as a period. It is only used between two items of equal grammatical rank: two independent clauses, two phrases, etc.  It could be called a “soft period.” </a:t>
            </a:r>
          </a:p>
          <a:p>
            <a:pPr marL="0" indent="0" algn="ctr">
              <a:buNone/>
            </a:pPr>
            <a:endParaRPr lang="en-US" sz="1800" dirty="0"/>
          </a:p>
          <a:p>
            <a:pPr marL="0" indent="0">
              <a:buNone/>
            </a:pPr>
            <a:r>
              <a:rPr lang="en-US" sz="1800" dirty="0"/>
              <a:t>Example:</a:t>
            </a:r>
          </a:p>
          <a:p>
            <a:pPr marL="342900" indent="-342900">
              <a:buFont typeface="+mj-lt"/>
              <a:buAutoNum type="arabicPeriod"/>
            </a:pPr>
            <a:r>
              <a:rPr lang="en-US" sz="1800" dirty="0"/>
              <a:t>Paul Revere’s </a:t>
            </a:r>
            <a:r>
              <a:rPr lang="en-US" sz="1800" i="1" dirty="0"/>
              <a:t>The Boston Massacre </a:t>
            </a:r>
            <a:r>
              <a:rPr lang="en-US" sz="1800" dirty="0"/>
              <a:t>is traditional American protest art</a:t>
            </a:r>
            <a:r>
              <a:rPr lang="en-US" sz="1800" dirty="0">
                <a:highlight>
                  <a:srgbClr val="FFFF00"/>
                </a:highlight>
              </a:rPr>
              <a:t>;</a:t>
            </a:r>
            <a:r>
              <a:rPr lang="en-US" sz="1800" dirty="0"/>
              <a:t> Edward Hick’s paintings are socially conscious art with a religiou</a:t>
            </a:r>
            <a:r>
              <a:rPr lang="en-US" dirty="0"/>
              <a:t>s strain.</a:t>
            </a:r>
          </a:p>
          <a:p>
            <a:pPr marL="342900" indent="-342900">
              <a:buFont typeface="+mj-lt"/>
              <a:buAutoNum type="arabicPeriod"/>
            </a:pPr>
            <a:endParaRPr lang="en-US" dirty="0"/>
          </a:p>
          <a:p>
            <a:pPr marL="342900" indent="-342900">
              <a:buFont typeface="+mj-lt"/>
              <a:buAutoNum type="arabicPeriod"/>
            </a:pPr>
            <a:r>
              <a:rPr lang="en-US" dirty="0"/>
              <a:t>Thomas Jefferson brought two hundred vanilla beans and a recipe for vanilla ice cream back from France</a:t>
            </a:r>
            <a:r>
              <a:rPr lang="en-US" dirty="0">
                <a:highlight>
                  <a:srgbClr val="FFFF00"/>
                </a:highlight>
              </a:rPr>
              <a:t>;</a:t>
            </a:r>
            <a:r>
              <a:rPr lang="en-US" dirty="0"/>
              <a:t> thus, he gave America its all-time favorite ice cream flavor. </a:t>
            </a:r>
          </a:p>
          <a:p>
            <a:r>
              <a:rPr lang="en-US" sz="1800" dirty="0"/>
              <a:t>Semicolons are also used whe</a:t>
            </a:r>
            <a:r>
              <a:rPr lang="en-US" dirty="0"/>
              <a:t>n: </a:t>
            </a:r>
          </a:p>
          <a:p>
            <a:r>
              <a:rPr lang="en-US" dirty="0"/>
              <a:t>Separating items in a series that already contains commas.</a:t>
            </a:r>
          </a:p>
          <a:p>
            <a:pPr lvl="1"/>
            <a:r>
              <a:rPr lang="en-US" dirty="0"/>
              <a:t>Example: </a:t>
            </a:r>
          </a:p>
          <a:p>
            <a:pPr marL="800100" lvl="1" indent="-342900">
              <a:buFont typeface="+mj-lt"/>
              <a:buAutoNum type="arabicPeriod"/>
            </a:pPr>
            <a:r>
              <a:rPr lang="en-US" dirty="0"/>
              <a:t>The governor will meet with Tyla Moore, the mayor</a:t>
            </a:r>
            <a:r>
              <a:rPr lang="en-US" dirty="0">
                <a:highlight>
                  <a:srgbClr val="FFFF00"/>
                </a:highlight>
              </a:rPr>
              <a:t>;</a:t>
            </a:r>
            <a:r>
              <a:rPr lang="en-US" dirty="0"/>
              <a:t> Haleigh Thomas, the new city manager</a:t>
            </a:r>
            <a:r>
              <a:rPr lang="en-US" dirty="0">
                <a:highlight>
                  <a:srgbClr val="FFFF00"/>
                </a:highlight>
              </a:rPr>
              <a:t>;</a:t>
            </a:r>
            <a:r>
              <a:rPr lang="en-US" dirty="0"/>
              <a:t> and Tre Carlson, the district attorney. </a:t>
            </a:r>
          </a:p>
          <a:p>
            <a:r>
              <a:rPr lang="en-US" dirty="0"/>
              <a:t>To join independent clauses when words like and, or, yet, but, for, nor, or so (FANBOYS) are not present. </a:t>
            </a:r>
          </a:p>
          <a:p>
            <a:pPr lvl="1"/>
            <a:r>
              <a:rPr lang="en-US" dirty="0"/>
              <a:t>Example: </a:t>
            </a:r>
          </a:p>
          <a:p>
            <a:pPr marL="800100" lvl="1" indent="-342900">
              <a:buFont typeface="+mj-lt"/>
              <a:buAutoNum type="arabicPeriod"/>
            </a:pPr>
            <a:r>
              <a:rPr lang="en-US" dirty="0"/>
              <a:t>Raleigh is the capital of North Carolina; Columbia is the capital of South Carolina. </a:t>
            </a:r>
          </a:p>
          <a:p>
            <a:endParaRPr lang="en-US" sz="1800" dirty="0"/>
          </a:p>
          <a:p>
            <a:pPr marL="342900" indent="-342900">
              <a:buFont typeface="+mj-lt"/>
              <a:buAutoNum type="arabicPeriod"/>
            </a:pPr>
            <a:endParaRPr lang="en-US" dirty="0"/>
          </a:p>
        </p:txBody>
      </p:sp>
      <p:pic>
        <p:nvPicPr>
          <p:cNvPr id="6148" name="Picture 4" descr="Image result for semicolon punctuation">
            <a:extLst>
              <a:ext uri="{FF2B5EF4-FFF2-40B4-BE49-F238E27FC236}">
                <a16:creationId xmlns:a16="http://schemas.microsoft.com/office/drawing/2014/main" id="{4E4C94A7-40FD-B1EF-AEAE-34B5CACF1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32" y="1994536"/>
            <a:ext cx="2853353" cy="271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6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8463-AC34-4EBC-899B-50F9D34E944F}"/>
              </a:ext>
            </a:extLst>
          </p:cNvPr>
          <p:cNvSpPr>
            <a:spLocks noGrp="1"/>
          </p:cNvSpPr>
          <p:nvPr>
            <p:ph type="title" idx="4294967295"/>
          </p:nvPr>
        </p:nvSpPr>
        <p:spPr>
          <a:xfrm>
            <a:off x="0" y="314325"/>
            <a:ext cx="4219575" cy="1346200"/>
          </a:xfrm>
        </p:spPr>
        <p:txBody>
          <a:bodyPr anchor="b">
            <a:normAutofit/>
          </a:bodyPr>
          <a:lstStyle/>
          <a:p>
            <a:pPr algn="ctr"/>
            <a:r>
              <a:rPr lang="en-US" sz="5600">
                <a:latin typeface="Elephant" panose="02020904090505020303" pitchFamily="18" charset="0"/>
              </a:rPr>
              <a:t>Apostrophe</a:t>
            </a:r>
          </a:p>
        </p:txBody>
      </p:sp>
      <p:sp>
        <p:nvSpPr>
          <p:cNvPr id="3" name="Content Placeholder 2">
            <a:extLst>
              <a:ext uri="{FF2B5EF4-FFF2-40B4-BE49-F238E27FC236}">
                <a16:creationId xmlns:a16="http://schemas.microsoft.com/office/drawing/2014/main" id="{A564348E-B703-4078-B671-D7FE44FBFE8C}"/>
              </a:ext>
            </a:extLst>
          </p:cNvPr>
          <p:cNvSpPr>
            <a:spLocks noGrp="1"/>
          </p:cNvSpPr>
          <p:nvPr>
            <p:ph idx="4294967295"/>
          </p:nvPr>
        </p:nvSpPr>
        <p:spPr>
          <a:xfrm>
            <a:off x="4401441" y="314324"/>
            <a:ext cx="7657775" cy="4049445"/>
          </a:xfrm>
        </p:spPr>
        <p:txBody>
          <a:bodyPr anchor="t">
            <a:noAutofit/>
          </a:bodyPr>
          <a:lstStyle/>
          <a:p>
            <a:pPr marL="0" indent="0">
              <a:lnSpc>
                <a:spcPct val="100000"/>
              </a:lnSpc>
              <a:buNone/>
            </a:pPr>
            <a:r>
              <a:rPr lang="en-US" sz="1400" dirty="0">
                <a:solidFill>
                  <a:schemeClr val="tx1">
                    <a:alpha val="80000"/>
                  </a:schemeClr>
                </a:solidFill>
              </a:rPr>
              <a:t>Apostrophes are used for the following reasons:</a:t>
            </a:r>
          </a:p>
          <a:p>
            <a:pPr>
              <a:lnSpc>
                <a:spcPct val="100000"/>
              </a:lnSpc>
              <a:buFont typeface="Courier New" panose="02070309020205020404" pitchFamily="49" charset="0"/>
              <a:buChar char="o"/>
            </a:pPr>
            <a:r>
              <a:rPr lang="en-US" sz="1400" dirty="0">
                <a:solidFill>
                  <a:schemeClr val="tx1">
                    <a:alpha val="80000"/>
                  </a:schemeClr>
                </a:solidFill>
              </a:rPr>
              <a:t>The possessive case of a noun is used to indicate </a:t>
            </a:r>
            <a:r>
              <a:rPr lang="en-US" sz="1400" b="1" dirty="0">
                <a:solidFill>
                  <a:schemeClr val="tx1">
                    <a:alpha val="80000"/>
                  </a:schemeClr>
                </a:solidFill>
              </a:rPr>
              <a:t>ownership.</a:t>
            </a:r>
          </a:p>
          <a:p>
            <a:pPr marL="0" indent="0">
              <a:lnSpc>
                <a:spcPct val="100000"/>
              </a:lnSpc>
              <a:buNone/>
            </a:pPr>
            <a:r>
              <a:rPr lang="en-US" sz="1400" dirty="0">
                <a:solidFill>
                  <a:schemeClr val="tx1">
                    <a:alpha val="80000"/>
                  </a:schemeClr>
                </a:solidFill>
              </a:rPr>
              <a:t>Singular noun—add an </a:t>
            </a:r>
            <a:r>
              <a:rPr lang="en-US" sz="1400" b="1" dirty="0">
                <a:solidFill>
                  <a:schemeClr val="tx1">
                    <a:alpha val="80000"/>
                  </a:schemeClr>
                </a:solidFill>
              </a:rPr>
              <a:t>apostrophe</a:t>
            </a:r>
            <a:r>
              <a:rPr lang="en-US" sz="1400" dirty="0">
                <a:solidFill>
                  <a:schemeClr val="tx1">
                    <a:alpha val="80000"/>
                  </a:schemeClr>
                </a:solidFill>
              </a:rPr>
              <a:t> and an “s”--   The boy’s jacket is missing. (one boy)</a:t>
            </a:r>
          </a:p>
          <a:p>
            <a:pPr marL="0" indent="0">
              <a:lnSpc>
                <a:spcPct val="100000"/>
              </a:lnSpc>
              <a:buNone/>
            </a:pPr>
            <a:r>
              <a:rPr lang="en-US" sz="1400" dirty="0">
                <a:solidFill>
                  <a:schemeClr val="tx1">
                    <a:alpha val="80000"/>
                  </a:schemeClr>
                </a:solidFill>
              </a:rPr>
              <a:t>Plural noun—usually just an </a:t>
            </a:r>
            <a:r>
              <a:rPr lang="en-US" sz="1400" b="1" dirty="0">
                <a:solidFill>
                  <a:schemeClr val="tx1">
                    <a:alpha val="80000"/>
                  </a:schemeClr>
                </a:solidFill>
              </a:rPr>
              <a:t>apostrophe</a:t>
            </a:r>
            <a:r>
              <a:rPr lang="en-US" sz="1400" dirty="0">
                <a:solidFill>
                  <a:schemeClr val="tx1">
                    <a:alpha val="80000"/>
                  </a:schemeClr>
                </a:solidFill>
              </a:rPr>
              <a:t>– The boys’ rooms are down the hall. (more than one boy)</a:t>
            </a:r>
          </a:p>
          <a:p>
            <a:pPr marL="0" indent="0">
              <a:lnSpc>
                <a:spcPct val="100000"/>
              </a:lnSpc>
              <a:buNone/>
            </a:pPr>
            <a:r>
              <a:rPr lang="en-US" sz="1400" dirty="0"/>
              <a:t>Tip: Apostrophes may or may not appear in possessive names of businesses or organizations. For example, Denny’s and Tigers Stadium</a:t>
            </a:r>
          </a:p>
          <a:p>
            <a:pPr marL="0" indent="0">
              <a:lnSpc>
                <a:spcPct val="100000"/>
              </a:lnSpc>
              <a:buNone/>
            </a:pPr>
            <a:endParaRPr lang="en-US" sz="1400" dirty="0">
              <a:solidFill>
                <a:schemeClr val="tx1">
                  <a:alpha val="80000"/>
                </a:schemeClr>
              </a:solidFill>
            </a:endParaRPr>
          </a:p>
          <a:p>
            <a:pPr>
              <a:lnSpc>
                <a:spcPct val="100000"/>
              </a:lnSpc>
              <a:buFont typeface="Courier New" panose="02070309020205020404" pitchFamily="49" charset="0"/>
              <a:buChar char="o"/>
            </a:pPr>
            <a:r>
              <a:rPr lang="en-US" sz="1400" dirty="0">
                <a:solidFill>
                  <a:schemeClr val="tx1">
                    <a:alpha val="80000"/>
                  </a:schemeClr>
                </a:solidFill>
              </a:rPr>
              <a:t>Use an </a:t>
            </a:r>
            <a:r>
              <a:rPr lang="en-US" sz="1400" b="1" dirty="0">
                <a:solidFill>
                  <a:schemeClr val="tx1">
                    <a:alpha val="80000"/>
                  </a:schemeClr>
                </a:solidFill>
              </a:rPr>
              <a:t>apostrophe</a:t>
            </a:r>
            <a:r>
              <a:rPr lang="en-US" sz="1400" dirty="0">
                <a:solidFill>
                  <a:schemeClr val="tx1">
                    <a:alpha val="80000"/>
                  </a:schemeClr>
                </a:solidFill>
              </a:rPr>
              <a:t> when creating a contraction. I can’t go with you. (can not)</a:t>
            </a:r>
          </a:p>
          <a:p>
            <a:pPr marL="457200" lvl="1" indent="0">
              <a:lnSpc>
                <a:spcPct val="100000"/>
              </a:lnSpc>
              <a:buNone/>
            </a:pPr>
            <a:r>
              <a:rPr lang="en-US" sz="1400" dirty="0">
                <a:solidFill>
                  <a:schemeClr val="tx1">
                    <a:alpha val="80000"/>
                  </a:schemeClr>
                </a:solidFill>
              </a:rPr>
              <a:t>I won’t be able to complete my assignment. (will not)</a:t>
            </a:r>
          </a:p>
          <a:p>
            <a:pPr marL="457200" lvl="1" indent="0">
              <a:lnSpc>
                <a:spcPct val="100000"/>
              </a:lnSpc>
              <a:buNone/>
            </a:pPr>
            <a:r>
              <a:rPr lang="en-US" sz="1400" dirty="0">
                <a:solidFill>
                  <a:schemeClr val="tx1">
                    <a:alpha val="80000"/>
                  </a:schemeClr>
                </a:solidFill>
              </a:rPr>
              <a:t>It’s OK if you can’t go. (it is)</a:t>
            </a:r>
          </a:p>
          <a:p>
            <a:pPr marL="457200" lvl="1" indent="0">
              <a:lnSpc>
                <a:spcPct val="100000"/>
              </a:lnSpc>
              <a:buNone/>
            </a:pPr>
            <a:r>
              <a:rPr lang="en-US" sz="1400" b="1" u="sng" dirty="0">
                <a:solidFill>
                  <a:srgbClr val="FF0000">
                    <a:alpha val="80000"/>
                  </a:srgbClr>
                </a:solidFill>
              </a:rPr>
              <a:t>NOTE: </a:t>
            </a:r>
            <a:r>
              <a:rPr lang="en-US" sz="1400" b="1" u="sng" dirty="0">
                <a:solidFill>
                  <a:srgbClr val="FF0000">
                    <a:alpha val="80000"/>
                  </a:srgbClr>
                </a:solidFill>
                <a:highlight>
                  <a:srgbClr val="F6CEF0"/>
                </a:highlight>
              </a:rPr>
              <a:t>POSSESSIVE PRONOUNS</a:t>
            </a:r>
            <a:r>
              <a:rPr lang="en-US" sz="1400" b="1" u="sng" dirty="0">
                <a:solidFill>
                  <a:srgbClr val="FF0000">
                    <a:alpha val="80000"/>
                  </a:srgbClr>
                </a:solidFill>
              </a:rPr>
              <a:t> ARE NOT </a:t>
            </a:r>
            <a:r>
              <a:rPr lang="en-US" sz="1400" b="1" u="sng" dirty="0">
                <a:solidFill>
                  <a:srgbClr val="FF0000">
                    <a:alpha val="80000"/>
                  </a:srgbClr>
                </a:solidFill>
                <a:highlight>
                  <a:srgbClr val="A7D9FF"/>
                </a:highlight>
              </a:rPr>
              <a:t>CONTRACTIONS.</a:t>
            </a:r>
          </a:p>
          <a:p>
            <a:pPr marL="457200" lvl="1" indent="0">
              <a:lnSpc>
                <a:spcPct val="100000"/>
              </a:lnSpc>
              <a:buNone/>
            </a:pPr>
            <a:r>
              <a:rPr lang="en-US" sz="1400" dirty="0">
                <a:solidFill>
                  <a:schemeClr val="tx1">
                    <a:alpha val="80000"/>
                  </a:schemeClr>
                </a:solidFill>
                <a:highlight>
                  <a:srgbClr val="F6CEF0"/>
                </a:highlight>
              </a:rPr>
              <a:t>Its</a:t>
            </a:r>
            <a:r>
              <a:rPr lang="en-US" sz="1400" dirty="0">
                <a:solidFill>
                  <a:schemeClr val="tx1">
                    <a:alpha val="80000"/>
                  </a:schemeClr>
                </a:solidFill>
              </a:rPr>
              <a:t> roof fell in on itself.	</a:t>
            </a:r>
            <a:r>
              <a:rPr lang="en-US" sz="1400" dirty="0">
                <a:solidFill>
                  <a:schemeClr val="tx1">
                    <a:alpha val="80000"/>
                  </a:schemeClr>
                </a:solidFill>
                <a:highlight>
                  <a:srgbClr val="A7D9FF"/>
                </a:highlight>
              </a:rPr>
              <a:t>it’s</a:t>
            </a:r>
            <a:r>
              <a:rPr lang="en-US" sz="1400" dirty="0">
                <a:solidFill>
                  <a:schemeClr val="tx1">
                    <a:alpha val="80000"/>
                  </a:schemeClr>
                </a:solidFill>
              </a:rPr>
              <a:t> = it is, or it has			</a:t>
            </a:r>
          </a:p>
          <a:p>
            <a:pPr marL="457200" lvl="1" indent="0">
              <a:lnSpc>
                <a:spcPct val="100000"/>
              </a:lnSpc>
              <a:buNone/>
            </a:pPr>
            <a:r>
              <a:rPr lang="en-US" sz="1400" dirty="0">
                <a:solidFill>
                  <a:schemeClr val="tx1">
                    <a:alpha val="80000"/>
                  </a:schemeClr>
                </a:solidFill>
              </a:rPr>
              <a:t>You would </a:t>
            </a:r>
            <a:r>
              <a:rPr lang="en-US" sz="1400" u="sng" dirty="0">
                <a:solidFill>
                  <a:srgbClr val="FF0000">
                    <a:alpha val="80000"/>
                  </a:srgbClr>
                </a:solidFill>
              </a:rPr>
              <a:t>not </a:t>
            </a:r>
            <a:r>
              <a:rPr lang="en-US" sz="1400" dirty="0">
                <a:solidFill>
                  <a:schemeClr val="tx1">
                    <a:alpha val="80000"/>
                  </a:schemeClr>
                </a:solidFill>
              </a:rPr>
              <a:t>write “It’s tail was injured in a fight.”(This would mean that “It is tail was injured in a fight.”)</a:t>
            </a:r>
          </a:p>
          <a:p>
            <a:pPr marL="457200" lvl="1" indent="0">
              <a:lnSpc>
                <a:spcPct val="100000"/>
              </a:lnSpc>
              <a:buNone/>
            </a:pPr>
            <a:endParaRPr lang="en-US" sz="1400" dirty="0">
              <a:solidFill>
                <a:schemeClr val="tx1">
                  <a:alpha val="80000"/>
                </a:schemeClr>
              </a:solidFill>
            </a:endParaRPr>
          </a:p>
          <a:p>
            <a:pPr marL="742950" lvl="1" indent="-285750">
              <a:lnSpc>
                <a:spcPct val="100000"/>
              </a:lnSpc>
              <a:buFont typeface="Courier New" panose="02070309020205020404" pitchFamily="49" charset="0"/>
              <a:buChar char="o"/>
            </a:pPr>
            <a:r>
              <a:rPr lang="en-US" sz="1400" dirty="0">
                <a:solidFill>
                  <a:schemeClr val="tx1">
                    <a:alpha val="80000"/>
                  </a:schemeClr>
                </a:solidFill>
              </a:rPr>
              <a:t>To indicate plurals of letters, numbers, or symbols</a:t>
            </a:r>
          </a:p>
          <a:p>
            <a:pPr marL="384048" lvl="2" indent="0">
              <a:buNone/>
            </a:pPr>
            <a:r>
              <a:rPr lang="en-US" dirty="0"/>
              <a:t>Example: I got all A’s this semester. </a:t>
            </a:r>
          </a:p>
          <a:p>
            <a:pPr marL="384048" lvl="2" indent="0">
              <a:buNone/>
            </a:pPr>
            <a:r>
              <a:rPr lang="en-US" dirty="0"/>
              <a:t>Example: My shoe size ranges between 7’s and 8’s. </a:t>
            </a:r>
          </a:p>
          <a:p>
            <a:pPr marL="384048" lvl="2" indent="0">
              <a:buNone/>
            </a:pPr>
            <a:r>
              <a:rPr lang="en-US" dirty="0"/>
              <a:t>Example: All of the 2009’s were sold on the lot. </a:t>
            </a:r>
          </a:p>
          <a:p>
            <a:pPr marL="457200" lvl="1" indent="0">
              <a:lnSpc>
                <a:spcPct val="100000"/>
              </a:lnSpc>
              <a:buNone/>
            </a:pPr>
            <a:endParaRPr lang="en-US" sz="1400" dirty="0">
              <a:solidFill>
                <a:schemeClr val="tx1">
                  <a:alpha val="80000"/>
                </a:schemeClr>
              </a:solidFill>
            </a:endParaRPr>
          </a:p>
        </p:txBody>
      </p:sp>
      <p:pic>
        <p:nvPicPr>
          <p:cNvPr id="7170" name="Picture 2" descr="Image result for apostrophy punctuation">
            <a:extLst>
              <a:ext uri="{FF2B5EF4-FFF2-40B4-BE49-F238E27FC236}">
                <a16:creationId xmlns:a16="http://schemas.microsoft.com/office/drawing/2014/main" id="{6CD9F048-4776-D4F5-7365-29131C249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30" y="2106059"/>
            <a:ext cx="3702511" cy="276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2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A6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541E-81D8-4D2A-A6DF-4C1AD08C3114}"/>
              </a:ext>
            </a:extLst>
          </p:cNvPr>
          <p:cNvSpPr>
            <a:spLocks noGrp="1"/>
          </p:cNvSpPr>
          <p:nvPr>
            <p:ph type="title"/>
          </p:nvPr>
        </p:nvSpPr>
        <p:spPr>
          <a:xfrm>
            <a:off x="7439028" y="497633"/>
            <a:ext cx="5816361" cy="1330839"/>
          </a:xfrm>
        </p:spPr>
        <p:txBody>
          <a:bodyPr>
            <a:normAutofit/>
          </a:bodyPr>
          <a:lstStyle/>
          <a:p>
            <a:r>
              <a:rPr lang="en-US">
                <a:solidFill>
                  <a:schemeClr val="accent1">
                    <a:lumMod val="50000"/>
                  </a:schemeClr>
                </a:solidFill>
                <a:latin typeface="Elephant" panose="02020904090505020303" pitchFamily="18" charset="0"/>
              </a:rPr>
              <a:t>DASH</a:t>
            </a:r>
          </a:p>
        </p:txBody>
      </p:sp>
      <p:sp>
        <p:nvSpPr>
          <p:cNvPr id="3" name="Content Placeholder 2">
            <a:extLst>
              <a:ext uri="{FF2B5EF4-FFF2-40B4-BE49-F238E27FC236}">
                <a16:creationId xmlns:a16="http://schemas.microsoft.com/office/drawing/2014/main" id="{95C92C41-3F76-4439-B9E5-45B0D2BDA854}"/>
              </a:ext>
            </a:extLst>
          </p:cNvPr>
          <p:cNvSpPr>
            <a:spLocks noGrp="1"/>
          </p:cNvSpPr>
          <p:nvPr>
            <p:ph idx="1"/>
          </p:nvPr>
        </p:nvSpPr>
        <p:spPr>
          <a:xfrm>
            <a:off x="5651739" y="1687314"/>
            <a:ext cx="5816362" cy="3908587"/>
          </a:xfrm>
        </p:spPr>
        <p:txBody>
          <a:bodyPr>
            <a:normAutofit/>
          </a:bodyPr>
          <a:lstStyle/>
          <a:p>
            <a:pPr marL="0" indent="0" algn="ctr">
              <a:buNone/>
            </a:pPr>
            <a:r>
              <a:rPr lang="en-US" sz="1600" b="1">
                <a:latin typeface="+mj-lt"/>
              </a:rPr>
              <a:t>Dashes are used to set off nonessential material. Unlike commas, dashes call attention to the material that they set off.  Dashes are also used to introduce a statement that summarizes a list or series and can mark hesitation or an unfinished thought.  For emphasis, you may use dashes to set off explanations, qualifications, examples, definitions, and appositives.</a:t>
            </a:r>
          </a:p>
          <a:p>
            <a:pPr marL="0" indent="0">
              <a:buNone/>
            </a:pPr>
            <a:r>
              <a:rPr lang="en-US" sz="1300"/>
              <a:t> </a:t>
            </a:r>
            <a:r>
              <a:rPr lang="en-US" sz="1600"/>
              <a:t>Example:</a:t>
            </a:r>
          </a:p>
          <a:p>
            <a:pPr marL="342900" indent="-342900">
              <a:buFont typeface="+mj-lt"/>
              <a:buAutoNum type="arabicPeriod"/>
            </a:pPr>
            <a:r>
              <a:rPr lang="en-US" sz="1600"/>
              <a:t>Neither of the boys</a:t>
            </a:r>
            <a:r>
              <a:rPr lang="en-US" sz="1600">
                <a:highlight>
                  <a:srgbClr val="FFFF00"/>
                </a:highlight>
              </a:rPr>
              <a:t>–</a:t>
            </a:r>
            <a:r>
              <a:rPr lang="en-US" sz="1600"/>
              <a:t> both nine years old</a:t>
            </a:r>
            <a:r>
              <a:rPr lang="en-US" sz="1600">
                <a:highlight>
                  <a:srgbClr val="FFFF00"/>
                </a:highlight>
              </a:rPr>
              <a:t>–</a:t>
            </a:r>
            <a:r>
              <a:rPr lang="en-US" sz="1600"/>
              <a:t> had and history of violence. </a:t>
            </a:r>
          </a:p>
          <a:p>
            <a:pPr marL="342900" indent="-342900">
              <a:buFont typeface="+mj-lt"/>
              <a:buAutoNum type="arabicPeriod"/>
            </a:pPr>
            <a:r>
              <a:rPr lang="en-US" sz="1600"/>
              <a:t>“Study hard,” “Respect your elders,” “Don’t talk with your mouth full”</a:t>
            </a:r>
            <a:r>
              <a:rPr lang="en-US" sz="1600">
                <a:highlight>
                  <a:srgbClr val="FFFF00"/>
                </a:highlight>
              </a:rPr>
              <a:t>–</a:t>
            </a:r>
            <a:r>
              <a:rPr lang="en-US" sz="1600"/>
              <a:t> Sharon had often heard her parents say these things. </a:t>
            </a:r>
          </a:p>
          <a:p>
            <a:pPr marL="342900" indent="-342900">
              <a:buFont typeface="+mj-lt"/>
              <a:buAutoNum type="arabicPeriod"/>
            </a:pPr>
            <a:r>
              <a:rPr lang="en-US" sz="1600"/>
              <a:t>“I think</a:t>
            </a:r>
            <a:r>
              <a:rPr lang="en-US" sz="1600">
                <a:highlight>
                  <a:srgbClr val="FFFF00"/>
                </a:highlight>
              </a:rPr>
              <a:t>—</a:t>
            </a:r>
            <a:r>
              <a:rPr lang="en-US" sz="1600"/>
              <a:t>no, I know</a:t>
            </a:r>
            <a:r>
              <a:rPr lang="en-US" sz="1600">
                <a:highlight>
                  <a:srgbClr val="FFFF00"/>
                </a:highlight>
              </a:rPr>
              <a:t>–</a:t>
            </a:r>
            <a:r>
              <a:rPr lang="en-US" sz="1600"/>
              <a:t> this is the worst day of my life,” Julie sighed. </a:t>
            </a:r>
          </a:p>
          <a:p>
            <a:pPr marL="0" indent="0">
              <a:buNone/>
            </a:pPr>
            <a:endParaRPr lang="en-US" sz="1600"/>
          </a:p>
          <a:p>
            <a:pPr marL="0" indent="0">
              <a:buNone/>
            </a:pPr>
            <a:endParaRPr lang="en-US" sz="1300"/>
          </a:p>
          <a:p>
            <a:pPr marL="0" indent="0">
              <a:buNone/>
            </a:pPr>
            <a:endParaRPr lang="en-US" sz="1300"/>
          </a:p>
        </p:txBody>
      </p:sp>
      <p:pic>
        <p:nvPicPr>
          <p:cNvPr id="6148" name="Picture 4" descr="Image result for dash symbol">
            <a:extLst>
              <a:ext uri="{FF2B5EF4-FFF2-40B4-BE49-F238E27FC236}">
                <a16:creationId xmlns:a16="http://schemas.microsoft.com/office/drawing/2014/main" id="{74EA2257-1E45-418E-8A0A-DFDCD1CD00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899" y="1495947"/>
            <a:ext cx="4029075" cy="429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27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EAE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B995-70EE-4AB7-AB9C-66FA3CB9FF7A}"/>
              </a:ext>
            </a:extLst>
          </p:cNvPr>
          <p:cNvSpPr>
            <a:spLocks noGrp="1"/>
          </p:cNvSpPr>
          <p:nvPr>
            <p:ph type="title" idx="4294967295"/>
          </p:nvPr>
        </p:nvSpPr>
        <p:spPr>
          <a:xfrm>
            <a:off x="0" y="-146051"/>
            <a:ext cx="5340350" cy="1146175"/>
          </a:xfrm>
        </p:spPr>
        <p:txBody>
          <a:bodyPr>
            <a:normAutofit/>
          </a:bodyPr>
          <a:lstStyle/>
          <a:p>
            <a:r>
              <a:rPr lang="en-US" dirty="0">
                <a:solidFill>
                  <a:srgbClr val="0070C0"/>
                </a:solidFill>
                <a:latin typeface="Showcard Gothic" panose="04020904020102020604" pitchFamily="82" charset="0"/>
              </a:rPr>
              <a:t>HYPHEN</a:t>
            </a:r>
          </a:p>
        </p:txBody>
      </p:sp>
      <p:sp>
        <p:nvSpPr>
          <p:cNvPr id="3" name="Content Placeholder 2">
            <a:extLst>
              <a:ext uri="{FF2B5EF4-FFF2-40B4-BE49-F238E27FC236}">
                <a16:creationId xmlns:a16="http://schemas.microsoft.com/office/drawing/2014/main" id="{168BCFD2-C0DB-423D-A3DE-A5CF012994A1}"/>
              </a:ext>
            </a:extLst>
          </p:cNvPr>
          <p:cNvSpPr>
            <a:spLocks noGrp="1"/>
          </p:cNvSpPr>
          <p:nvPr>
            <p:ph idx="4294967295"/>
          </p:nvPr>
        </p:nvSpPr>
        <p:spPr>
          <a:xfrm>
            <a:off x="0" y="877078"/>
            <a:ext cx="6183088" cy="5553885"/>
          </a:xfrm>
          <a:solidFill>
            <a:srgbClr val="B8EAEA"/>
          </a:solidFill>
        </p:spPr>
        <p:txBody>
          <a:bodyPr anchor="ctr">
            <a:normAutofit fontScale="92500" lnSpcReduction="20000"/>
          </a:bodyPr>
          <a:lstStyle/>
          <a:p>
            <a:pPr marL="0" indent="0" algn="ctr">
              <a:buNone/>
            </a:pPr>
            <a:r>
              <a:rPr lang="en-US" sz="1100" dirty="0">
                <a:solidFill>
                  <a:srgbClr val="FFFFFF"/>
                </a:solidFill>
              </a:rPr>
              <a:t>  </a:t>
            </a:r>
            <a:r>
              <a:rPr lang="en-US" sz="1500" b="1" dirty="0">
                <a:solidFill>
                  <a:schemeClr val="accent1">
                    <a:lumMod val="50000"/>
                  </a:schemeClr>
                </a:solidFill>
              </a:rPr>
              <a:t>A hyphen is used to divide a word at the end of a line and connect words to indicate that they have a combined meaning.</a:t>
            </a:r>
          </a:p>
          <a:p>
            <a:pPr marL="0" indent="0">
              <a:buNone/>
            </a:pPr>
            <a:r>
              <a:rPr lang="en-US" sz="1500" dirty="0">
                <a:solidFill>
                  <a:schemeClr val="accent1">
                    <a:lumMod val="50000"/>
                  </a:schemeClr>
                </a:solidFill>
              </a:rPr>
              <a:t>Example: Ice</a:t>
            </a:r>
            <a:r>
              <a:rPr lang="en-US" sz="1500" dirty="0">
                <a:solidFill>
                  <a:schemeClr val="accent1">
                    <a:lumMod val="50000"/>
                  </a:schemeClr>
                </a:solidFill>
                <a:highlight>
                  <a:srgbClr val="FFFF00"/>
                </a:highlight>
              </a:rPr>
              <a:t>-</a:t>
            </a:r>
            <a:r>
              <a:rPr lang="en-US" sz="1500" dirty="0">
                <a:solidFill>
                  <a:schemeClr val="accent1">
                    <a:lumMod val="50000"/>
                  </a:schemeClr>
                </a:solidFill>
              </a:rPr>
              <a:t>cream, 9</a:t>
            </a:r>
            <a:r>
              <a:rPr lang="en-US" sz="1500" dirty="0">
                <a:solidFill>
                  <a:schemeClr val="accent1">
                    <a:lumMod val="50000"/>
                  </a:schemeClr>
                </a:solidFill>
                <a:highlight>
                  <a:srgbClr val="FFFF00"/>
                </a:highlight>
              </a:rPr>
              <a:t>-</a:t>
            </a:r>
            <a:r>
              <a:rPr lang="en-US" sz="1500" dirty="0">
                <a:solidFill>
                  <a:schemeClr val="accent1">
                    <a:lumMod val="50000"/>
                  </a:schemeClr>
                </a:solidFill>
              </a:rPr>
              <a:t>year</a:t>
            </a:r>
            <a:r>
              <a:rPr lang="en-US" sz="1500" dirty="0">
                <a:solidFill>
                  <a:schemeClr val="accent1">
                    <a:lumMod val="50000"/>
                  </a:schemeClr>
                </a:solidFill>
                <a:highlight>
                  <a:srgbClr val="FFFF00"/>
                </a:highlight>
              </a:rPr>
              <a:t>-</a:t>
            </a:r>
            <a:r>
              <a:rPr lang="en-US" sz="1500" dirty="0">
                <a:solidFill>
                  <a:schemeClr val="accent1">
                    <a:lumMod val="50000"/>
                  </a:schemeClr>
                </a:solidFill>
              </a:rPr>
              <a:t>old </a:t>
            </a:r>
          </a:p>
          <a:p>
            <a:pPr marL="0" indent="0">
              <a:buNone/>
            </a:pPr>
            <a:r>
              <a:rPr lang="en-US" sz="1500" dirty="0">
                <a:solidFill>
                  <a:schemeClr val="accent1">
                    <a:lumMod val="50000"/>
                  </a:schemeClr>
                </a:solidFill>
              </a:rPr>
              <a:t>Hyphens can also be used to:</a:t>
            </a:r>
          </a:p>
          <a:p>
            <a:r>
              <a:rPr lang="en-US" sz="1600" b="1" dirty="0">
                <a:solidFill>
                  <a:schemeClr val="accent1">
                    <a:lumMod val="50000"/>
                  </a:schemeClr>
                </a:solidFill>
              </a:rPr>
              <a:t>Break words at the end of a line.</a:t>
            </a:r>
          </a:p>
          <a:p>
            <a:pPr marL="91440" lvl="1" indent="-91440">
              <a:spcBef>
                <a:spcPts val="1200"/>
              </a:spcBef>
              <a:spcAft>
                <a:spcPts val="200"/>
              </a:spcAft>
              <a:buSzPct val="100000"/>
              <a:buFont typeface="Calibri" panose="020F0502020204030204" pitchFamily="34" charset="0"/>
              <a:buChar char=" "/>
            </a:pPr>
            <a:r>
              <a:rPr lang="en-US" sz="1400" dirty="0">
                <a:solidFill>
                  <a:schemeClr val="accent1">
                    <a:lumMod val="50000"/>
                  </a:schemeClr>
                </a:solidFill>
              </a:rPr>
              <a:t>Example: I say Janet on the tele-</a:t>
            </a:r>
          </a:p>
          <a:p>
            <a:pPr marL="91440" lvl="4" indent="-91440">
              <a:spcBef>
                <a:spcPts val="1200"/>
              </a:spcBef>
              <a:spcAft>
                <a:spcPts val="200"/>
              </a:spcAft>
              <a:buSzPct val="100000"/>
              <a:buFont typeface="Calibri" panose="020F0502020204030204" pitchFamily="34" charset="0"/>
              <a:buChar char=" "/>
            </a:pPr>
            <a:r>
              <a:rPr lang="en-US" dirty="0">
                <a:solidFill>
                  <a:schemeClr val="accent1">
                    <a:lumMod val="50000"/>
                  </a:schemeClr>
                </a:solidFill>
              </a:rPr>
              <a:t>vision last night. </a:t>
            </a:r>
          </a:p>
          <a:p>
            <a:r>
              <a:rPr lang="en-US" sz="1600" b="1" dirty="0">
                <a:solidFill>
                  <a:schemeClr val="accent1">
                    <a:lumMod val="50000"/>
                  </a:schemeClr>
                </a:solidFill>
              </a:rPr>
              <a:t>When using certain prefixes or suffixes. </a:t>
            </a:r>
          </a:p>
          <a:p>
            <a:r>
              <a:rPr lang="en-US" sz="1400" dirty="0">
                <a:solidFill>
                  <a:schemeClr val="accent1">
                    <a:lumMod val="50000"/>
                  </a:schemeClr>
                </a:solidFill>
              </a:rPr>
              <a:t>Example: You shouldn’t self-diagnosis as you could do a lot of damage to your body.</a:t>
            </a:r>
          </a:p>
          <a:p>
            <a:endParaRPr lang="en-US" sz="1500" dirty="0">
              <a:solidFill>
                <a:schemeClr val="accent1">
                  <a:lumMod val="50000"/>
                </a:schemeClr>
              </a:solidFill>
            </a:endParaRPr>
          </a:p>
          <a:p>
            <a:r>
              <a:rPr lang="en-US" sz="1600" b="1" dirty="0">
                <a:solidFill>
                  <a:schemeClr val="accent1">
                    <a:lumMod val="50000"/>
                  </a:schemeClr>
                </a:solidFill>
              </a:rPr>
              <a:t>Divide a word that is already hyphenated only at the hyphen</a:t>
            </a:r>
            <a:r>
              <a:rPr lang="en-US" sz="1500" dirty="0">
                <a:solidFill>
                  <a:schemeClr val="accent1">
                    <a:lumMod val="50000"/>
                  </a:schemeClr>
                </a:solidFill>
              </a:rPr>
              <a:t>.</a:t>
            </a:r>
          </a:p>
          <a:p>
            <a:r>
              <a:rPr lang="en-US" sz="1500" dirty="0">
                <a:solidFill>
                  <a:schemeClr val="accent1">
                    <a:lumMod val="50000"/>
                  </a:schemeClr>
                </a:solidFill>
              </a:rPr>
              <a:t>Example: self</a:t>
            </a:r>
            <a:r>
              <a:rPr lang="en-US" sz="1500" dirty="0">
                <a:solidFill>
                  <a:schemeClr val="accent1">
                    <a:lumMod val="50000"/>
                  </a:schemeClr>
                </a:solidFill>
                <a:highlight>
                  <a:srgbClr val="FFFF00"/>
                </a:highlight>
              </a:rPr>
              <a:t>-</a:t>
            </a:r>
            <a:r>
              <a:rPr lang="en-US" sz="1500" dirty="0">
                <a:solidFill>
                  <a:schemeClr val="accent1">
                    <a:lumMod val="50000"/>
                  </a:schemeClr>
                </a:solidFill>
              </a:rPr>
              <a:t>defense, happy</a:t>
            </a:r>
            <a:r>
              <a:rPr lang="en-US" sz="1500" dirty="0">
                <a:solidFill>
                  <a:schemeClr val="accent1">
                    <a:lumMod val="50000"/>
                  </a:schemeClr>
                </a:solidFill>
                <a:highlight>
                  <a:srgbClr val="FFFF00"/>
                </a:highlight>
              </a:rPr>
              <a:t>-</a:t>
            </a:r>
            <a:r>
              <a:rPr lang="en-US" sz="1500" dirty="0">
                <a:solidFill>
                  <a:schemeClr val="accent1">
                    <a:lumMod val="50000"/>
                  </a:schemeClr>
                </a:solidFill>
              </a:rPr>
              <a:t>go</a:t>
            </a:r>
            <a:r>
              <a:rPr lang="en-US" sz="1500" dirty="0">
                <a:solidFill>
                  <a:schemeClr val="accent1">
                    <a:lumMod val="50000"/>
                  </a:schemeClr>
                </a:solidFill>
                <a:highlight>
                  <a:srgbClr val="FFFF00"/>
                </a:highlight>
              </a:rPr>
              <a:t>-</a:t>
            </a:r>
            <a:r>
              <a:rPr lang="en-US" sz="1500" dirty="0">
                <a:solidFill>
                  <a:schemeClr val="accent1">
                    <a:lumMod val="50000"/>
                  </a:schemeClr>
                </a:solidFill>
              </a:rPr>
              <a:t>lucky</a:t>
            </a:r>
          </a:p>
          <a:p>
            <a:r>
              <a:rPr lang="en-US" sz="1600" b="1" dirty="0">
                <a:solidFill>
                  <a:schemeClr val="accent1">
                    <a:lumMod val="50000"/>
                  </a:schemeClr>
                </a:solidFill>
              </a:rPr>
              <a:t>Between combinations of words and numbers.</a:t>
            </a:r>
          </a:p>
          <a:p>
            <a:r>
              <a:rPr lang="en-US" sz="1400" dirty="0">
                <a:solidFill>
                  <a:schemeClr val="accent1">
                    <a:lumMod val="50000"/>
                  </a:schemeClr>
                </a:solidFill>
              </a:rPr>
              <a:t>Example: That is a 2.5-ton truck. </a:t>
            </a:r>
          </a:p>
          <a:p>
            <a:endParaRPr lang="en-US" sz="1500" dirty="0">
              <a:solidFill>
                <a:schemeClr val="accent1">
                  <a:lumMod val="50000"/>
                </a:schemeClr>
              </a:solidFill>
            </a:endParaRPr>
          </a:p>
          <a:p>
            <a:pPr marL="0" indent="0" algn="ctr">
              <a:buNone/>
            </a:pPr>
            <a:r>
              <a:rPr lang="en-US" sz="1500" dirty="0">
                <a:solidFill>
                  <a:srgbClr val="C00000"/>
                </a:solidFill>
              </a:rPr>
              <a:t>Do NOT hyphenate a proper name or separate a title, initials, or first name from the surname.</a:t>
            </a:r>
          </a:p>
          <a:p>
            <a:pPr marL="0" indent="0" algn="ctr">
              <a:buNone/>
            </a:pPr>
            <a:r>
              <a:rPr lang="en-US" sz="1500" dirty="0">
                <a:solidFill>
                  <a:srgbClr val="C00000"/>
                </a:solidFill>
              </a:rPr>
              <a:t>Note: Dashes are longer than hyphens. Make sure to not get the two confused. </a:t>
            </a:r>
          </a:p>
        </p:txBody>
      </p:sp>
      <p:pic>
        <p:nvPicPr>
          <p:cNvPr id="7172" name="Picture 4" descr="Image result for hyphenated words">
            <a:extLst>
              <a:ext uri="{FF2B5EF4-FFF2-40B4-BE49-F238E27FC236}">
                <a16:creationId xmlns:a16="http://schemas.microsoft.com/office/drawing/2014/main" id="{207DBC7D-D3B6-4854-83B9-DDEBEBB57A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610" y="1431730"/>
            <a:ext cx="5170711" cy="3994540"/>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2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C535-BD50-487B-B419-17F6B679C25D}"/>
              </a:ext>
            </a:extLst>
          </p:cNvPr>
          <p:cNvSpPr>
            <a:spLocks noGrp="1"/>
          </p:cNvSpPr>
          <p:nvPr>
            <p:ph type="title"/>
          </p:nvPr>
        </p:nvSpPr>
        <p:spPr>
          <a:xfrm>
            <a:off x="698927" y="0"/>
            <a:ext cx="10058400" cy="1450757"/>
          </a:xfrm>
        </p:spPr>
        <p:txBody>
          <a:bodyPr>
            <a:normAutofit/>
          </a:bodyPr>
          <a:lstStyle/>
          <a:p>
            <a:r>
              <a:rPr lang="en-US" dirty="0">
                <a:latin typeface="Elephant" panose="02020904090505020303" pitchFamily="18" charset="0"/>
              </a:rPr>
              <a:t>Parentheses</a:t>
            </a:r>
          </a:p>
        </p:txBody>
      </p:sp>
      <p:sp>
        <p:nvSpPr>
          <p:cNvPr id="5" name="Content Placeholder 4">
            <a:extLst>
              <a:ext uri="{FF2B5EF4-FFF2-40B4-BE49-F238E27FC236}">
                <a16:creationId xmlns:a16="http://schemas.microsoft.com/office/drawing/2014/main" id="{8B7BD734-4ADC-6214-3F3C-1BCA48FBBC41}"/>
              </a:ext>
            </a:extLst>
          </p:cNvPr>
          <p:cNvSpPr>
            <a:spLocks noGrp="1"/>
          </p:cNvSpPr>
          <p:nvPr>
            <p:ph sz="half" idx="1"/>
          </p:nvPr>
        </p:nvSpPr>
        <p:spPr/>
        <p:txBody>
          <a:bodyPr>
            <a:normAutofit lnSpcReduction="10000"/>
          </a:bodyPr>
          <a:lstStyle/>
          <a:p>
            <a:endParaRPr lang="en-US"/>
          </a:p>
        </p:txBody>
      </p:sp>
      <p:sp>
        <p:nvSpPr>
          <p:cNvPr id="6" name="Content Placeholder 5">
            <a:extLst>
              <a:ext uri="{FF2B5EF4-FFF2-40B4-BE49-F238E27FC236}">
                <a16:creationId xmlns:a16="http://schemas.microsoft.com/office/drawing/2014/main" id="{3960A891-90D2-F2A5-EEB7-EAB2FB6EB18A}"/>
              </a:ext>
            </a:extLst>
          </p:cNvPr>
          <p:cNvSpPr>
            <a:spLocks noGrp="1"/>
          </p:cNvSpPr>
          <p:nvPr>
            <p:ph sz="half" idx="2"/>
          </p:nvPr>
        </p:nvSpPr>
        <p:spPr>
          <a:xfrm>
            <a:off x="6035039" y="362139"/>
            <a:ext cx="5120641" cy="5506956"/>
          </a:xfrm>
        </p:spPr>
        <p:txBody>
          <a:bodyPr>
            <a:normAutofit lnSpcReduction="10000"/>
          </a:bodyPr>
          <a:lstStyle/>
          <a:p>
            <a:pPr marL="0" indent="0" algn="ctr">
              <a:buNone/>
            </a:pPr>
            <a:r>
              <a:rPr lang="en-US" sz="1900" b="1" dirty="0"/>
              <a:t>Use parentheses to enclose material that expands, clarifies, illustrates, or supplements. </a:t>
            </a:r>
          </a:p>
          <a:p>
            <a:pPr marL="0" indent="0">
              <a:buNone/>
            </a:pPr>
            <a:r>
              <a:rPr lang="en-US" sz="1900" dirty="0"/>
              <a:t>Example: In some European countries </a:t>
            </a:r>
            <a:r>
              <a:rPr lang="en-US" sz="1900" dirty="0">
                <a:highlight>
                  <a:srgbClr val="FFFF00"/>
                </a:highlight>
              </a:rPr>
              <a:t>(</a:t>
            </a:r>
            <a:r>
              <a:rPr lang="en-US" sz="1900" dirty="0"/>
              <a:t>notable Sweden and France</a:t>
            </a:r>
            <a:r>
              <a:rPr lang="en-US" sz="1900" dirty="0">
                <a:highlight>
                  <a:srgbClr val="FFFF00"/>
                </a:highlight>
              </a:rPr>
              <a:t>)</a:t>
            </a:r>
            <a:r>
              <a:rPr lang="en-US" sz="1900" dirty="0"/>
              <a:t>, high-quality daycare is offered at little or no cost to parents.</a:t>
            </a:r>
          </a:p>
          <a:p>
            <a:pPr marL="0" indent="0" algn="ctr">
              <a:buNone/>
            </a:pPr>
            <a:endParaRPr lang="en-US" sz="1900" dirty="0"/>
          </a:p>
          <a:p>
            <a:pPr marL="201168" lvl="1" indent="0">
              <a:buNone/>
            </a:pPr>
            <a:r>
              <a:rPr lang="en-US" sz="1900" b="1" dirty="0"/>
              <a:t>Parenthesis is also used in writing when making in-text citations.</a:t>
            </a:r>
          </a:p>
          <a:p>
            <a:pPr marL="201168" lvl="1" indent="0">
              <a:buNone/>
            </a:pPr>
            <a:r>
              <a:rPr lang="en-US" sz="1900" dirty="0"/>
              <a:t>Example: “It is very nearly impossible to become an educated person in a country so distrustful of the independent mind” (Baldwin 96). </a:t>
            </a:r>
          </a:p>
          <a:p>
            <a:pPr marL="201168" lvl="1" indent="0">
              <a:buNone/>
            </a:pPr>
            <a:endParaRPr lang="en-US" sz="1900" dirty="0"/>
          </a:p>
          <a:p>
            <a:pPr marL="201168" lvl="1" indent="0">
              <a:buNone/>
            </a:pPr>
            <a:r>
              <a:rPr lang="en-US" sz="1900" b="1" dirty="0"/>
              <a:t> Parenthesis can be used when enclosing letters and numbers.</a:t>
            </a:r>
          </a:p>
          <a:p>
            <a:pPr lvl="2"/>
            <a:r>
              <a:rPr lang="en-US" dirty="0"/>
              <a:t>Example: The Federal Bureau of Investigation (FBI) has just released a statement about new security policies.  </a:t>
            </a:r>
          </a:p>
          <a:p>
            <a:pPr lvl="2"/>
            <a:r>
              <a:rPr lang="en-US" dirty="0"/>
              <a:t>Example: My recommendation is that we must (1) provide improved student services, (2) improve campus accessibility, and (3) increase funding. </a:t>
            </a:r>
          </a:p>
          <a:p>
            <a:endParaRPr lang="en-US" dirty="0"/>
          </a:p>
        </p:txBody>
      </p:sp>
      <p:pic>
        <p:nvPicPr>
          <p:cNvPr id="4" name="Picture 2" descr="Image result for parenthesis punctuation">
            <a:extLst>
              <a:ext uri="{FF2B5EF4-FFF2-40B4-BE49-F238E27FC236}">
                <a16:creationId xmlns:a16="http://schemas.microsoft.com/office/drawing/2014/main" id="{0B2D3398-FA95-F384-5784-5489FAC50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0" y="1638678"/>
            <a:ext cx="5661739" cy="471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40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EBD1-64D9-C2A1-9876-B5BD69598849}"/>
              </a:ext>
            </a:extLst>
          </p:cNvPr>
          <p:cNvSpPr>
            <a:spLocks noGrp="1"/>
          </p:cNvSpPr>
          <p:nvPr>
            <p:ph type="title"/>
          </p:nvPr>
        </p:nvSpPr>
        <p:spPr/>
        <p:txBody>
          <a:bodyPr/>
          <a:lstStyle/>
          <a:p>
            <a:r>
              <a:rPr lang="en-US" dirty="0">
                <a:latin typeface="Elephant" panose="02020904090505020303" pitchFamily="18" charset="0"/>
              </a:rPr>
              <a:t>Brackets</a:t>
            </a:r>
          </a:p>
        </p:txBody>
      </p:sp>
      <p:sp>
        <p:nvSpPr>
          <p:cNvPr id="3" name="Content Placeholder 2">
            <a:extLst>
              <a:ext uri="{FF2B5EF4-FFF2-40B4-BE49-F238E27FC236}">
                <a16:creationId xmlns:a16="http://schemas.microsoft.com/office/drawing/2014/main" id="{0B4BDDA5-16BD-264C-BCE7-2402F6372A70}"/>
              </a:ext>
            </a:extLst>
          </p:cNvPr>
          <p:cNvSpPr>
            <a:spLocks noGrp="1"/>
          </p:cNvSpPr>
          <p:nvPr>
            <p:ph sz="half" idx="1"/>
          </p:nvPr>
        </p:nvSpPr>
        <p:spPr/>
        <p:txBody>
          <a:bodyPr/>
          <a:lstStyle/>
          <a:p>
            <a:r>
              <a:rPr lang="en-US" dirty="0"/>
              <a:t>Brackets are used for the following reasons:</a:t>
            </a:r>
          </a:p>
          <a:p>
            <a:pPr>
              <a:buFont typeface="Courier New" panose="02070309020205020404" pitchFamily="49" charset="0"/>
              <a:buChar char="o"/>
            </a:pPr>
            <a:r>
              <a:rPr lang="en-US" dirty="0"/>
              <a:t>To set off corrections or add clarification in quotes. </a:t>
            </a:r>
          </a:p>
          <a:p>
            <a:pPr>
              <a:buFont typeface="Courier New" panose="02070309020205020404" pitchFamily="49" charset="0"/>
              <a:buChar char="o"/>
            </a:pPr>
            <a:r>
              <a:rPr lang="en-US" dirty="0"/>
              <a:t>To replace something in a quotation for clarity.</a:t>
            </a:r>
          </a:p>
          <a:p>
            <a:pPr>
              <a:buFont typeface="Courier New" panose="02070309020205020404" pitchFamily="49" charset="0"/>
              <a:buChar char="o"/>
            </a:pPr>
            <a:endParaRPr lang="en-US" dirty="0"/>
          </a:p>
          <a:p>
            <a:pPr>
              <a:buFont typeface="Courier New" panose="02070309020205020404" pitchFamily="49" charset="0"/>
              <a:buChar char="o"/>
            </a:pPr>
            <a:r>
              <a:rPr lang="en-US" dirty="0"/>
              <a:t>Example: “You can’t take it [your possessions] with you.” </a:t>
            </a:r>
          </a:p>
          <a:p>
            <a:pPr marL="0" indent="0">
              <a:buNone/>
            </a:pPr>
            <a:endParaRPr lang="en-US" dirty="0"/>
          </a:p>
          <a:p>
            <a:endParaRPr lang="en-US" dirty="0"/>
          </a:p>
        </p:txBody>
      </p:sp>
      <p:pic>
        <p:nvPicPr>
          <p:cNvPr id="10" name="Content Placeholder 9" descr="Yellow pencils on a red background">
            <a:extLst>
              <a:ext uri="{FF2B5EF4-FFF2-40B4-BE49-F238E27FC236}">
                <a16:creationId xmlns:a16="http://schemas.microsoft.com/office/drawing/2014/main" id="{CDE99F2A-8A58-F72F-E244-01C66698DB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209908"/>
            <a:ext cx="4937125" cy="3295434"/>
          </a:xfrm>
        </p:spPr>
      </p:pic>
    </p:spTree>
    <p:extLst>
      <p:ext uri="{BB962C8B-B14F-4D97-AF65-F5344CB8AC3E}">
        <p14:creationId xmlns:p14="http://schemas.microsoft.com/office/powerpoint/2010/main" val="244839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7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8310-2D50-4999-AC0F-A9DA916AD155}"/>
              </a:ext>
            </a:extLst>
          </p:cNvPr>
          <p:cNvSpPr>
            <a:spLocks noGrp="1"/>
          </p:cNvSpPr>
          <p:nvPr>
            <p:ph type="title" idx="4294967295"/>
          </p:nvPr>
        </p:nvSpPr>
        <p:spPr>
          <a:xfrm>
            <a:off x="466531" y="-55983"/>
            <a:ext cx="5314950" cy="1084554"/>
          </a:xfrm>
        </p:spPr>
        <p:txBody>
          <a:bodyPr anchor="b">
            <a:normAutofit/>
          </a:bodyPr>
          <a:lstStyle/>
          <a:p>
            <a:r>
              <a:rPr lang="en-US" sz="3400" dirty="0">
                <a:solidFill>
                  <a:srgbClr val="0070C0"/>
                </a:solidFill>
                <a:latin typeface="Elephant" panose="02020904090505020303" pitchFamily="18" charset="0"/>
              </a:rPr>
              <a:t>QUOTATION MARKS</a:t>
            </a:r>
          </a:p>
        </p:txBody>
      </p:sp>
      <p:sp>
        <p:nvSpPr>
          <p:cNvPr id="3" name="Content Placeholder 2">
            <a:extLst>
              <a:ext uri="{FF2B5EF4-FFF2-40B4-BE49-F238E27FC236}">
                <a16:creationId xmlns:a16="http://schemas.microsoft.com/office/drawing/2014/main" id="{842373A2-FFFE-494A-A686-482982CAB67C}"/>
              </a:ext>
            </a:extLst>
          </p:cNvPr>
          <p:cNvSpPr>
            <a:spLocks noGrp="1"/>
          </p:cNvSpPr>
          <p:nvPr>
            <p:ph idx="4294967295"/>
          </p:nvPr>
        </p:nvSpPr>
        <p:spPr>
          <a:xfrm>
            <a:off x="0" y="1119674"/>
            <a:ext cx="6951306" cy="4820752"/>
          </a:xfrm>
        </p:spPr>
        <p:txBody>
          <a:bodyPr anchor="t">
            <a:normAutofit lnSpcReduction="10000"/>
          </a:bodyPr>
          <a:lstStyle/>
          <a:p>
            <a:pPr marL="0" indent="0" algn="ctr">
              <a:buNone/>
            </a:pPr>
            <a:r>
              <a:rPr lang="en-US" sz="1700" b="1" dirty="0">
                <a:latin typeface="+mj-lt"/>
              </a:rPr>
              <a:t>Use quotation marks to set off directly quoted speech or writing, certain titles, and words used in special ways. Quotation marks are used mainly to show the reader that someone’s EXACT WORDS are being reproduced—therefore, quotation marks come in pairs; one at the beginning of the quote, and one at the end. </a:t>
            </a:r>
          </a:p>
          <a:p>
            <a:pPr marL="0" indent="0">
              <a:buNone/>
            </a:pPr>
            <a:r>
              <a:rPr lang="en-US" sz="1500" dirty="0">
                <a:cs typeface="Times New Roman" panose="02020603050405020304" pitchFamily="18" charset="0"/>
              </a:rPr>
              <a:t>Example: </a:t>
            </a:r>
          </a:p>
          <a:p>
            <a:pPr marL="342900" indent="-342900">
              <a:buFont typeface="+mj-lt"/>
              <a:buAutoNum type="arabicPeriod"/>
            </a:pPr>
            <a:r>
              <a:rPr lang="en-US" sz="1500" dirty="0">
                <a:cs typeface="Times New Roman" panose="02020603050405020304" pitchFamily="18" charset="0"/>
              </a:rPr>
              <a:t>Gloria Steinem said, “We are becoming the men we once hoped to marry.”</a:t>
            </a:r>
          </a:p>
          <a:p>
            <a:pPr marL="0" indent="0">
              <a:buNone/>
            </a:pPr>
            <a:r>
              <a:rPr lang="en-US" sz="1400" dirty="0"/>
              <a:t>	- A direct quotation begins with a capital letter.  </a:t>
            </a:r>
          </a:p>
          <a:p>
            <a:pPr marL="0" indent="0">
              <a:buNone/>
            </a:pPr>
            <a:r>
              <a:rPr lang="en-US" sz="1400" dirty="0"/>
              <a:t>Other marks of punctuation, used with quotation marks, are placed according to these rules:</a:t>
            </a:r>
          </a:p>
          <a:p>
            <a:pPr marL="800100" lvl="1" indent="-342900">
              <a:buAutoNum type="alphaUcPeriod"/>
            </a:pPr>
            <a:r>
              <a:rPr lang="en-US" sz="1400" dirty="0"/>
              <a:t>Commas and periods are always </a:t>
            </a:r>
            <a:r>
              <a:rPr lang="en-US" sz="1400" b="1" dirty="0">
                <a:solidFill>
                  <a:srgbClr val="FF0000"/>
                </a:solidFill>
              </a:rPr>
              <a:t>placed INSIDE </a:t>
            </a:r>
            <a:r>
              <a:rPr lang="en-US" sz="1400" dirty="0"/>
              <a:t>the closing quotation marks.</a:t>
            </a:r>
          </a:p>
          <a:p>
            <a:pPr marL="800100" lvl="1" indent="-342900">
              <a:buAutoNum type="alphaUcPeriod"/>
            </a:pPr>
            <a:r>
              <a:rPr lang="en-US" sz="1400" dirty="0"/>
              <a:t>Other punctuation marks (!,?) are </a:t>
            </a:r>
            <a:r>
              <a:rPr lang="en-US" sz="1400" b="1" dirty="0">
                <a:solidFill>
                  <a:srgbClr val="FF0000"/>
                </a:solidFill>
              </a:rPr>
              <a:t>placed inside </a:t>
            </a:r>
            <a:r>
              <a:rPr lang="en-US" sz="1400" dirty="0"/>
              <a:t>the closing quotation marks if the quote is posing a question or exclamation. </a:t>
            </a:r>
          </a:p>
          <a:p>
            <a:pPr marL="800100" lvl="1" indent="-342900">
              <a:buAutoNum type="alphaUcPeriod"/>
            </a:pPr>
            <a:r>
              <a:rPr lang="en-US" sz="1400" dirty="0"/>
              <a:t>Colons and semicolons (; :) are</a:t>
            </a:r>
            <a:r>
              <a:rPr lang="en-US" sz="1400" b="1" dirty="0"/>
              <a:t> </a:t>
            </a:r>
            <a:r>
              <a:rPr lang="en-US" sz="1400" b="1" dirty="0">
                <a:solidFill>
                  <a:srgbClr val="FF0000"/>
                </a:solidFill>
              </a:rPr>
              <a:t>placed OUTSIDE </a:t>
            </a:r>
            <a:r>
              <a:rPr lang="en-US" sz="1400" dirty="0"/>
              <a:t>the closing quotation marks unless they are part of the quote.</a:t>
            </a:r>
          </a:p>
          <a:p>
            <a:pPr marL="800100" lvl="1" indent="-342900">
              <a:buAutoNum type="alphaUcPeriod"/>
            </a:pPr>
            <a:r>
              <a:rPr lang="en-US" sz="1400" dirty="0"/>
              <a:t>You can use quotation marks to add emphasis. Example: That “joke” James told was uncalled for. </a:t>
            </a:r>
          </a:p>
          <a:p>
            <a:pPr marL="800100" lvl="1" indent="-342900">
              <a:buFont typeface="Calibri" pitchFamily="34" charset="0"/>
              <a:buAutoNum type="alphaUcPeriod"/>
            </a:pPr>
            <a:r>
              <a:rPr lang="en-US" sz="1400" dirty="0"/>
              <a:t>Use quotation marks to enclose the titles of short works (i.e. poems, songs, episodes, short stories, or articles). Example: Did you watch the episode “The Block is Hot” from </a:t>
            </a:r>
            <a:r>
              <a:rPr lang="en-US" sz="1400" i="1" dirty="0"/>
              <a:t>The Boondocks</a:t>
            </a:r>
            <a:r>
              <a:rPr lang="en-US" sz="1400" dirty="0"/>
              <a:t>?</a:t>
            </a:r>
          </a:p>
          <a:p>
            <a:pPr marL="800100" lvl="1" indent="-342900">
              <a:buAutoNum type="alphaUcPeriod"/>
            </a:pPr>
            <a:endParaRPr lang="en-US" sz="1400" dirty="0"/>
          </a:p>
          <a:p>
            <a:pPr marL="457200" lvl="1" indent="0">
              <a:buNone/>
            </a:pPr>
            <a:endParaRPr lang="en-US" sz="1400" dirty="0"/>
          </a:p>
          <a:p>
            <a:pPr marL="971550" lvl="1" indent="-514350">
              <a:buAutoNum type="arabicPeriod"/>
            </a:pPr>
            <a:endParaRPr lang="en-US" sz="1100" dirty="0"/>
          </a:p>
          <a:p>
            <a:pPr marL="971550" lvl="1" indent="-514350">
              <a:buAutoNum type="arabicPeriod"/>
            </a:pPr>
            <a:endParaRPr lang="en-US" sz="1100" dirty="0"/>
          </a:p>
          <a:p>
            <a:pPr marL="514350" indent="-514350">
              <a:buAutoNum type="arabicPeriod"/>
            </a:pPr>
            <a:endParaRPr lang="en-US" sz="1100" dirty="0"/>
          </a:p>
        </p:txBody>
      </p:sp>
      <p:pic>
        <p:nvPicPr>
          <p:cNvPr id="9218" name="Picture 2" descr="Image result for quotation marks symbol">
            <a:extLst>
              <a:ext uri="{FF2B5EF4-FFF2-40B4-BE49-F238E27FC236}">
                <a16:creationId xmlns:a16="http://schemas.microsoft.com/office/drawing/2014/main" id="{AFA9F165-D3AE-4D30-812B-88F951E03B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28"/>
          <a:stretch/>
        </p:blipFill>
        <p:spPr bwMode="auto">
          <a:xfrm>
            <a:off x="7075967" y="1989762"/>
            <a:ext cx="4170530" cy="269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1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4BBA-4C5B-1287-8C5A-0BC6DE90118B}"/>
              </a:ext>
            </a:extLst>
          </p:cNvPr>
          <p:cNvSpPr>
            <a:spLocks noGrp="1"/>
          </p:cNvSpPr>
          <p:nvPr>
            <p:ph type="title"/>
          </p:nvPr>
        </p:nvSpPr>
        <p:spPr/>
        <p:txBody>
          <a:bodyPr/>
          <a:lstStyle/>
          <a:p>
            <a:r>
              <a:rPr lang="en-US" sz="3400" dirty="0">
                <a:solidFill>
                  <a:srgbClr val="0070C0"/>
                </a:solidFill>
                <a:latin typeface="Elephant" panose="02020904090505020303" pitchFamily="18" charset="0"/>
              </a:rPr>
              <a:t>Ellipsis …</a:t>
            </a:r>
          </a:p>
        </p:txBody>
      </p:sp>
      <p:sp>
        <p:nvSpPr>
          <p:cNvPr id="3" name="Content Placeholder 2">
            <a:extLst>
              <a:ext uri="{FF2B5EF4-FFF2-40B4-BE49-F238E27FC236}">
                <a16:creationId xmlns:a16="http://schemas.microsoft.com/office/drawing/2014/main" id="{A7772C09-B942-99CB-F2F5-09C5B2A2B7BB}"/>
              </a:ext>
            </a:extLst>
          </p:cNvPr>
          <p:cNvSpPr>
            <a:spLocks noGrp="1"/>
          </p:cNvSpPr>
          <p:nvPr>
            <p:ph idx="1"/>
          </p:nvPr>
        </p:nvSpPr>
        <p:spPr/>
        <p:txBody>
          <a:bodyPr/>
          <a:lstStyle/>
          <a:p>
            <a:r>
              <a:rPr lang="en-US" dirty="0"/>
              <a:t>Use ellipsis when you are indicating that words are deleted from quoted material. </a:t>
            </a:r>
          </a:p>
          <a:p>
            <a:pPr lvl="1"/>
            <a:r>
              <a:rPr lang="en-US" dirty="0"/>
              <a:t>Example (original): The mayor said, “Our city, which is the country’s most progressive, deserves a high-tech light-rail system.”</a:t>
            </a:r>
          </a:p>
          <a:p>
            <a:pPr lvl="1"/>
            <a:r>
              <a:rPr lang="en-US" dirty="0"/>
              <a:t>Example (with ellipsis): The mayor said, “Our city…deserves a high-tech light-rail system.”</a:t>
            </a:r>
          </a:p>
          <a:p>
            <a:pPr lvl="1"/>
            <a:r>
              <a:rPr lang="en-US" dirty="0"/>
              <a:t>Tip: Only omit minor details as long as they will not change the basic meaning of a sentence. Never omit negative words like not to create a positive meaning. </a:t>
            </a:r>
          </a:p>
          <a:p>
            <a:pPr lvl="1"/>
            <a:r>
              <a:rPr lang="en-US" dirty="0"/>
              <a:t>Tip: When deleting words at the end of a sentence, add a period before the ellipsis. For example, The governor said, “We need a new rail system….”</a:t>
            </a:r>
          </a:p>
          <a:p>
            <a:pPr lvl="1"/>
            <a:r>
              <a:rPr lang="en-US" dirty="0"/>
              <a:t>Tip: Never use an ellipsis if you are deleting words at the opening of a quotation. For example, The mayor said that the “city deserves a high-tech light-rail system.”</a:t>
            </a:r>
          </a:p>
          <a:p>
            <a:pPr lvl="1"/>
            <a:r>
              <a:rPr lang="en-US" dirty="0"/>
              <a:t>Tip: if deleting words creates a grammatical mistake, then insert brackets with the correction. </a:t>
            </a:r>
          </a:p>
          <a:p>
            <a:pPr lvl="2"/>
            <a:r>
              <a:rPr lang="en-US" dirty="0"/>
              <a:t>Original: “Poe, Emerson, and Whiteman were among our greatest writers.”</a:t>
            </a:r>
          </a:p>
          <a:p>
            <a:pPr lvl="2"/>
            <a:r>
              <a:rPr lang="en-US" dirty="0"/>
              <a:t>With Ellipsis: “Poe…[was] among our greatest writers.”</a:t>
            </a:r>
          </a:p>
          <a:p>
            <a:endParaRPr lang="en-US" dirty="0"/>
          </a:p>
        </p:txBody>
      </p:sp>
    </p:spTree>
    <p:extLst>
      <p:ext uri="{BB962C8B-B14F-4D97-AF65-F5344CB8AC3E}">
        <p14:creationId xmlns:p14="http://schemas.microsoft.com/office/powerpoint/2010/main" val="200177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75E18D-97C9-2889-DA04-30E5D0A62A1C}"/>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F93ABF7B-0D91-49AC-B0DF-3855F3A6ACB9}"/>
              </a:ext>
            </a:extLst>
          </p:cNvPr>
          <p:cNvSpPr>
            <a:spLocks noGrp="1"/>
          </p:cNvSpPr>
          <p:nvPr>
            <p:ph idx="1"/>
          </p:nvPr>
        </p:nvSpPr>
        <p:spPr>
          <a:xfrm>
            <a:off x="6684264" y="2898648"/>
            <a:ext cx="4892040" cy="3209544"/>
          </a:xfrm>
        </p:spPr>
        <p:txBody>
          <a:bodyPr anchor="t">
            <a:normAutofit/>
          </a:bodyPr>
          <a:lstStyle/>
          <a:p>
            <a:pPr marL="0" indent="0">
              <a:buNone/>
            </a:pPr>
            <a:endParaRPr lang="en-US" sz="2000"/>
          </a:p>
          <a:p>
            <a:pPr marL="0" indent="0">
              <a:buNone/>
            </a:pPr>
            <a:endParaRPr lang="en-US" sz="2000"/>
          </a:p>
        </p:txBody>
      </p:sp>
      <p:sp>
        <p:nvSpPr>
          <p:cNvPr id="6" name="TextBox 5">
            <a:extLst>
              <a:ext uri="{FF2B5EF4-FFF2-40B4-BE49-F238E27FC236}">
                <a16:creationId xmlns:a16="http://schemas.microsoft.com/office/drawing/2014/main" id="{E73C7EB0-943E-AB0F-4491-D4DAF3F2B6FE}"/>
              </a:ext>
            </a:extLst>
          </p:cNvPr>
          <p:cNvSpPr txBox="1"/>
          <p:nvPr/>
        </p:nvSpPr>
        <p:spPr>
          <a:xfrm>
            <a:off x="1157681" y="2348917"/>
            <a:ext cx="10343625" cy="1477328"/>
          </a:xfrm>
          <a:prstGeom prst="rect">
            <a:avLst/>
          </a:prstGeom>
          <a:noFill/>
        </p:spPr>
        <p:txBody>
          <a:bodyPr wrap="square" rtlCol="0">
            <a:spAutoFit/>
          </a:bodyPr>
          <a:lstStyle/>
          <a:p>
            <a:r>
              <a:rPr lang="en-US" dirty="0"/>
              <a:t>Connelly, Mark. (2014) </a:t>
            </a:r>
            <a:r>
              <a:rPr lang="en-US" i="1" dirty="0"/>
              <a:t>Get Writing: Sentences &amp; Paragraphs</a:t>
            </a:r>
            <a:r>
              <a:rPr lang="en-US" dirty="0"/>
              <a:t>. 3</a:t>
            </a:r>
            <a:r>
              <a:rPr lang="en-US" baseline="30000" dirty="0"/>
              <a:t>rd</a:t>
            </a:r>
            <a:r>
              <a:rPr lang="en-US" dirty="0"/>
              <a:t> ed., Wadsworth.</a:t>
            </a:r>
          </a:p>
          <a:p>
            <a:endParaRPr lang="en-US" dirty="0"/>
          </a:p>
          <a:p>
            <a:r>
              <a:rPr lang="en-US" dirty="0"/>
              <a:t>Kirszner, L., &amp; Mandell, S. (2007). The Concise Wadsworth Handbook: Second Edition. </a:t>
            </a:r>
            <a:r>
              <a:rPr lang="en-US" i="1" dirty="0"/>
              <a:t>Cengage Learning</a:t>
            </a:r>
            <a:r>
              <a:rPr lang="en-US" dirty="0"/>
              <a:t>. </a:t>
            </a:r>
          </a:p>
          <a:p>
            <a:endParaRPr lang="en-US" dirty="0"/>
          </a:p>
          <a:p>
            <a:r>
              <a:rPr lang="en-US" dirty="0"/>
              <a:t>Mish, F. C. (2003)The Merriam-Webster Dictionary: 11th Edition. </a:t>
            </a:r>
            <a:r>
              <a:rPr lang="en-US" i="1" dirty="0"/>
              <a:t>Merriam-Webster Inc.</a:t>
            </a:r>
          </a:p>
        </p:txBody>
      </p:sp>
    </p:spTree>
    <p:extLst>
      <p:ext uri="{BB962C8B-B14F-4D97-AF65-F5344CB8AC3E}">
        <p14:creationId xmlns:p14="http://schemas.microsoft.com/office/powerpoint/2010/main" val="4299625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8566-8905-4D09-6C81-EA2CC0BB75B5}"/>
              </a:ext>
            </a:extLst>
          </p:cNvPr>
          <p:cNvSpPr>
            <a:spLocks noGrp="1"/>
          </p:cNvSpPr>
          <p:nvPr>
            <p:ph type="title"/>
          </p:nvPr>
        </p:nvSpPr>
        <p:spPr/>
        <p:txBody>
          <a:bodyPr/>
          <a:lstStyle/>
          <a:p>
            <a:r>
              <a:rPr lang="en-US" b="1" dirty="0">
                <a:solidFill>
                  <a:srgbClr val="7030A0"/>
                </a:solidFill>
                <a:latin typeface="Elephant" panose="02020904090505020303" pitchFamily="18" charset="0"/>
              </a:rPr>
              <a:t>Slash</a:t>
            </a:r>
          </a:p>
        </p:txBody>
      </p:sp>
      <p:sp>
        <p:nvSpPr>
          <p:cNvPr id="3" name="Content Placeholder 2">
            <a:extLst>
              <a:ext uri="{FF2B5EF4-FFF2-40B4-BE49-F238E27FC236}">
                <a16:creationId xmlns:a16="http://schemas.microsoft.com/office/drawing/2014/main" id="{4C44AECE-7B53-08D0-ABF2-3EF57EA877B3}"/>
              </a:ext>
            </a:extLst>
          </p:cNvPr>
          <p:cNvSpPr>
            <a:spLocks noGrp="1"/>
          </p:cNvSpPr>
          <p:nvPr>
            <p:ph sz="half" idx="1"/>
          </p:nvPr>
        </p:nvSpPr>
        <p:spPr/>
        <p:txBody>
          <a:bodyPr/>
          <a:lstStyle/>
          <a:p>
            <a:r>
              <a:rPr lang="en-US" sz="1700" dirty="0"/>
              <a:t>Slashes are used for the following reasons:</a:t>
            </a:r>
          </a:p>
          <a:p>
            <a:r>
              <a:rPr lang="en-US" sz="1700" dirty="0"/>
              <a:t>To separate a word when both words apply.</a:t>
            </a:r>
          </a:p>
          <a:p>
            <a:pPr lvl="1"/>
            <a:r>
              <a:rPr lang="en-US" sz="1700" dirty="0"/>
              <a:t>Example: Every soldier should stay vigilant during his/her post. </a:t>
            </a:r>
          </a:p>
          <a:p>
            <a:pPr lvl="1"/>
            <a:r>
              <a:rPr lang="en-US" sz="1700" dirty="0"/>
              <a:t>Tip: you can always replace words like his/her with their. </a:t>
            </a:r>
          </a:p>
          <a:p>
            <a:r>
              <a:rPr lang="en-US" sz="1700" dirty="0"/>
              <a:t>To show line breaks when quoting poetry.</a:t>
            </a:r>
          </a:p>
          <a:p>
            <a:pPr lvl="1" fontAlgn="base"/>
            <a:r>
              <a:rPr lang="en-US" sz="1700" dirty="0"/>
              <a:t>Example: Langston Hughes’s poem read in part, “Hold fast to dreams/For if dreams die/Life is a broken-winged bird/That cannot fly.”</a:t>
            </a:r>
          </a:p>
        </p:txBody>
      </p:sp>
      <p:pic>
        <p:nvPicPr>
          <p:cNvPr id="6" name="Content Placeholder 5" descr="Close-up of bookshelves in a public library">
            <a:extLst>
              <a:ext uri="{FF2B5EF4-FFF2-40B4-BE49-F238E27FC236}">
                <a16:creationId xmlns:a16="http://schemas.microsoft.com/office/drawing/2014/main" id="{A89BB3A9-4EB2-6798-3616-00C8E38327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1967521"/>
            <a:ext cx="4937125" cy="3780209"/>
          </a:xfrm>
        </p:spPr>
      </p:pic>
    </p:spTree>
    <p:extLst>
      <p:ext uri="{BB962C8B-B14F-4D97-AF65-F5344CB8AC3E}">
        <p14:creationId xmlns:p14="http://schemas.microsoft.com/office/powerpoint/2010/main" val="106510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C5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E3AC-A93F-4698-B046-022162EABCF2}"/>
              </a:ext>
            </a:extLst>
          </p:cNvPr>
          <p:cNvSpPr>
            <a:spLocks noGrp="1"/>
          </p:cNvSpPr>
          <p:nvPr>
            <p:ph type="title"/>
          </p:nvPr>
        </p:nvSpPr>
        <p:spPr>
          <a:xfrm>
            <a:off x="3471889" y="345477"/>
            <a:ext cx="5248221" cy="1067209"/>
          </a:xfrm>
        </p:spPr>
        <p:txBody>
          <a:bodyPr>
            <a:normAutofit/>
          </a:bodyPr>
          <a:lstStyle/>
          <a:p>
            <a:pPr algn="ctr"/>
            <a:r>
              <a:rPr lang="en-US" b="1" dirty="0">
                <a:solidFill>
                  <a:srgbClr val="7030A0"/>
                </a:solidFill>
                <a:latin typeface="Elephant" panose="02020904090505020303" pitchFamily="18" charset="0"/>
              </a:rPr>
              <a:t>PERIOD </a:t>
            </a:r>
          </a:p>
        </p:txBody>
      </p:sp>
      <p:sp>
        <p:nvSpPr>
          <p:cNvPr id="4" name="Content Placeholder 3">
            <a:extLst>
              <a:ext uri="{FF2B5EF4-FFF2-40B4-BE49-F238E27FC236}">
                <a16:creationId xmlns:a16="http://schemas.microsoft.com/office/drawing/2014/main" id="{86B9F418-5499-DFC1-3963-3A675511CF7D}"/>
              </a:ext>
            </a:extLst>
          </p:cNvPr>
          <p:cNvSpPr>
            <a:spLocks noGrp="1"/>
          </p:cNvSpPr>
          <p:nvPr>
            <p:ph idx="1"/>
          </p:nvPr>
        </p:nvSpPr>
        <p:spPr>
          <a:xfrm>
            <a:off x="362338" y="1412686"/>
            <a:ext cx="6728927" cy="4997445"/>
          </a:xfrm>
        </p:spPr>
        <p:txBody>
          <a:bodyPr>
            <a:normAutofit fontScale="85000" lnSpcReduction="20000"/>
          </a:bodyPr>
          <a:lstStyle/>
          <a:p>
            <a:pPr marL="0" indent="0" algn="ctr">
              <a:buNone/>
            </a:pPr>
            <a:r>
              <a:rPr lang="en-US" b="1" dirty="0"/>
              <a:t>According to the Merriam-Webster Dictionary, a period is defined as a punctuation mark used to mark the end of a declarative sentence.</a:t>
            </a:r>
          </a:p>
          <a:p>
            <a:r>
              <a:rPr lang="en-US" dirty="0"/>
              <a:t>Periods are used in everyday writing to end statements, mild commands or requests, and indirect questions. </a:t>
            </a:r>
          </a:p>
          <a:p>
            <a:pPr marL="0" indent="0">
              <a:buNone/>
            </a:pPr>
            <a:r>
              <a:rPr lang="en-US" dirty="0"/>
              <a:t>Example: </a:t>
            </a:r>
          </a:p>
          <a:p>
            <a:pPr marL="514350" indent="-514350">
              <a:buFont typeface="+mj-lt"/>
              <a:buAutoNum type="arabicPeriod"/>
            </a:pPr>
            <a:r>
              <a:rPr lang="en-US" dirty="0"/>
              <a:t>Something is rotten in Denmark</a:t>
            </a:r>
            <a:r>
              <a:rPr lang="en-US" dirty="0">
                <a:highlight>
                  <a:srgbClr val="FFFF00"/>
                </a:highlight>
              </a:rPr>
              <a:t>.</a:t>
            </a:r>
            <a:r>
              <a:rPr lang="en-US" dirty="0"/>
              <a:t> </a:t>
            </a:r>
            <a:r>
              <a:rPr lang="en-US" dirty="0">
                <a:solidFill>
                  <a:schemeClr val="accent1"/>
                </a:solidFill>
              </a:rPr>
              <a:t>(statement) </a:t>
            </a:r>
          </a:p>
          <a:p>
            <a:pPr marL="514350" indent="-514350">
              <a:buFont typeface="+mj-lt"/>
              <a:buAutoNum type="arabicPeriod"/>
            </a:pPr>
            <a:r>
              <a:rPr lang="en-US" dirty="0"/>
              <a:t>When the bell rings, please be sure to leave in an orderly fashion</a:t>
            </a:r>
            <a:r>
              <a:rPr lang="en-US" dirty="0">
                <a:highlight>
                  <a:srgbClr val="FFFF00"/>
                </a:highlight>
              </a:rPr>
              <a:t>.</a:t>
            </a:r>
            <a:r>
              <a:rPr lang="en-US" dirty="0"/>
              <a:t> </a:t>
            </a:r>
            <a:r>
              <a:rPr lang="en-US" dirty="0">
                <a:solidFill>
                  <a:schemeClr val="accent1"/>
                </a:solidFill>
              </a:rPr>
              <a:t>(request)</a:t>
            </a:r>
          </a:p>
          <a:p>
            <a:pPr marL="514350" indent="-514350">
              <a:buFont typeface="+mj-lt"/>
              <a:buAutoNum type="arabicPeriod"/>
            </a:pPr>
            <a:r>
              <a:rPr lang="en-US" dirty="0"/>
              <a:t>They wondered whether the water was safe to drink</a:t>
            </a:r>
            <a:r>
              <a:rPr lang="en-US" dirty="0">
                <a:highlight>
                  <a:srgbClr val="FFFF00"/>
                </a:highlight>
              </a:rPr>
              <a:t>.</a:t>
            </a:r>
            <a:r>
              <a:rPr lang="en-US" dirty="0"/>
              <a:t> </a:t>
            </a:r>
            <a:r>
              <a:rPr lang="en-US" dirty="0">
                <a:solidFill>
                  <a:schemeClr val="accent1"/>
                </a:solidFill>
              </a:rPr>
              <a:t>(indirect question) </a:t>
            </a:r>
          </a:p>
          <a:p>
            <a:endParaRPr lang="en-US" dirty="0"/>
          </a:p>
          <a:p>
            <a:r>
              <a:rPr lang="en-US" dirty="0"/>
              <a:t>They are also used to end abbreviations, mark divisions in dramatic, poetic, and biblical references, and mark divisions is electronic addresses. </a:t>
            </a:r>
          </a:p>
          <a:p>
            <a:pPr marL="0" indent="0">
              <a:buNone/>
            </a:pPr>
            <a:r>
              <a:rPr lang="en-US" dirty="0"/>
              <a:t>Example:</a:t>
            </a:r>
          </a:p>
          <a:p>
            <a:pPr marL="514350" indent="-514350">
              <a:buFont typeface="+mj-lt"/>
              <a:buAutoNum type="arabicPeriod"/>
            </a:pPr>
            <a:r>
              <a:rPr lang="en-US" dirty="0"/>
              <a:t>Hamlet 2</a:t>
            </a:r>
            <a:r>
              <a:rPr lang="en-US" dirty="0">
                <a:highlight>
                  <a:srgbClr val="FFFF00"/>
                </a:highlight>
              </a:rPr>
              <a:t>.</a:t>
            </a:r>
            <a:r>
              <a:rPr lang="en-US" dirty="0"/>
              <a:t>2</a:t>
            </a:r>
            <a:r>
              <a:rPr lang="en-US" dirty="0">
                <a:highlight>
                  <a:srgbClr val="FFFF00"/>
                </a:highlight>
              </a:rPr>
              <a:t>.</a:t>
            </a:r>
            <a:r>
              <a:rPr lang="en-US" dirty="0"/>
              <a:t>1-5 </a:t>
            </a:r>
            <a:r>
              <a:rPr lang="en-US" dirty="0">
                <a:solidFill>
                  <a:schemeClr val="accent1"/>
                </a:solidFill>
              </a:rPr>
              <a:t>(dramatic reference)</a:t>
            </a:r>
          </a:p>
          <a:p>
            <a:pPr marL="514350" indent="-514350">
              <a:buFont typeface="+mj-lt"/>
              <a:buAutoNum type="arabicPeriod"/>
            </a:pPr>
            <a:r>
              <a:rPr lang="en-US" dirty="0"/>
              <a:t>Judges 4</a:t>
            </a:r>
            <a:r>
              <a:rPr lang="en-US" dirty="0">
                <a:highlight>
                  <a:srgbClr val="FFFF00"/>
                </a:highlight>
              </a:rPr>
              <a:t>.</a:t>
            </a:r>
            <a:r>
              <a:rPr lang="en-US" dirty="0"/>
              <a:t>14 </a:t>
            </a:r>
            <a:r>
              <a:rPr lang="en-US" dirty="0">
                <a:solidFill>
                  <a:schemeClr val="accent1"/>
                </a:solidFill>
              </a:rPr>
              <a:t>(biblical reference)</a:t>
            </a:r>
          </a:p>
        </p:txBody>
      </p:sp>
      <p:pic>
        <p:nvPicPr>
          <p:cNvPr id="1026" name="Picture 2" descr="FREE Pirate Punctuation Posters by Jeannie Seymour | TpT">
            <a:extLst>
              <a:ext uri="{FF2B5EF4-FFF2-40B4-BE49-F238E27FC236}">
                <a16:creationId xmlns:a16="http://schemas.microsoft.com/office/drawing/2014/main" id="{44E2BE4B-6472-BC16-9738-B9BF05873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71" y="1762124"/>
            <a:ext cx="3320759" cy="441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5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879B-D700-482A-9EF0-36E268A85749}"/>
              </a:ext>
            </a:extLst>
          </p:cNvPr>
          <p:cNvSpPr>
            <a:spLocks noGrp="1"/>
          </p:cNvSpPr>
          <p:nvPr>
            <p:ph type="title"/>
          </p:nvPr>
        </p:nvSpPr>
        <p:spPr>
          <a:xfrm>
            <a:off x="974952" y="-90703"/>
            <a:ext cx="5827643" cy="1433433"/>
          </a:xfrm>
        </p:spPr>
        <p:txBody>
          <a:bodyPr anchor="b">
            <a:normAutofit/>
          </a:bodyPr>
          <a:lstStyle/>
          <a:p>
            <a:r>
              <a:rPr lang="en-US" b="1">
                <a:latin typeface="Elephant" panose="02020904090505020303" pitchFamily="18" charset="0"/>
              </a:rPr>
              <a:t>COMMAS</a:t>
            </a:r>
          </a:p>
        </p:txBody>
      </p:sp>
      <p:sp>
        <p:nvSpPr>
          <p:cNvPr id="3" name="Content Placeholder 2">
            <a:extLst>
              <a:ext uri="{FF2B5EF4-FFF2-40B4-BE49-F238E27FC236}">
                <a16:creationId xmlns:a16="http://schemas.microsoft.com/office/drawing/2014/main" id="{C1E06E37-4BA9-43D4-9C22-93728EF569CC}"/>
              </a:ext>
            </a:extLst>
          </p:cNvPr>
          <p:cNvSpPr>
            <a:spLocks noGrp="1"/>
          </p:cNvSpPr>
          <p:nvPr>
            <p:ph idx="1"/>
          </p:nvPr>
        </p:nvSpPr>
        <p:spPr>
          <a:xfrm>
            <a:off x="0" y="13099"/>
            <a:ext cx="121298" cy="136192"/>
          </a:xfrm>
        </p:spPr>
        <p:txBody>
          <a:bodyPr anchor="t">
            <a:normAutofit fontScale="25000" lnSpcReduction="20000"/>
          </a:bodyPr>
          <a:lstStyle/>
          <a:p>
            <a:pPr marL="0" indent="0">
              <a:buNone/>
            </a:pPr>
            <a:endParaRPr lang="en-US" sz="1300" b="1"/>
          </a:p>
        </p:txBody>
      </p:sp>
      <p:sp>
        <p:nvSpPr>
          <p:cNvPr id="5" name="TextBox 4">
            <a:extLst>
              <a:ext uri="{FF2B5EF4-FFF2-40B4-BE49-F238E27FC236}">
                <a16:creationId xmlns:a16="http://schemas.microsoft.com/office/drawing/2014/main" id="{16502A6E-E0C7-C9B9-A84C-CB29D2DA6FB4}"/>
              </a:ext>
            </a:extLst>
          </p:cNvPr>
          <p:cNvSpPr txBox="1"/>
          <p:nvPr/>
        </p:nvSpPr>
        <p:spPr>
          <a:xfrm>
            <a:off x="5626359" y="1433433"/>
            <a:ext cx="6372808" cy="4524315"/>
          </a:xfrm>
          <a:prstGeom prst="rect">
            <a:avLst/>
          </a:prstGeom>
          <a:noFill/>
        </p:spPr>
        <p:txBody>
          <a:bodyPr wrap="square" rtlCol="0">
            <a:spAutoFit/>
          </a:bodyPr>
          <a:lstStyle/>
          <a:p>
            <a:pPr algn="ctr"/>
            <a:r>
              <a:rPr lang="en-US" b="1"/>
              <a:t>A comma is simply defined as a punctuation mark used especially to mark a separation within a sentence. Truthfully, commas have many functions.</a:t>
            </a:r>
          </a:p>
          <a:p>
            <a:pPr marL="285750" indent="-285750">
              <a:buFont typeface="Arial" panose="020B0604020202020204" pitchFamily="34" charset="0"/>
              <a:buChar char="•"/>
            </a:pPr>
            <a:r>
              <a:rPr lang="en-US"/>
              <a:t>You use a comma when forming a compound sentence by linking two independent clauses with a coordinating conjunction.</a:t>
            </a:r>
          </a:p>
          <a:p>
            <a:r>
              <a:rPr lang="en-US"/>
              <a:t>Example: </a:t>
            </a:r>
          </a:p>
          <a:p>
            <a:pPr marL="342900" indent="-342900">
              <a:buFont typeface="+mj-lt"/>
              <a:buAutoNum type="arabicPeriod"/>
            </a:pPr>
            <a:r>
              <a:rPr lang="en-US"/>
              <a:t>The house approved the bill</a:t>
            </a:r>
            <a:r>
              <a:rPr lang="en-US">
                <a:highlight>
                  <a:srgbClr val="FFFF00"/>
                </a:highlight>
              </a:rPr>
              <a:t>,</a:t>
            </a:r>
            <a:r>
              <a:rPr lang="en-US"/>
              <a:t> </a:t>
            </a:r>
            <a:r>
              <a:rPr lang="en-US" u="sng"/>
              <a:t>but</a:t>
            </a:r>
            <a:r>
              <a:rPr lang="en-US"/>
              <a:t> the Sente rejected it.</a:t>
            </a:r>
          </a:p>
          <a:p>
            <a:pPr marL="342900" indent="-342900">
              <a:buFont typeface="+mj-lt"/>
              <a:buAutoNum type="arabicPeriod"/>
            </a:pPr>
            <a:r>
              <a:rPr lang="en-US"/>
              <a:t>Either the hard drive is full</a:t>
            </a:r>
            <a:r>
              <a:rPr lang="en-US">
                <a:highlight>
                  <a:srgbClr val="FFFF00"/>
                </a:highlight>
              </a:rPr>
              <a:t>,</a:t>
            </a:r>
            <a:r>
              <a:rPr lang="en-US"/>
              <a:t> </a:t>
            </a:r>
            <a:r>
              <a:rPr lang="en-US" u="sng"/>
              <a:t>or</a:t>
            </a:r>
            <a:r>
              <a:rPr lang="en-US"/>
              <a:t> the modem is too slow.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also use commas to separate three or more </a:t>
            </a:r>
            <a:r>
              <a:rPr lang="en-US" u="sng"/>
              <a:t>coordinate  elements </a:t>
            </a:r>
          </a:p>
          <a:p>
            <a:r>
              <a:rPr lang="en-US"/>
              <a:t>Example:</a:t>
            </a:r>
          </a:p>
          <a:p>
            <a:pPr marL="342900" indent="-342900">
              <a:buFont typeface="+mj-lt"/>
              <a:buAutoNum type="arabicPeriod"/>
            </a:pPr>
            <a:r>
              <a:rPr lang="en-US" u="sng"/>
              <a:t>Chipmunk</a:t>
            </a:r>
            <a:r>
              <a:rPr lang="en-US">
                <a:highlight>
                  <a:srgbClr val="FFFF00"/>
                </a:highlight>
              </a:rPr>
              <a:t>,</a:t>
            </a:r>
            <a:r>
              <a:rPr lang="en-US"/>
              <a:t> </a:t>
            </a:r>
            <a:r>
              <a:rPr lang="en-US" u="sng"/>
              <a:t>raccoon</a:t>
            </a:r>
            <a:r>
              <a:rPr lang="en-US">
                <a:highlight>
                  <a:srgbClr val="FFFF00"/>
                </a:highlight>
              </a:rPr>
              <a:t>,</a:t>
            </a:r>
            <a:r>
              <a:rPr lang="en-US"/>
              <a:t> and </a:t>
            </a:r>
            <a:r>
              <a:rPr lang="en-US" u="sng"/>
              <a:t>Mugwump</a:t>
            </a:r>
            <a:r>
              <a:rPr lang="en-US"/>
              <a:t> are Native American words.</a:t>
            </a:r>
          </a:p>
          <a:p>
            <a:r>
              <a:rPr lang="en-US">
                <a:solidFill>
                  <a:srgbClr val="FF0000"/>
                </a:solidFill>
              </a:rPr>
              <a:t>*Do not use a comma to introduce or to close a series</a:t>
            </a:r>
          </a:p>
        </p:txBody>
      </p:sp>
      <p:pic>
        <p:nvPicPr>
          <p:cNvPr id="4" name="Picture 2" descr="8 Simple Comma Rules With Examples | 8 Comma Rules">
            <a:extLst>
              <a:ext uri="{FF2B5EF4-FFF2-40B4-BE49-F238E27FC236}">
                <a16:creationId xmlns:a16="http://schemas.microsoft.com/office/drawing/2014/main" id="{4A2E6162-F4BE-9406-49ED-18F4AC1F0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52" y="1622824"/>
            <a:ext cx="3144368" cy="471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5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75B3-AC8B-480A-BA7E-F7E56CAFC4D9}"/>
              </a:ext>
            </a:extLst>
          </p:cNvPr>
          <p:cNvSpPr>
            <a:spLocks noGrp="1"/>
          </p:cNvSpPr>
          <p:nvPr>
            <p:ph type="title" idx="4294967295"/>
          </p:nvPr>
        </p:nvSpPr>
        <p:spPr>
          <a:xfrm>
            <a:off x="662473" y="779463"/>
            <a:ext cx="3457575" cy="2809875"/>
          </a:xfrm>
        </p:spPr>
        <p:txBody>
          <a:bodyPr>
            <a:normAutofit/>
          </a:bodyPr>
          <a:lstStyle/>
          <a:p>
            <a:r>
              <a:rPr lang="en-US" dirty="0">
                <a:latin typeface="Elephant" panose="02020904090505020303" pitchFamily="18" charset="0"/>
              </a:rPr>
              <a:t>COMMAS</a:t>
            </a:r>
            <a:endParaRPr lang="en-US" b="1" dirty="0"/>
          </a:p>
        </p:txBody>
      </p:sp>
      <p:sp>
        <p:nvSpPr>
          <p:cNvPr id="3" name="Content Placeholder 2">
            <a:extLst>
              <a:ext uri="{FF2B5EF4-FFF2-40B4-BE49-F238E27FC236}">
                <a16:creationId xmlns:a16="http://schemas.microsoft.com/office/drawing/2014/main" id="{B1559A9C-061F-45E4-B838-49C853D9AAB8}"/>
              </a:ext>
            </a:extLst>
          </p:cNvPr>
          <p:cNvSpPr>
            <a:spLocks noGrp="1"/>
          </p:cNvSpPr>
          <p:nvPr>
            <p:ph idx="4294967295"/>
          </p:nvPr>
        </p:nvSpPr>
        <p:spPr>
          <a:xfrm>
            <a:off x="5224463" y="779463"/>
            <a:ext cx="6967537" cy="5565775"/>
          </a:xfrm>
        </p:spPr>
        <p:txBody>
          <a:bodyPr anchor="ctr">
            <a:normAutofit fontScale="70000" lnSpcReduction="20000"/>
          </a:bodyPr>
          <a:lstStyle/>
          <a:p>
            <a:r>
              <a:rPr lang="en-US" sz="1800" dirty="0"/>
              <a:t>Use commas to set off </a:t>
            </a:r>
            <a:r>
              <a:rPr lang="en-US" sz="1800" u="sng" dirty="0"/>
              <a:t>parenthetical expressions</a:t>
            </a:r>
            <a:r>
              <a:rPr lang="en-US" sz="1800" dirty="0"/>
              <a:t>.</a:t>
            </a:r>
          </a:p>
          <a:p>
            <a:pPr marL="0" indent="0">
              <a:lnSpc>
                <a:spcPct val="170000"/>
              </a:lnSpc>
              <a:buNone/>
            </a:pPr>
            <a:r>
              <a:rPr lang="en-US" sz="1800" dirty="0"/>
              <a:t>        (A </a:t>
            </a:r>
            <a:r>
              <a:rPr lang="en-US" sz="1800" i="1" dirty="0"/>
              <a:t>parenthetical expression </a:t>
            </a:r>
            <a:r>
              <a:rPr lang="en-US" sz="1800" dirty="0"/>
              <a:t>is one that is </a:t>
            </a:r>
            <a:r>
              <a:rPr lang="en-US" sz="1800" u="sng" dirty="0"/>
              <a:t>used to extend the meaning of a word or phrase</a:t>
            </a:r>
            <a:r>
              <a:rPr lang="en-US" sz="1800" dirty="0"/>
              <a:t> but is </a:t>
            </a:r>
            <a:r>
              <a:rPr lang="en-US" sz="1800" u="sng" dirty="0"/>
              <a:t>not</a:t>
            </a:r>
            <a:r>
              <a:rPr lang="en-US" sz="1800" dirty="0"/>
              <a:t> one of the main parts of the sentence.  The sentence makes sense without the parenthetical).</a:t>
            </a:r>
          </a:p>
          <a:p>
            <a:pPr marL="0" indent="0">
              <a:buNone/>
            </a:pPr>
            <a:r>
              <a:rPr lang="en-US" sz="1800" dirty="0"/>
              <a:t>Example:</a:t>
            </a:r>
          </a:p>
          <a:p>
            <a:pPr marL="514350" indent="-514350">
              <a:buFont typeface="+mj-lt"/>
              <a:buAutoNum type="arabicPeriod"/>
            </a:pPr>
            <a:r>
              <a:rPr lang="en-US" sz="1800" dirty="0"/>
              <a:t>You are</a:t>
            </a:r>
            <a:r>
              <a:rPr lang="en-US" sz="1800" dirty="0">
                <a:highlight>
                  <a:srgbClr val="FFFF00"/>
                </a:highlight>
              </a:rPr>
              <a:t>,</a:t>
            </a:r>
            <a:r>
              <a:rPr lang="en-US" sz="1800" dirty="0">
                <a:solidFill>
                  <a:srgbClr val="FF0000"/>
                </a:solidFill>
              </a:rPr>
              <a:t> I hope</a:t>
            </a:r>
            <a:r>
              <a:rPr lang="en-US" sz="1800" dirty="0">
                <a:highlight>
                  <a:srgbClr val="FFFF00"/>
                </a:highlight>
              </a:rPr>
              <a:t>,</a:t>
            </a:r>
            <a:r>
              <a:rPr lang="en-US" sz="1800" dirty="0">
                <a:solidFill>
                  <a:srgbClr val="FF0000"/>
                </a:solidFill>
              </a:rPr>
              <a:t> </a:t>
            </a:r>
            <a:r>
              <a:rPr lang="en-US" sz="1800" dirty="0"/>
              <a:t>planning to attend the session.</a:t>
            </a:r>
          </a:p>
          <a:p>
            <a:pPr marL="514350" indent="-514350">
              <a:buFont typeface="+mj-lt"/>
              <a:buAutoNum type="arabicPeriod"/>
            </a:pPr>
            <a:r>
              <a:rPr lang="en-US" sz="1800" dirty="0"/>
              <a:t>Dylan’s new poems</a:t>
            </a:r>
            <a:r>
              <a:rPr lang="en-US" sz="1800" dirty="0">
                <a:highlight>
                  <a:srgbClr val="FFFF00"/>
                </a:highlight>
              </a:rPr>
              <a:t>,</a:t>
            </a:r>
            <a:r>
              <a:rPr lang="en-US" sz="1800" dirty="0">
                <a:solidFill>
                  <a:srgbClr val="FF0000"/>
                </a:solidFill>
              </a:rPr>
              <a:t> in fact</a:t>
            </a:r>
            <a:r>
              <a:rPr lang="en-US" sz="1800" dirty="0">
                <a:highlight>
                  <a:srgbClr val="FFFF00"/>
                </a:highlight>
              </a:rPr>
              <a:t>,</a:t>
            </a:r>
            <a:r>
              <a:rPr lang="en-US" sz="1800" dirty="0">
                <a:solidFill>
                  <a:srgbClr val="FF0000"/>
                </a:solidFill>
              </a:rPr>
              <a:t> </a:t>
            </a:r>
            <a:r>
              <a:rPr lang="en-US" sz="1800" dirty="0"/>
              <a:t>are not inspiring.</a:t>
            </a:r>
          </a:p>
          <a:p>
            <a:pPr marL="514350" indent="-514350">
              <a:buFont typeface="+mj-lt"/>
              <a:buAutoNum type="arabicPeriod"/>
            </a:pPr>
            <a:endParaRPr lang="en-US" sz="1800" dirty="0"/>
          </a:p>
          <a:p>
            <a:r>
              <a:rPr lang="en-US" sz="1800" dirty="0"/>
              <a:t>Use commas between items in a series of two or more coordinate adjectives – adjectives that modify the same word/word group –unless they’re joined by a conjunction. </a:t>
            </a:r>
          </a:p>
          <a:p>
            <a:pPr marL="0" indent="0">
              <a:buNone/>
            </a:pPr>
            <a:r>
              <a:rPr lang="en-US" sz="1800" dirty="0"/>
              <a:t>Example:</a:t>
            </a:r>
          </a:p>
          <a:p>
            <a:pPr marL="342900" indent="-342900">
              <a:buFont typeface="+mj-lt"/>
              <a:buAutoNum type="arabicPeriod"/>
            </a:pPr>
            <a:r>
              <a:rPr lang="en-US" sz="1800" dirty="0"/>
              <a:t>She brushed her long</a:t>
            </a:r>
            <a:r>
              <a:rPr lang="en-US" sz="1800" dirty="0">
                <a:highlight>
                  <a:srgbClr val="FFFF00"/>
                </a:highlight>
              </a:rPr>
              <a:t>, </a:t>
            </a:r>
            <a:r>
              <a:rPr lang="en-US" sz="1800" dirty="0"/>
              <a:t>shining hair.</a:t>
            </a:r>
          </a:p>
          <a:p>
            <a:pPr marL="342900" indent="-342900">
              <a:buFont typeface="+mj-lt"/>
              <a:buAutoNum type="arabicPeriod"/>
            </a:pPr>
            <a:r>
              <a:rPr lang="en-US" sz="1800" dirty="0"/>
              <a:t>The baby was tired </a:t>
            </a:r>
            <a:r>
              <a:rPr lang="en-US" sz="1800" u="sng" dirty="0"/>
              <a:t>and</a:t>
            </a:r>
            <a:r>
              <a:rPr lang="en-US" sz="1800" dirty="0"/>
              <a:t> cranky </a:t>
            </a:r>
            <a:r>
              <a:rPr lang="en-US" sz="1800" u="sng" dirty="0"/>
              <a:t>and</a:t>
            </a:r>
            <a:r>
              <a:rPr lang="en-US" sz="1800" dirty="0"/>
              <a:t> wet. </a:t>
            </a:r>
            <a:r>
              <a:rPr lang="en-US" sz="1800" dirty="0">
                <a:solidFill>
                  <a:srgbClr val="FF0000"/>
                </a:solidFill>
              </a:rPr>
              <a:t>(adjectives joined by conjunctions; no commas required)</a:t>
            </a:r>
          </a:p>
          <a:p>
            <a:r>
              <a:rPr lang="en-US" sz="1800" dirty="0"/>
              <a:t>Introductory dependent clauses and verbal phrases are generally set off from the rest of the sentence using a comma. </a:t>
            </a:r>
            <a:endParaRPr lang="en-US" sz="1800" dirty="0">
              <a:ea typeface="Calibri" panose="020F0502020204030204"/>
              <a:cs typeface="Calibri" panose="020F0502020204030204"/>
            </a:endParaRPr>
          </a:p>
          <a:p>
            <a:pPr marL="0" indent="0">
              <a:buNone/>
            </a:pPr>
            <a:r>
              <a:rPr lang="en-US" sz="1800" dirty="0"/>
              <a:t>Example:</a:t>
            </a:r>
          </a:p>
          <a:p>
            <a:pPr marL="342900" indent="-342900">
              <a:buFont typeface="+mj-lt"/>
              <a:buAutoNum type="arabicPeriod"/>
            </a:pPr>
            <a:r>
              <a:rPr lang="en-US" sz="1800" u="sng" dirty="0"/>
              <a:t>When war came to Baghdad</a:t>
            </a:r>
            <a:r>
              <a:rPr lang="en-US" sz="1800" dirty="0">
                <a:highlight>
                  <a:srgbClr val="FFFF00"/>
                </a:highlight>
              </a:rPr>
              <a:t>,</a:t>
            </a:r>
            <a:r>
              <a:rPr lang="en-US" sz="1800" dirty="0"/>
              <a:t> many victims were children. </a:t>
            </a:r>
            <a:r>
              <a:rPr lang="en-US" sz="1800" dirty="0">
                <a:solidFill>
                  <a:schemeClr val="accent1">
                    <a:lumMod val="75000"/>
                  </a:schemeClr>
                </a:solidFill>
              </a:rPr>
              <a:t>(introductory dependent clause)</a:t>
            </a:r>
          </a:p>
          <a:p>
            <a:pPr marL="342900" indent="-342900">
              <a:buFont typeface="+mj-lt"/>
              <a:buAutoNum type="arabicPeriod"/>
            </a:pPr>
            <a:r>
              <a:rPr lang="en-US" sz="1800" u="sng" dirty="0"/>
              <a:t>To write well</a:t>
            </a:r>
            <a:r>
              <a:rPr lang="en-US" sz="1800" dirty="0">
                <a:highlight>
                  <a:srgbClr val="FFFF00"/>
                </a:highlight>
              </a:rPr>
              <a:t>,</a:t>
            </a:r>
            <a:r>
              <a:rPr lang="en-US" sz="1800" dirty="0"/>
              <a:t> one must read a lot. </a:t>
            </a:r>
            <a:r>
              <a:rPr lang="en-US" sz="1800" dirty="0">
                <a:solidFill>
                  <a:schemeClr val="accent1">
                    <a:lumMod val="75000"/>
                  </a:schemeClr>
                </a:solidFill>
              </a:rPr>
              <a:t>(introductory verbal phrase)</a:t>
            </a:r>
          </a:p>
          <a:p>
            <a:pPr marL="342900" indent="-342900">
              <a:buFont typeface="+mj-lt"/>
              <a:buAutoNum type="arabicPeriod"/>
            </a:pPr>
            <a:endParaRPr lang="en-US" sz="1800" dirty="0">
              <a:solidFill>
                <a:srgbClr val="FF0000"/>
              </a:solidFill>
            </a:endParaRPr>
          </a:p>
          <a:p>
            <a:endParaRPr lang="en-US" sz="1800" dirty="0"/>
          </a:p>
        </p:txBody>
      </p:sp>
    </p:spTree>
    <p:extLst>
      <p:ext uri="{BB962C8B-B14F-4D97-AF65-F5344CB8AC3E}">
        <p14:creationId xmlns:p14="http://schemas.microsoft.com/office/powerpoint/2010/main" val="132098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87FC-B8AF-44E8-8549-C9788279EA23}"/>
              </a:ext>
            </a:extLst>
          </p:cNvPr>
          <p:cNvSpPr>
            <a:spLocks noGrp="1"/>
          </p:cNvSpPr>
          <p:nvPr>
            <p:ph type="title" idx="4294967295"/>
          </p:nvPr>
        </p:nvSpPr>
        <p:spPr>
          <a:xfrm>
            <a:off x="0" y="49213"/>
            <a:ext cx="11017250" cy="1435100"/>
          </a:xfrm>
        </p:spPr>
        <p:txBody>
          <a:bodyPr anchor="b">
            <a:normAutofit/>
          </a:bodyPr>
          <a:lstStyle/>
          <a:p>
            <a:pPr algn="ctr"/>
            <a:r>
              <a:rPr lang="en-US" sz="5400">
                <a:latin typeface="Elephant" panose="02020904090505020303" pitchFamily="18" charset="0"/>
              </a:rPr>
              <a:t>COMMAS</a:t>
            </a:r>
          </a:p>
        </p:txBody>
      </p:sp>
      <p:sp>
        <p:nvSpPr>
          <p:cNvPr id="3" name="Content Placeholder 2">
            <a:extLst>
              <a:ext uri="{FF2B5EF4-FFF2-40B4-BE49-F238E27FC236}">
                <a16:creationId xmlns:a16="http://schemas.microsoft.com/office/drawing/2014/main" id="{0226F4FB-4BCE-45FD-9C69-EEF775686761}"/>
              </a:ext>
            </a:extLst>
          </p:cNvPr>
          <p:cNvSpPr>
            <a:spLocks noGrp="1"/>
          </p:cNvSpPr>
          <p:nvPr>
            <p:ph idx="4294967295"/>
          </p:nvPr>
        </p:nvSpPr>
        <p:spPr>
          <a:xfrm>
            <a:off x="233266" y="1484313"/>
            <a:ext cx="6713538" cy="4706937"/>
          </a:xfrm>
        </p:spPr>
        <p:txBody>
          <a:bodyPr anchor="t">
            <a:normAutofit fontScale="85000" lnSpcReduction="20000"/>
          </a:bodyPr>
          <a:lstStyle/>
          <a:p>
            <a:r>
              <a:rPr lang="en-US" sz="2200" dirty="0"/>
              <a:t>When a sentence is started by a transitional word phrase, It is usually separated by a comma. </a:t>
            </a:r>
          </a:p>
          <a:p>
            <a:pPr marL="0" indent="0">
              <a:buNone/>
            </a:pPr>
            <a:r>
              <a:rPr lang="en-US" sz="2200" dirty="0"/>
              <a:t>Example:</a:t>
            </a:r>
          </a:p>
          <a:p>
            <a:pPr marL="457200" indent="-457200">
              <a:buFont typeface="+mj-lt"/>
              <a:buAutoNum type="arabicPeriod"/>
            </a:pPr>
            <a:r>
              <a:rPr lang="en-US" sz="2200" u="sng" dirty="0"/>
              <a:t>However</a:t>
            </a:r>
            <a:r>
              <a:rPr lang="en-US" sz="2200" dirty="0">
                <a:highlight>
                  <a:srgbClr val="FFFF00"/>
                </a:highlight>
              </a:rPr>
              <a:t>,</a:t>
            </a:r>
            <a:r>
              <a:rPr lang="en-US" sz="2200" dirty="0"/>
              <a:t> any plan that is enacted must be fair. </a:t>
            </a:r>
          </a:p>
          <a:p>
            <a:pPr marL="457200" indent="-457200">
              <a:buFont typeface="+mj-lt"/>
              <a:buAutoNum type="arabicPeriod"/>
            </a:pPr>
            <a:r>
              <a:rPr lang="en-US" sz="2200" u="sng" dirty="0"/>
              <a:t>In other words</a:t>
            </a:r>
            <a:r>
              <a:rPr lang="en-US" sz="2200" dirty="0">
                <a:highlight>
                  <a:srgbClr val="FFFF00"/>
                </a:highlight>
              </a:rPr>
              <a:t>,</a:t>
            </a:r>
            <a:r>
              <a:rPr lang="en-US" sz="2200" dirty="0"/>
              <a:t> we cannot act hasty.</a:t>
            </a:r>
          </a:p>
          <a:p>
            <a:pPr marL="457200" indent="-457200">
              <a:buFont typeface="+mj-lt"/>
              <a:buAutoNum type="arabicPeriod"/>
            </a:pPr>
            <a:endParaRPr lang="en-US" sz="2200" dirty="0"/>
          </a:p>
          <a:p>
            <a:pPr marL="0" indent="0">
              <a:buNone/>
            </a:pPr>
            <a:r>
              <a:rPr lang="en-US" sz="2200" dirty="0"/>
              <a:t>Use commas to set off nonrestrictive modifiers, which supply nonessential information to a word or a word group in a sentence. </a:t>
            </a:r>
            <a:r>
              <a:rPr lang="en-US" sz="2200" dirty="0">
                <a:solidFill>
                  <a:srgbClr val="FF0000"/>
                </a:solidFill>
              </a:rPr>
              <a:t>Do not use commas to set off restrictive modifiers</a:t>
            </a:r>
          </a:p>
          <a:p>
            <a:pPr marL="0" indent="0">
              <a:buNone/>
            </a:pPr>
            <a:r>
              <a:rPr lang="en-US" sz="2200" dirty="0"/>
              <a:t>Example:</a:t>
            </a:r>
          </a:p>
          <a:p>
            <a:pPr marL="457200" indent="-457200">
              <a:buFont typeface="+mj-lt"/>
              <a:buAutoNum type="arabicPeriod"/>
            </a:pPr>
            <a:r>
              <a:rPr lang="en-US" sz="2200" dirty="0"/>
              <a:t>Actors</a:t>
            </a:r>
            <a:r>
              <a:rPr lang="en-US" sz="2200" dirty="0">
                <a:highlight>
                  <a:srgbClr val="FFFF00"/>
                </a:highlight>
              </a:rPr>
              <a:t>,</a:t>
            </a:r>
            <a:r>
              <a:rPr lang="en-US" sz="2200" dirty="0"/>
              <a:t> who have inflated egos</a:t>
            </a:r>
            <a:r>
              <a:rPr lang="en-US" sz="2200" dirty="0">
                <a:highlight>
                  <a:srgbClr val="FFFF00"/>
                </a:highlight>
              </a:rPr>
              <a:t>,</a:t>
            </a:r>
            <a:r>
              <a:rPr lang="en-US" sz="2200" dirty="0"/>
              <a:t> are often insecure. </a:t>
            </a:r>
            <a:r>
              <a:rPr lang="en-US" sz="2200" i="1" dirty="0">
                <a:solidFill>
                  <a:schemeClr val="accent1"/>
                </a:solidFill>
              </a:rPr>
              <a:t>All actors are insecure</a:t>
            </a:r>
            <a:r>
              <a:rPr lang="en-US" sz="2200" dirty="0"/>
              <a:t> (nonrestrictive, comma needed)</a:t>
            </a:r>
          </a:p>
          <a:p>
            <a:pPr marL="457200" indent="-457200">
              <a:buFont typeface="+mj-lt"/>
              <a:buAutoNum type="arabicPeriod"/>
            </a:pPr>
            <a:r>
              <a:rPr lang="en-US" sz="2200" dirty="0"/>
              <a:t>Actors who have inflated egos are often insecure. </a:t>
            </a:r>
            <a:r>
              <a:rPr lang="en-US" sz="2200" i="1" dirty="0">
                <a:solidFill>
                  <a:schemeClr val="accent1"/>
                </a:solidFill>
              </a:rPr>
              <a:t>Only actors with inflated egos are insecure</a:t>
            </a:r>
            <a:r>
              <a:rPr lang="en-US" sz="2200" dirty="0"/>
              <a:t> (restrictive, comma not needed)</a:t>
            </a:r>
          </a:p>
          <a:p>
            <a:pPr marL="457200" indent="-457200">
              <a:buFont typeface="+mj-lt"/>
              <a:buAutoNum type="arabicPeriod"/>
            </a:pPr>
            <a:endParaRPr lang="en-US" sz="2200" dirty="0"/>
          </a:p>
        </p:txBody>
      </p:sp>
      <p:pic>
        <p:nvPicPr>
          <p:cNvPr id="4" name="Picture 2" descr="Image result for commas">
            <a:extLst>
              <a:ext uri="{FF2B5EF4-FFF2-40B4-BE49-F238E27FC236}">
                <a16:creationId xmlns:a16="http://schemas.microsoft.com/office/drawing/2014/main" id="{D58E37FF-4983-804A-BF97-57CB556C47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8499" y="2364835"/>
            <a:ext cx="5071491" cy="280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1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FB8C-2981-4894-A647-488D3E8B57B9}"/>
              </a:ext>
            </a:extLst>
          </p:cNvPr>
          <p:cNvSpPr>
            <a:spLocks noGrp="1"/>
          </p:cNvSpPr>
          <p:nvPr>
            <p:ph type="title" idx="4294967295"/>
          </p:nvPr>
        </p:nvSpPr>
        <p:spPr>
          <a:xfrm>
            <a:off x="696686" y="269875"/>
            <a:ext cx="10515600" cy="1196975"/>
          </a:xfrm>
        </p:spPr>
        <p:txBody>
          <a:bodyPr>
            <a:normAutofit/>
          </a:bodyPr>
          <a:lstStyle/>
          <a:p>
            <a:pPr algn="ctr"/>
            <a:r>
              <a:rPr lang="en-US" sz="5400" dirty="0">
                <a:latin typeface="Elephant" panose="02020904090505020303" pitchFamily="18" charset="0"/>
              </a:rPr>
              <a:t>Commas, FANBOYS</a:t>
            </a:r>
          </a:p>
        </p:txBody>
      </p:sp>
      <p:sp>
        <p:nvSpPr>
          <p:cNvPr id="3" name="Content Placeholder 2">
            <a:extLst>
              <a:ext uri="{FF2B5EF4-FFF2-40B4-BE49-F238E27FC236}">
                <a16:creationId xmlns:a16="http://schemas.microsoft.com/office/drawing/2014/main" id="{C636016F-65F8-47AA-AFB6-8E0AF77D4522}"/>
              </a:ext>
            </a:extLst>
          </p:cNvPr>
          <p:cNvSpPr>
            <a:spLocks noGrp="1"/>
          </p:cNvSpPr>
          <p:nvPr>
            <p:ph idx="4294967295"/>
          </p:nvPr>
        </p:nvSpPr>
        <p:spPr>
          <a:xfrm>
            <a:off x="7885113" y="1400175"/>
            <a:ext cx="4306887" cy="5187950"/>
          </a:xfrm>
        </p:spPr>
        <p:txBody>
          <a:bodyPr anchor="t">
            <a:normAutofit/>
          </a:bodyPr>
          <a:lstStyle/>
          <a:p>
            <a:pPr marL="0" indent="0" algn="ctr">
              <a:buNone/>
            </a:pPr>
            <a:r>
              <a:rPr lang="en-US" sz="1400"/>
              <a:t>Use commas and a coordinating conjunction with </a:t>
            </a:r>
            <a:r>
              <a:rPr lang="en-US" sz="1400" b="1"/>
              <a:t>a compound sentence</a:t>
            </a:r>
            <a:r>
              <a:rPr lang="en-US" sz="1400"/>
              <a:t>.  A compound sentence is two complete sentences connected by  a coordinating conjunction.</a:t>
            </a:r>
          </a:p>
          <a:p>
            <a:pPr marL="0" indent="0" algn="ctr">
              <a:buNone/>
            </a:pPr>
            <a:r>
              <a:rPr lang="en-US" sz="1400" b="1" u="sng"/>
              <a:t>Coordinating conjunctions are also known as FANBOYS words. </a:t>
            </a:r>
          </a:p>
          <a:p>
            <a:pPr marL="0" indent="0">
              <a:buNone/>
            </a:pPr>
            <a:r>
              <a:rPr lang="en-US" sz="1400"/>
              <a:t>	</a:t>
            </a:r>
          </a:p>
          <a:p>
            <a:pPr marL="0" indent="0">
              <a:buNone/>
            </a:pPr>
            <a:r>
              <a:rPr lang="en-US" sz="1400" b="1"/>
              <a:t>,</a:t>
            </a:r>
            <a:r>
              <a:rPr lang="en-US" sz="1400" b="1">
                <a:solidFill>
                  <a:srgbClr val="FF0000"/>
                </a:solidFill>
              </a:rPr>
              <a:t>F</a:t>
            </a:r>
            <a:r>
              <a:rPr lang="en-US" sz="1400" b="1"/>
              <a:t>OR   </a:t>
            </a:r>
            <a:r>
              <a:rPr lang="en-US" sz="1400"/>
              <a:t>I was eager to go, for I was prepared.</a:t>
            </a:r>
          </a:p>
          <a:p>
            <a:pPr marL="0" indent="0">
              <a:buNone/>
            </a:pPr>
            <a:r>
              <a:rPr lang="en-US" sz="1400" b="1"/>
              <a:t>,</a:t>
            </a:r>
            <a:r>
              <a:rPr lang="en-US" sz="1400" b="1">
                <a:solidFill>
                  <a:srgbClr val="FF0000"/>
                </a:solidFill>
              </a:rPr>
              <a:t>A</a:t>
            </a:r>
            <a:r>
              <a:rPr lang="en-US" sz="1400" b="1"/>
              <a:t>ND    </a:t>
            </a:r>
            <a:r>
              <a:rPr lang="en-US" sz="1400"/>
              <a:t>Buster wanted to go, and he is very prepared for   	the task.</a:t>
            </a:r>
          </a:p>
          <a:p>
            <a:pPr marL="0" indent="0">
              <a:buNone/>
            </a:pPr>
            <a:r>
              <a:rPr lang="en-US" sz="1400" b="1"/>
              <a:t>,</a:t>
            </a:r>
            <a:r>
              <a:rPr lang="en-US" sz="1400" b="1">
                <a:solidFill>
                  <a:srgbClr val="FF0000"/>
                </a:solidFill>
              </a:rPr>
              <a:t>N</a:t>
            </a:r>
            <a:r>
              <a:rPr lang="en-US" sz="1400" b="1"/>
              <a:t>OR     </a:t>
            </a:r>
            <a:r>
              <a:rPr lang="en-US" sz="1400"/>
              <a:t>He didn’t talk to his friends, nor did he call his 	wife.</a:t>
            </a:r>
          </a:p>
          <a:p>
            <a:pPr marL="0" indent="0">
              <a:buNone/>
            </a:pPr>
            <a:r>
              <a:rPr lang="en-US" sz="1400" b="1"/>
              <a:t>,</a:t>
            </a:r>
            <a:r>
              <a:rPr lang="en-US" sz="1400" b="1">
                <a:solidFill>
                  <a:srgbClr val="FF0000"/>
                </a:solidFill>
              </a:rPr>
              <a:t>B</a:t>
            </a:r>
            <a:r>
              <a:rPr lang="en-US" sz="1400" b="1"/>
              <a:t>UT     </a:t>
            </a:r>
            <a:r>
              <a:rPr lang="en-US" sz="1400"/>
              <a:t>I work on Friday, but I don’t have to work on 	Saturday.</a:t>
            </a:r>
          </a:p>
          <a:p>
            <a:pPr marL="0" indent="0">
              <a:buNone/>
            </a:pPr>
            <a:r>
              <a:rPr lang="en-US" sz="1400" b="1"/>
              <a:t>,</a:t>
            </a:r>
            <a:r>
              <a:rPr lang="en-US" sz="1400" b="1">
                <a:solidFill>
                  <a:srgbClr val="FF0000"/>
                </a:solidFill>
              </a:rPr>
              <a:t>O</a:t>
            </a:r>
            <a:r>
              <a:rPr lang="en-US" sz="1400" b="1"/>
              <a:t>R       </a:t>
            </a:r>
            <a:r>
              <a:rPr lang="en-US" sz="1400"/>
              <a:t>He must study hard for the exams, or he will fail.</a:t>
            </a:r>
          </a:p>
          <a:p>
            <a:pPr marL="0" indent="0">
              <a:buNone/>
            </a:pPr>
            <a:r>
              <a:rPr lang="en-US" sz="1400" b="1"/>
              <a:t>,</a:t>
            </a:r>
            <a:r>
              <a:rPr lang="en-US" sz="1400" b="1">
                <a:solidFill>
                  <a:srgbClr val="FF0000"/>
                </a:solidFill>
              </a:rPr>
              <a:t>Y</a:t>
            </a:r>
            <a:r>
              <a:rPr lang="en-US" sz="1400" b="1"/>
              <a:t>ET      </a:t>
            </a:r>
            <a:r>
              <a:rPr lang="en-US" sz="1400"/>
              <a:t>I ran very fast, yet I came in last.</a:t>
            </a:r>
          </a:p>
          <a:p>
            <a:pPr marL="0" indent="0">
              <a:buNone/>
            </a:pPr>
            <a:r>
              <a:rPr lang="en-US" sz="1400" b="1"/>
              <a:t>,</a:t>
            </a:r>
            <a:r>
              <a:rPr lang="en-US" sz="1400" b="1">
                <a:solidFill>
                  <a:srgbClr val="FF0000"/>
                </a:solidFill>
              </a:rPr>
              <a:t>S</a:t>
            </a:r>
            <a:r>
              <a:rPr lang="en-US" sz="1400" b="1"/>
              <a:t>O       </a:t>
            </a:r>
            <a:r>
              <a:rPr lang="en-US" sz="1400"/>
              <a:t>My sister is very sweet, so everybody likes her.</a:t>
            </a:r>
          </a:p>
          <a:p>
            <a:pPr marL="0" indent="0">
              <a:buNone/>
            </a:pPr>
            <a:endParaRPr lang="en-US" sz="1200"/>
          </a:p>
        </p:txBody>
      </p:sp>
      <p:pic>
        <p:nvPicPr>
          <p:cNvPr id="2052" name="Picture 4" descr="See the source image">
            <a:extLst>
              <a:ext uri="{FF2B5EF4-FFF2-40B4-BE49-F238E27FC236}">
                <a16:creationId xmlns:a16="http://schemas.microsoft.com/office/drawing/2014/main" id="{77356567-F20E-4312-9494-87F39F9B86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104" y="2532888"/>
            <a:ext cx="6217920" cy="3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42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B460-CE25-4BBB-BD7A-D3C533711549}"/>
              </a:ext>
            </a:extLst>
          </p:cNvPr>
          <p:cNvSpPr>
            <a:spLocks noGrp="1"/>
          </p:cNvSpPr>
          <p:nvPr>
            <p:ph type="title" idx="4294967295"/>
          </p:nvPr>
        </p:nvSpPr>
        <p:spPr>
          <a:xfrm>
            <a:off x="905069" y="322522"/>
            <a:ext cx="4819650" cy="1481137"/>
          </a:xfrm>
        </p:spPr>
        <p:txBody>
          <a:bodyPr anchor="b">
            <a:normAutofit fontScale="90000"/>
          </a:bodyPr>
          <a:lstStyle/>
          <a:p>
            <a:r>
              <a:rPr lang="en-US" sz="5400" b="1" dirty="0">
                <a:latin typeface="Elephant" panose="02020904090505020303" pitchFamily="18" charset="0"/>
              </a:rPr>
              <a:t>Question Marks</a:t>
            </a:r>
          </a:p>
        </p:txBody>
      </p:sp>
      <p:sp>
        <p:nvSpPr>
          <p:cNvPr id="3" name="Content Placeholder 2">
            <a:extLst>
              <a:ext uri="{FF2B5EF4-FFF2-40B4-BE49-F238E27FC236}">
                <a16:creationId xmlns:a16="http://schemas.microsoft.com/office/drawing/2014/main" id="{8C6FE5A0-F8ED-4E52-A393-0D9EEF8B1660}"/>
              </a:ext>
            </a:extLst>
          </p:cNvPr>
          <p:cNvSpPr>
            <a:spLocks noGrp="1"/>
          </p:cNvSpPr>
          <p:nvPr>
            <p:ph idx="4294967295"/>
          </p:nvPr>
        </p:nvSpPr>
        <p:spPr>
          <a:xfrm>
            <a:off x="373225" y="2342016"/>
            <a:ext cx="6127163" cy="3778127"/>
          </a:xfrm>
        </p:spPr>
        <p:txBody>
          <a:bodyPr anchor="t">
            <a:normAutofit fontScale="85000" lnSpcReduction="10000"/>
          </a:bodyPr>
          <a:lstStyle/>
          <a:p>
            <a:pPr marL="0" indent="0" algn="ctr">
              <a:buNone/>
            </a:pPr>
            <a:r>
              <a:rPr lang="en-US" sz="2200" dirty="0"/>
              <a:t>Question marks are used to mark the end of a direct question. </a:t>
            </a:r>
          </a:p>
          <a:p>
            <a:pPr marL="0" indent="0">
              <a:buNone/>
            </a:pPr>
            <a:r>
              <a:rPr lang="en-US" sz="2200" dirty="0"/>
              <a:t>Example:</a:t>
            </a:r>
          </a:p>
          <a:p>
            <a:pPr marL="457200" indent="-457200">
              <a:buFont typeface="+mj-lt"/>
              <a:buAutoNum type="arabicPeriod"/>
            </a:pPr>
            <a:r>
              <a:rPr lang="en-US" sz="2200" dirty="0"/>
              <a:t>Who was that man at the door</a:t>
            </a:r>
            <a:r>
              <a:rPr lang="en-US" sz="2200" dirty="0">
                <a:highlight>
                  <a:srgbClr val="FFFF00"/>
                </a:highlight>
              </a:rPr>
              <a:t>?</a:t>
            </a:r>
          </a:p>
          <a:p>
            <a:pPr marL="457200" indent="-457200">
              <a:buFont typeface="+mj-lt"/>
              <a:buAutoNum type="arabicPeriod"/>
            </a:pPr>
            <a:r>
              <a:rPr lang="en-US" sz="2200" dirty="0"/>
              <a:t>“Is this a silver bullet</a:t>
            </a:r>
            <a:r>
              <a:rPr lang="en-US" sz="2200" dirty="0">
                <a:highlight>
                  <a:srgbClr val="FFFF00"/>
                </a:highlight>
              </a:rPr>
              <a:t>?</a:t>
            </a:r>
            <a:r>
              <a:rPr lang="en-US" sz="2200" dirty="0"/>
              <a:t>” they asked. </a:t>
            </a:r>
          </a:p>
          <a:p>
            <a:pPr marL="201168" lvl="1" indent="0">
              <a:buNone/>
            </a:pPr>
            <a:endParaRPr lang="en-US" sz="2800" dirty="0"/>
          </a:p>
          <a:p>
            <a:pPr marL="201168" lvl="1" indent="0">
              <a:buNone/>
            </a:pPr>
            <a:r>
              <a:rPr lang="en-US" sz="2200" dirty="0"/>
              <a:t>Tip: If a title contains a question mark, always place it within quotation marks. However, if the title does not ask a question, place the mark outside of the quotation marks.</a:t>
            </a:r>
          </a:p>
          <a:p>
            <a:pPr marL="658368" lvl="1" indent="-457200">
              <a:buFont typeface="+mj-lt"/>
              <a:buAutoNum type="arabicPeriod"/>
            </a:pPr>
            <a:r>
              <a:rPr lang="en-US" sz="2200" dirty="0"/>
              <a:t>Did you read “Can we Defeat Hunger?” in Newsweek yesterday?</a:t>
            </a:r>
          </a:p>
          <a:p>
            <a:pPr marL="658368" lvl="1" indent="-457200">
              <a:buFont typeface="+mj-lt"/>
              <a:buAutoNum type="arabicPeriod"/>
            </a:pPr>
            <a:r>
              <a:rPr lang="en-US" sz="2200" dirty="0"/>
              <a:t>Have you ever read Poe’s “The Raven”?</a:t>
            </a:r>
          </a:p>
          <a:p>
            <a:pPr marL="0" indent="0">
              <a:buNone/>
            </a:pPr>
            <a:endParaRPr lang="en-US" sz="2200" dirty="0"/>
          </a:p>
        </p:txBody>
      </p:sp>
      <p:pic>
        <p:nvPicPr>
          <p:cNvPr id="4098" name="Picture 2" descr="Image result for question mark punctuation">
            <a:extLst>
              <a:ext uri="{FF2B5EF4-FFF2-40B4-BE49-F238E27FC236}">
                <a16:creationId xmlns:a16="http://schemas.microsoft.com/office/drawing/2014/main" id="{B7D3A7E6-A53B-A962-1468-182AC29C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869" y="2047460"/>
            <a:ext cx="4151632" cy="276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0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CE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3C36-04FD-4312-822F-A0C30D45439C}"/>
              </a:ext>
            </a:extLst>
          </p:cNvPr>
          <p:cNvSpPr>
            <a:spLocks noGrp="1"/>
          </p:cNvSpPr>
          <p:nvPr>
            <p:ph type="title" idx="4294967295"/>
          </p:nvPr>
        </p:nvSpPr>
        <p:spPr>
          <a:xfrm>
            <a:off x="419877" y="347630"/>
            <a:ext cx="6156325" cy="1182688"/>
          </a:xfrm>
          <a:solidFill>
            <a:srgbClr val="F6CEF0"/>
          </a:solidFill>
        </p:spPr>
        <p:txBody>
          <a:bodyPr anchor="b">
            <a:normAutofit/>
          </a:bodyPr>
          <a:lstStyle/>
          <a:p>
            <a:r>
              <a:rPr lang="en-US" dirty="0">
                <a:latin typeface="Elephant" panose="02020904090505020303" pitchFamily="18" charset="0"/>
              </a:rPr>
              <a:t>Exclamation Points</a:t>
            </a:r>
          </a:p>
        </p:txBody>
      </p:sp>
      <p:sp>
        <p:nvSpPr>
          <p:cNvPr id="3" name="Content Placeholder 2">
            <a:extLst>
              <a:ext uri="{FF2B5EF4-FFF2-40B4-BE49-F238E27FC236}">
                <a16:creationId xmlns:a16="http://schemas.microsoft.com/office/drawing/2014/main" id="{A1BAF3AC-B55A-4477-96D7-5640B8D5E7A5}"/>
              </a:ext>
            </a:extLst>
          </p:cNvPr>
          <p:cNvSpPr>
            <a:spLocks noGrp="1"/>
          </p:cNvSpPr>
          <p:nvPr>
            <p:ph idx="4294967295"/>
          </p:nvPr>
        </p:nvSpPr>
        <p:spPr>
          <a:xfrm>
            <a:off x="422921" y="1923856"/>
            <a:ext cx="6189663" cy="3344863"/>
          </a:xfrm>
        </p:spPr>
        <p:txBody>
          <a:bodyPr anchor="t">
            <a:normAutofit/>
          </a:bodyPr>
          <a:lstStyle/>
          <a:p>
            <a:pPr marL="0" indent="0" algn="ctr">
              <a:buNone/>
            </a:pPr>
            <a:r>
              <a:rPr lang="en-US" sz="1600" b="1" dirty="0">
                <a:solidFill>
                  <a:schemeClr val="tx1">
                    <a:alpha val="80000"/>
                  </a:schemeClr>
                </a:solidFill>
              </a:rPr>
              <a:t>Exclamation points are used to signal the end of an emotional or emphatic statement or a forceful command. </a:t>
            </a:r>
          </a:p>
          <a:p>
            <a:pPr marL="0" indent="0">
              <a:buNone/>
            </a:pPr>
            <a:r>
              <a:rPr lang="en-US" sz="1600" dirty="0">
                <a:solidFill>
                  <a:schemeClr val="tx1">
                    <a:alpha val="80000"/>
                  </a:schemeClr>
                </a:solidFill>
              </a:rPr>
              <a:t>Example:</a:t>
            </a:r>
          </a:p>
          <a:p>
            <a:pPr marL="342900" indent="-342900">
              <a:buFont typeface="+mj-lt"/>
              <a:buAutoNum type="arabicPeriod"/>
            </a:pPr>
            <a:r>
              <a:rPr lang="en-US" sz="1600" dirty="0">
                <a:solidFill>
                  <a:schemeClr val="tx1">
                    <a:alpha val="80000"/>
                  </a:schemeClr>
                </a:solidFill>
              </a:rPr>
              <a:t>Remember the Maine</a:t>
            </a:r>
            <a:r>
              <a:rPr lang="en-US" sz="1600" dirty="0">
                <a:solidFill>
                  <a:schemeClr val="tx1">
                    <a:alpha val="80000"/>
                  </a:schemeClr>
                </a:solidFill>
                <a:highlight>
                  <a:srgbClr val="FFFF00"/>
                </a:highlight>
              </a:rPr>
              <a:t>!</a:t>
            </a:r>
          </a:p>
          <a:p>
            <a:pPr marL="342900" indent="-342900">
              <a:buFont typeface="+mj-lt"/>
              <a:buAutoNum type="arabicPeriod"/>
            </a:pPr>
            <a:r>
              <a:rPr lang="en-US" sz="1600" dirty="0">
                <a:solidFill>
                  <a:schemeClr val="tx1">
                    <a:alpha val="80000"/>
                  </a:schemeClr>
                </a:solidFill>
              </a:rPr>
              <a:t>No</a:t>
            </a:r>
            <a:r>
              <a:rPr lang="en-US" sz="1600" dirty="0">
                <a:solidFill>
                  <a:schemeClr val="tx1">
                    <a:alpha val="80000"/>
                  </a:schemeClr>
                </a:solidFill>
                <a:highlight>
                  <a:srgbClr val="FFFF00"/>
                </a:highlight>
              </a:rPr>
              <a:t>!</a:t>
            </a:r>
            <a:r>
              <a:rPr lang="en-US" sz="1600" dirty="0">
                <a:solidFill>
                  <a:schemeClr val="tx1">
                    <a:alpha val="80000"/>
                  </a:schemeClr>
                </a:solidFill>
              </a:rPr>
              <a:t> Don’t leave</a:t>
            </a:r>
            <a:r>
              <a:rPr lang="en-US" sz="1600" dirty="0">
                <a:solidFill>
                  <a:schemeClr val="tx1">
                    <a:alpha val="80000"/>
                  </a:schemeClr>
                </a:solidFill>
                <a:highlight>
                  <a:srgbClr val="FFFF00"/>
                </a:highlight>
              </a:rPr>
              <a:t>!</a:t>
            </a:r>
          </a:p>
          <a:p>
            <a:pPr marL="342900" indent="-342900">
              <a:buFont typeface="+mj-lt"/>
              <a:buAutoNum type="arabicPeriod"/>
            </a:pPr>
            <a:r>
              <a:rPr lang="en-US" sz="1600" dirty="0">
                <a:solidFill>
                  <a:schemeClr val="tx1">
                    <a:alpha val="80000"/>
                  </a:schemeClr>
                </a:solidFill>
              </a:rPr>
              <a:t>Finish this job at once</a:t>
            </a:r>
            <a:r>
              <a:rPr lang="en-US" sz="1600" dirty="0">
                <a:solidFill>
                  <a:schemeClr val="tx1">
                    <a:alpha val="80000"/>
                  </a:schemeClr>
                </a:solidFill>
                <a:highlight>
                  <a:srgbClr val="FFFF00"/>
                </a:highlight>
              </a:rPr>
              <a:t>!</a:t>
            </a:r>
          </a:p>
          <a:p>
            <a:pPr marL="0" indent="0">
              <a:buNone/>
            </a:pPr>
            <a:endParaRPr lang="en-US" sz="1600" dirty="0">
              <a:solidFill>
                <a:srgbClr val="FF0000">
                  <a:alpha val="80000"/>
                </a:srgbClr>
              </a:solidFill>
            </a:endParaRPr>
          </a:p>
          <a:p>
            <a:pPr marL="0" indent="0">
              <a:buNone/>
            </a:pPr>
            <a:r>
              <a:rPr lang="en-US" sz="1600" dirty="0">
                <a:solidFill>
                  <a:srgbClr val="FF0000">
                    <a:alpha val="80000"/>
                  </a:srgbClr>
                </a:solidFill>
              </a:rPr>
              <a:t>*Please note that under most circumstances, exclamation points are not appropriate in college writing.</a:t>
            </a:r>
          </a:p>
        </p:txBody>
      </p:sp>
      <p:pic>
        <p:nvPicPr>
          <p:cNvPr id="3074" name="Picture 2" descr="See the source image">
            <a:extLst>
              <a:ext uri="{FF2B5EF4-FFF2-40B4-BE49-F238E27FC236}">
                <a16:creationId xmlns:a16="http://schemas.microsoft.com/office/drawing/2014/main" id="{74E3CEC9-684F-4DCE-9026-E2F9E52E7C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653" y="1455195"/>
            <a:ext cx="3548404" cy="459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2644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DEA7A476F4746979ED92732EA3778" ma:contentTypeVersion="14" ma:contentTypeDescription="Create a new document." ma:contentTypeScope="" ma:versionID="9aef618fb11bbb722e9aa4101f9cf14f">
  <xsd:schema xmlns:xsd="http://www.w3.org/2001/XMLSchema" xmlns:xs="http://www.w3.org/2001/XMLSchema" xmlns:p="http://schemas.microsoft.com/office/2006/metadata/properties" xmlns:ns1="http://schemas.microsoft.com/sharepoint/v3" xmlns:ns3="e2039ab1-7582-4a30-8e63-bd656b32cf05" xmlns:ns4="faa0717a-10a1-4760-8884-4db951cd8e68" targetNamespace="http://schemas.microsoft.com/office/2006/metadata/properties" ma:root="true" ma:fieldsID="79864504f3461255b649a3fe7dced1df" ns1:_="" ns3:_="" ns4:_="">
    <xsd:import namespace="http://schemas.microsoft.com/sharepoint/v3"/>
    <xsd:import namespace="e2039ab1-7582-4a30-8e63-bd656b32cf05"/>
    <xsd:import namespace="faa0717a-10a1-4760-8884-4db951cd8e6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39ab1-7582-4a30-8e63-bd656b32cf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0717a-10a1-4760-8884-4db951cd8e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e2039ab1-7582-4a30-8e63-bd656b32cf05"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BE709-A596-48F9-97E6-5D5967948B6B}">
  <ds:schemaRefs>
    <ds:schemaRef ds:uri="e2039ab1-7582-4a30-8e63-bd656b32cf05"/>
    <ds:schemaRef ds:uri="faa0717a-10a1-4760-8884-4db951cd8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3DB3A3-2F95-4568-9BCB-BBF5B9DBD844}">
  <ds:schemaRefs>
    <ds:schemaRef ds:uri="e2039ab1-7582-4a30-8e63-bd656b32cf05"/>
    <ds:schemaRef ds:uri="faa0717a-10a1-4760-8884-4db951cd8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D166CC-4180-471A-8DC6-1AC777BE2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39</TotalTime>
  <Words>2459</Words>
  <Application>Microsoft Office PowerPoint</Application>
  <PresentationFormat>Widescreen</PresentationFormat>
  <Paragraphs>210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Elephant</vt:lpstr>
      <vt:lpstr>Showcard Gothic</vt:lpstr>
      <vt:lpstr>Retrospect</vt:lpstr>
      <vt:lpstr>PowerPoint Presentation</vt:lpstr>
      <vt:lpstr>Slash</vt:lpstr>
      <vt:lpstr>PERIOD </vt:lpstr>
      <vt:lpstr>COMMAS</vt:lpstr>
      <vt:lpstr>COMMAS</vt:lpstr>
      <vt:lpstr>COMMAS</vt:lpstr>
      <vt:lpstr>Commas, FANBOYS</vt:lpstr>
      <vt:lpstr>Question Marks</vt:lpstr>
      <vt:lpstr>Exclamation Points</vt:lpstr>
      <vt:lpstr>Colons</vt:lpstr>
      <vt:lpstr>PowerPoint Presentation</vt:lpstr>
      <vt:lpstr>Apostrophe</vt:lpstr>
      <vt:lpstr>DASH</vt:lpstr>
      <vt:lpstr>HYPHEN</vt:lpstr>
      <vt:lpstr>Parentheses</vt:lpstr>
      <vt:lpstr>Brackets</vt:lpstr>
      <vt:lpstr>QUOTATION MARKS</vt:lpstr>
      <vt:lpstr>Ellipsis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Sisk, Martha J</dc:creator>
  <cp:lastModifiedBy>Warren, Shannon N</cp:lastModifiedBy>
  <cp:revision>3</cp:revision>
  <cp:lastPrinted>2022-03-07T16:13:13Z</cp:lastPrinted>
  <dcterms:created xsi:type="dcterms:W3CDTF">2022-03-01T15:04:50Z</dcterms:created>
  <dcterms:modified xsi:type="dcterms:W3CDTF">2023-07-25T19:11:56Z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0x010100DC2DEA7A476F4746979ED92732EA3778</vt:lpwstr>
  </property>
</Properties>
</file>