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7" r:id="rId2"/>
    <p:sldId id="306" r:id="rId3"/>
    <p:sldId id="301" r:id="rId4"/>
    <p:sldId id="273" r:id="rId5"/>
    <p:sldId id="303" r:id="rId6"/>
    <p:sldId id="266" r:id="rId7"/>
    <p:sldId id="282" r:id="rId8"/>
    <p:sldId id="302" r:id="rId9"/>
    <p:sldId id="304" r:id="rId10"/>
    <p:sldId id="286" r:id="rId11"/>
    <p:sldId id="307" r:id="rId12"/>
    <p:sldId id="305" r:id="rId13"/>
    <p:sldId id="309" r:id="rId14"/>
    <p:sldId id="314" r:id="rId15"/>
    <p:sldId id="313" r:id="rId16"/>
    <p:sldId id="293" r:id="rId17"/>
    <p:sldId id="30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A09C7B-8D95-439A-B8E9-3A01DBBAA1BA}" v="296" dt="2023-07-10T18:17:26.6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10" autoAdjust="0"/>
  </p:normalViewPr>
  <p:slideViewPr>
    <p:cSldViewPr snapToGrid="0" showGuides="1">
      <p:cViewPr varScale="1">
        <p:scale>
          <a:sx n="82" d="100"/>
          <a:sy n="82" d="100"/>
        </p:scale>
        <p:origin x="720" y="72"/>
      </p:cViewPr>
      <p:guideLst>
        <p:guide orient="horz" pos="2160"/>
        <p:guide pos="3840"/>
      </p:guideLst>
    </p:cSldViewPr>
  </p:slideViewPr>
  <p:outlineViewPr>
    <p:cViewPr>
      <p:scale>
        <a:sx n="33" d="100"/>
        <a:sy n="33" d="100"/>
      </p:scale>
      <p:origin x="0" y="-1249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87"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10C658-31F9-4A67-8267-E3463B262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AD794A-17F4-48F7-A14F-39DCAE091952}" type="datetimeFigureOut">
              <a:rPr lang="en-US" smtClean="0"/>
              <a:t>3/13/2024</a:t>
            </a:fld>
            <a:endParaRPr lang="en-US" dirty="0"/>
          </a:p>
        </p:txBody>
      </p:sp>
      <p:sp>
        <p:nvSpPr>
          <p:cNvPr id="4" name="Footer Placeholder 3">
            <a:extLst>
              <a:ext uri="{FF2B5EF4-FFF2-40B4-BE49-F238E27FC236}">
                <a16:creationId xmlns:a16="http://schemas.microsoft.com/office/drawing/2014/main" id="{CD7BBBF1-3A7A-4F4B-8592-578ABE65B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A02F046-B531-4374-9A89-AC21BCA06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2DFAA7-D3C3-4D01-9299-453E25D16D4E}" type="slidenum">
              <a:rPr lang="en-US" smtClean="0"/>
              <a:t>‹#›</a:t>
            </a:fld>
            <a:endParaRPr lang="en-US" dirty="0"/>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C6A87-CC60-415C-BFEE-13D1CAD6861A}" type="datetimeFigureOut">
              <a:rPr lang="en-US" smtClean="0"/>
              <a:t>3/13/2024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51814-3B91-4036-94D2-3977634EE214}" type="slidenum">
              <a:rPr lang="en-US" smtClean="0"/>
              <a:t>‹#›</a:t>
            </a:fld>
            <a:endParaRPr lang="en-US" dirty="0"/>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948106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8796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1357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46206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anchor="ctr"/>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88144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endParaRPr lang="en-US" noProof="0" dirty="0"/>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747983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62233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883340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anchor="ctr"/>
          <a:lstStyle>
            <a:lvl1pPr algn="ctr">
              <a:defRPr sz="6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54458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1876615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1018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050855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endParaRPr lang="en-US" noProof="0" dirty="0"/>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589608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69587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9110570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2216092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1144738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59956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10350859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6188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8851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550443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64194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8154248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5654903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28786417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6818698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493388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303732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6337101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1080789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0142591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48364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7280925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6277322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18847343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5653828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endParaRPr lang="en-US" dirty="0"/>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6796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25895297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endParaRPr lang="en-US" dirty="0"/>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38405930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endParaRPr lang="en-US" dirty="0"/>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endParaRPr lang="en-US" dirty="0"/>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endParaRPr lang="en-US" dirty="0"/>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endParaRPr lang="en-US" dirty="0"/>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endParaRPr lang="en-US" dirty="0"/>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102084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28379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dirty="0"/>
              <a:t>Thank You</a:t>
            </a:r>
          </a:p>
        </p:txBody>
      </p:sp>
    </p:spTree>
    <p:extLst>
      <p:ext uri="{BB962C8B-B14F-4D97-AF65-F5344CB8AC3E}">
        <p14:creationId xmlns:p14="http://schemas.microsoft.com/office/powerpoint/2010/main" val="2757538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3903189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8034160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84979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3771710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405330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0136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fld id="{03DC2DEF-D2FE-4B45-ABA4-9F153FD1C98A}" type="slidenum">
              <a:rPr lang="en-US" smtClean="0"/>
              <a:pPr/>
              <a:t>‹#›</a:t>
            </a:fld>
            <a:endParaRPr lang="en-US" dirty="0"/>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5832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 id="2147483669" r:id="rId12"/>
    <p:sldLayoutId id="2147483651" r:id="rId13"/>
    <p:sldLayoutId id="2147483670" r:id="rId14"/>
    <p:sldLayoutId id="2147483671" r:id="rId15"/>
    <p:sldLayoutId id="2147483672" r:id="rId16"/>
    <p:sldLayoutId id="2147483673" r:id="rId17"/>
    <p:sldLayoutId id="2147483652" r:id="rId18"/>
    <p:sldLayoutId id="2147483674" r:id="rId19"/>
    <p:sldLayoutId id="2147483675" r:id="rId20"/>
    <p:sldLayoutId id="2147483676" r:id="rId21"/>
    <p:sldLayoutId id="2147483677" r:id="rId22"/>
    <p:sldLayoutId id="2147483655" r:id="rId23"/>
    <p:sldLayoutId id="2147483678" r:id="rId24"/>
    <p:sldLayoutId id="2147483679" r:id="rId25"/>
    <p:sldLayoutId id="2147483680" r:id="rId26"/>
    <p:sldLayoutId id="2147483681" r:id="rId27"/>
    <p:sldLayoutId id="2147483653" r:id="rId28"/>
    <p:sldLayoutId id="2147483682" r:id="rId29"/>
    <p:sldLayoutId id="2147483683" r:id="rId30"/>
    <p:sldLayoutId id="2147483684" r:id="rId31"/>
    <p:sldLayoutId id="2147483685" r:id="rId32"/>
    <p:sldLayoutId id="2147483654" r:id="rId33"/>
    <p:sldLayoutId id="2147483686" r:id="rId34"/>
    <p:sldLayoutId id="2147483687" r:id="rId35"/>
    <p:sldLayoutId id="2147483689" r:id="rId36"/>
    <p:sldLayoutId id="2147483688"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656" r:id="rId51"/>
    <p:sldLayoutId id="2147483657" r:id="rId5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234">
          <p15:clr>
            <a:srgbClr val="F26B43"/>
          </p15:clr>
        </p15:guide>
        <p15:guide id="3" orient="horz" pos="4133">
          <p15:clr>
            <a:srgbClr val="F26B43"/>
          </p15:clr>
        </p15:guide>
        <p15:guide id="4" pos="7491">
          <p15:clr>
            <a:srgbClr val="F26B43"/>
          </p15:clr>
        </p15:guide>
        <p15:guide id="5" orient="horz" pos="640">
          <p15:clr>
            <a:srgbClr val="F26B43"/>
          </p15:clr>
        </p15:guide>
        <p15:guide id="6" orient="horz" pos="777">
          <p15:clr>
            <a:srgbClr val="F26B43"/>
          </p15:clr>
        </p15:guide>
        <p15:guide id="7" orient="horz" pos="4020">
          <p15:clr>
            <a:srgbClr val="F26B43"/>
          </p15:clr>
        </p15:guide>
        <p15:guide id="8" orient="horz" pos="390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hyperlink" Target="https://miacgcfilmotecavampirica.blogspot.com/2010/12/twilight-2008.html" TargetMode="External"/><Relationship Id="rId2" Type="http://schemas.openxmlformats.org/officeDocument/2006/relationships/image" Target="../media/image11.jpg"/><Relationship Id="rId1" Type="http://schemas.openxmlformats.org/officeDocument/2006/relationships/slideLayout" Target="../slideLayouts/slideLayout11.xml"/><Relationship Id="rId4" Type="http://schemas.openxmlformats.org/officeDocument/2006/relationships/hyperlink" Target="https://creativecommons.org/licenses/by-nc-sa/3.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17.xml.rels><?xml version="1.0" encoding="UTF-8" standalone="yes"?>
<Relationships xmlns="http://schemas.openxmlformats.org/package/2006/relationships"><Relationship Id="rId2" Type="http://schemas.openxmlformats.org/officeDocument/2006/relationships/hyperlink" Target="https://www.bustle.com/articles/184778-7-successful-women-who-were-fired-"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3D71C9CD-CAE8-4AC8-936D-333769D479E5}"/>
              </a:ext>
            </a:extLst>
          </p:cNvPr>
          <p:cNvSpPr>
            <a:spLocks noGrp="1"/>
          </p:cNvSpPr>
          <p:nvPr>
            <p:ph type="ctrTitle"/>
          </p:nvPr>
        </p:nvSpPr>
        <p:spPr/>
        <p:txBody>
          <a:bodyPr>
            <a:normAutofit fontScale="90000"/>
          </a:bodyPr>
          <a:lstStyle/>
          <a:p>
            <a:r>
              <a:rPr lang="en-US" dirty="0"/>
              <a:t>Quoting, Summarizing, and Paraphrasing </a:t>
            </a:r>
          </a:p>
        </p:txBody>
      </p:sp>
      <p:sp>
        <p:nvSpPr>
          <p:cNvPr id="4" name="Subtitle 3">
            <a:extLst>
              <a:ext uri="{FF2B5EF4-FFF2-40B4-BE49-F238E27FC236}">
                <a16:creationId xmlns:a16="http://schemas.microsoft.com/office/drawing/2014/main" id="{C6D24F99-E026-485A-96CD-AEC98137262A}"/>
              </a:ext>
            </a:extLst>
          </p:cNvPr>
          <p:cNvSpPr>
            <a:spLocks noGrp="1"/>
          </p:cNvSpPr>
          <p:nvPr>
            <p:ph type="subTitle" idx="1"/>
          </p:nvPr>
        </p:nvSpPr>
        <p:spPr/>
        <p:txBody>
          <a:bodyPr/>
          <a:lstStyle/>
          <a:p>
            <a:r>
              <a:rPr lang="en-US" dirty="0"/>
              <a:t>presented by the FSU Writing Center team</a:t>
            </a:r>
          </a:p>
        </p:txBody>
      </p:sp>
    </p:spTree>
    <p:extLst>
      <p:ext uri="{BB962C8B-B14F-4D97-AF65-F5344CB8AC3E}">
        <p14:creationId xmlns:p14="http://schemas.microsoft.com/office/powerpoint/2010/main" val="14954965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F48F30-BEB4-44C7-9F35-3BBB61CF89AF}"/>
              </a:ext>
            </a:extLst>
          </p:cNvPr>
          <p:cNvSpPr>
            <a:spLocks noGrp="1"/>
          </p:cNvSpPr>
          <p:nvPr>
            <p:ph type="title"/>
          </p:nvPr>
        </p:nvSpPr>
        <p:spPr>
          <a:xfrm>
            <a:off x="371476" y="647599"/>
            <a:ext cx="11520487" cy="755649"/>
          </a:xfrm>
        </p:spPr>
        <p:txBody>
          <a:bodyPr/>
          <a:lstStyle/>
          <a:p>
            <a:r>
              <a:rPr lang="en-US" dirty="0"/>
              <a:t>Example</a:t>
            </a:r>
          </a:p>
        </p:txBody>
      </p:sp>
      <p:sp>
        <p:nvSpPr>
          <p:cNvPr id="3" name="Slide Number Placeholder 2">
            <a:extLst>
              <a:ext uri="{FF2B5EF4-FFF2-40B4-BE49-F238E27FC236}">
                <a16:creationId xmlns:a16="http://schemas.microsoft.com/office/drawing/2014/main" id="{FE60433D-E380-4571-991C-16B6CE7A48BE}"/>
              </a:ext>
            </a:extLst>
          </p:cNvPr>
          <p:cNvSpPr>
            <a:spLocks noGrp="1"/>
          </p:cNvSpPr>
          <p:nvPr>
            <p:ph type="sldNum" sz="quarter" idx="12"/>
          </p:nvPr>
        </p:nvSpPr>
        <p:spPr/>
        <p:txBody>
          <a:bodyPr/>
          <a:lstStyle/>
          <a:p>
            <a:fld id="{03DC2DEF-D2FE-4B45-ABA4-9F153FD1C98A}" type="slidenum">
              <a:rPr lang="en-US" smtClean="0"/>
              <a:t>10</a:t>
            </a:fld>
            <a:endParaRPr lang="en-US" dirty="0"/>
          </a:p>
        </p:txBody>
      </p:sp>
      <p:sp>
        <p:nvSpPr>
          <p:cNvPr id="12" name="Text Placeholder 11">
            <a:extLst>
              <a:ext uri="{FF2B5EF4-FFF2-40B4-BE49-F238E27FC236}">
                <a16:creationId xmlns:a16="http://schemas.microsoft.com/office/drawing/2014/main" id="{4241C871-580D-4A29-A334-0208A8E479B9}"/>
              </a:ext>
            </a:extLst>
          </p:cNvPr>
          <p:cNvSpPr>
            <a:spLocks noGrp="1"/>
          </p:cNvSpPr>
          <p:nvPr>
            <p:ph type="body" sz="quarter" idx="3"/>
          </p:nvPr>
        </p:nvSpPr>
        <p:spPr/>
        <p:txBody>
          <a:bodyPr/>
          <a:lstStyle/>
          <a:p>
            <a:r>
              <a:rPr lang="en-US" dirty="0"/>
              <a:t>Summarization</a:t>
            </a:r>
          </a:p>
        </p:txBody>
      </p:sp>
      <p:sp>
        <p:nvSpPr>
          <p:cNvPr id="13" name="Content Placeholder 12">
            <a:extLst>
              <a:ext uri="{FF2B5EF4-FFF2-40B4-BE49-F238E27FC236}">
                <a16:creationId xmlns:a16="http://schemas.microsoft.com/office/drawing/2014/main" id="{0097C6D9-3930-4866-9E88-F17648880044}"/>
              </a:ext>
            </a:extLst>
          </p:cNvPr>
          <p:cNvSpPr>
            <a:spLocks noGrp="1"/>
          </p:cNvSpPr>
          <p:nvPr>
            <p:ph sz="quarter" idx="4"/>
          </p:nvPr>
        </p:nvSpPr>
        <p:spPr/>
        <p:txBody>
          <a:bodyPr/>
          <a:lstStyle/>
          <a:p>
            <a:pPr marL="0" indent="0">
              <a:buNone/>
            </a:pPr>
            <a:r>
              <a:rPr lang="en-US" dirty="0">
                <a:latin typeface="Times New Roman" panose="02020603050405020304" pitchFamily="18" charset="0"/>
                <a:cs typeface="Times New Roman" panose="02020603050405020304" pitchFamily="18" charset="0"/>
              </a:rPr>
              <a:t>You can’t succeed without failure. </a:t>
            </a:r>
          </a:p>
        </p:txBody>
      </p:sp>
      <p:sp>
        <p:nvSpPr>
          <p:cNvPr id="10" name="Text Placeholder 9">
            <a:extLst>
              <a:ext uri="{FF2B5EF4-FFF2-40B4-BE49-F238E27FC236}">
                <a16:creationId xmlns:a16="http://schemas.microsoft.com/office/drawing/2014/main" id="{41B8DC8C-1FD7-4773-B07E-7E4432766A4E}"/>
              </a:ext>
            </a:extLst>
          </p:cNvPr>
          <p:cNvSpPr>
            <a:spLocks noGrp="1"/>
          </p:cNvSpPr>
          <p:nvPr>
            <p:ph type="body" idx="1"/>
          </p:nvPr>
        </p:nvSpPr>
        <p:spPr/>
        <p:txBody>
          <a:bodyPr/>
          <a:lstStyle/>
          <a:p>
            <a:r>
              <a:rPr lang="en-US" dirty="0"/>
              <a:t>Original text</a:t>
            </a:r>
          </a:p>
        </p:txBody>
      </p:sp>
      <p:sp>
        <p:nvSpPr>
          <p:cNvPr id="11" name="Content Placeholder 10">
            <a:extLst>
              <a:ext uri="{FF2B5EF4-FFF2-40B4-BE49-F238E27FC236}">
                <a16:creationId xmlns:a16="http://schemas.microsoft.com/office/drawing/2014/main" id="{2B253683-524F-46CF-BFCD-BFF6A7A920A7}"/>
              </a:ext>
            </a:extLst>
          </p:cNvPr>
          <p:cNvSpPr>
            <a:spLocks noGrp="1"/>
          </p:cNvSpPr>
          <p:nvPr>
            <p:ph sz="half" idx="2"/>
          </p:nvPr>
        </p:nvSpPr>
        <p:spPr>
          <a:xfrm>
            <a:off x="371476" y="4247320"/>
            <a:ext cx="5582064" cy="2431776"/>
          </a:xfrm>
        </p:spPr>
        <p:txBody>
          <a:bodyPr>
            <a:normAutofit fontScale="92500" lnSpcReduction="10000"/>
          </a:bodyPr>
          <a:lstStyle/>
          <a:p>
            <a:pPr marL="0" indent="0">
              <a:buNone/>
            </a:pPr>
            <a:r>
              <a:rPr lang="en-US" sz="2000" dirty="0">
                <a:latin typeface="Times New Roman" panose="02020603050405020304" pitchFamily="18" charset="0"/>
                <a:cs typeface="Times New Roman" panose="02020603050405020304" pitchFamily="18" charset="0"/>
              </a:rPr>
              <a:t>Though sometimes failure can feel like the end of the world, there are a lot of big names out there who have failed before in life, gotten back up, and become prominent figures in our culture. Oprah Winfrey was fired from her newscasting job at 22, then went on to start the Oprah Winfrey show (</a:t>
            </a:r>
            <a:r>
              <a:rPr lang="en-US" sz="2000" dirty="0" err="1">
                <a:latin typeface="Times New Roman" panose="02020603050405020304" pitchFamily="18" charset="0"/>
                <a:cs typeface="Times New Roman" panose="02020603050405020304" pitchFamily="18" charset="0"/>
              </a:rPr>
              <a:t>Enochs</a:t>
            </a:r>
            <a:r>
              <a:rPr lang="en-US" sz="2000" dirty="0">
                <a:latin typeface="Times New Roman" panose="02020603050405020304" pitchFamily="18" charset="0"/>
                <a:cs typeface="Times New Roman" panose="02020603050405020304" pitchFamily="18" charset="0"/>
              </a:rPr>
              <a:t>, 2016). Her success was dependent on that previous failure, as she would not be Oprah if she hadn’t been fired and given the opportunity to become who she is today. </a:t>
            </a:r>
          </a:p>
        </p:txBody>
      </p:sp>
      <p:pic>
        <p:nvPicPr>
          <p:cNvPr id="17" name="Picture Placeholder 16">
            <a:extLst>
              <a:ext uri="{FF2B5EF4-FFF2-40B4-BE49-F238E27FC236}">
                <a16:creationId xmlns:a16="http://schemas.microsoft.com/office/drawing/2014/main" id="{38B0024B-0AD8-4DDB-8486-A9BD3A8E9FAC}"/>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371476" y="1593851"/>
            <a:ext cx="5582064" cy="1929569"/>
          </a:xfrm>
        </p:spPr>
      </p:pic>
      <p:pic>
        <p:nvPicPr>
          <p:cNvPr id="19" name="Picture Placeholder 18">
            <a:extLst>
              <a:ext uri="{FF2B5EF4-FFF2-40B4-BE49-F238E27FC236}">
                <a16:creationId xmlns:a16="http://schemas.microsoft.com/office/drawing/2014/main" id="{18D1195C-D9D4-4994-BAD9-68AA2C2BD35A}"/>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549693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0D074-8911-54DE-F3D7-5180FE0A800F}"/>
              </a:ext>
            </a:extLst>
          </p:cNvPr>
          <p:cNvSpPr>
            <a:spLocks noGrp="1"/>
          </p:cNvSpPr>
          <p:nvPr>
            <p:ph type="title"/>
          </p:nvPr>
        </p:nvSpPr>
        <p:spPr>
          <a:xfrm>
            <a:off x="6619198" y="576106"/>
            <a:ext cx="5272764" cy="1551573"/>
          </a:xfrm>
        </p:spPr>
        <p:txBody>
          <a:bodyPr anchor="b">
            <a:normAutofit/>
          </a:bodyPr>
          <a:lstStyle/>
          <a:p>
            <a:r>
              <a:rPr lang="en-US" dirty="0"/>
              <a:t>Example of Synopsis</a:t>
            </a:r>
          </a:p>
        </p:txBody>
      </p:sp>
      <p:sp>
        <p:nvSpPr>
          <p:cNvPr id="3" name="Content Placeholder 2">
            <a:extLst>
              <a:ext uri="{FF2B5EF4-FFF2-40B4-BE49-F238E27FC236}">
                <a16:creationId xmlns:a16="http://schemas.microsoft.com/office/drawing/2014/main" id="{6DEDDA0E-5F05-6F49-CBCC-43F25C420A83}"/>
              </a:ext>
            </a:extLst>
          </p:cNvPr>
          <p:cNvSpPr>
            <a:spLocks noGrp="1"/>
          </p:cNvSpPr>
          <p:nvPr>
            <p:ph idx="1"/>
          </p:nvPr>
        </p:nvSpPr>
        <p:spPr>
          <a:xfrm>
            <a:off x="6619198" y="2211355"/>
            <a:ext cx="5272764" cy="3420075"/>
          </a:xfrm>
        </p:spPr>
        <p:txBody>
          <a:bodyPr>
            <a:normAutofit lnSpcReduction="10000"/>
          </a:bodyPr>
          <a:lstStyle/>
          <a:p>
            <a:pPr marL="0" indent="0">
              <a:buNone/>
            </a:pPr>
            <a:r>
              <a:rPr lang="en-US" sz="1800" b="0" i="0" dirty="0">
                <a:effectLst/>
              </a:rPr>
              <a:t>Isabella Swan’s move to Forks, a small, perpetually rainy town in Washington, could have been the most boring move she ever made. But once she meets the mysterious and alluring Edward Cullen, Isabella’s life takes a thrilling and terrifying turn. Up until now, Edward has managed to keep his vampire identity a secret in the small community he lives in, but now nobody is safe, especially Isabella, the person Edward holds most dear. The lovers find themselves balanced precariously on the point of a knife-between desire and danger. Deeply romantic and extraordinarily suspenseful, Twilight captures the struggle between defying our instincts and satisfying our desires</a:t>
            </a:r>
            <a:r>
              <a:rPr lang="en-US" sz="1800" dirty="0"/>
              <a:t> (Stephanie Meyer, 2008).</a:t>
            </a:r>
          </a:p>
        </p:txBody>
      </p:sp>
      <p:sp>
        <p:nvSpPr>
          <p:cNvPr id="4" name="Slide Number Placeholder 3">
            <a:extLst>
              <a:ext uri="{FF2B5EF4-FFF2-40B4-BE49-F238E27FC236}">
                <a16:creationId xmlns:a16="http://schemas.microsoft.com/office/drawing/2014/main" id="{2E5B3157-598A-0F7C-7CAC-59592BE2CDAE}"/>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11</a:t>
            </a:fld>
            <a:endParaRPr lang="en-US" sz="800"/>
          </a:p>
        </p:txBody>
      </p:sp>
      <p:pic>
        <p:nvPicPr>
          <p:cNvPr id="10" name="Picture Placeholder 9" descr="A group of people standing together&#10;&#10;Description automatically generated with low confidence">
            <a:extLst>
              <a:ext uri="{FF2B5EF4-FFF2-40B4-BE49-F238E27FC236}">
                <a16:creationId xmlns:a16="http://schemas.microsoft.com/office/drawing/2014/main" id="{209AC5CA-C795-61A9-FDB0-56AB66CAF670}"/>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t="4247" r="1" b="30351"/>
          <a:stretch/>
        </p:blipFill>
        <p:spPr>
          <a:xfrm>
            <a:off x="1117601" y="1016000"/>
            <a:ext cx="5138058" cy="4978400"/>
          </a:xfrm>
          <a:noFill/>
        </p:spPr>
      </p:pic>
      <p:sp>
        <p:nvSpPr>
          <p:cNvPr id="11" name="TextBox 10">
            <a:extLst>
              <a:ext uri="{FF2B5EF4-FFF2-40B4-BE49-F238E27FC236}">
                <a16:creationId xmlns:a16="http://schemas.microsoft.com/office/drawing/2014/main" id="{BFCBD2B0-1E7F-5A48-6470-9014064A744A}"/>
              </a:ext>
            </a:extLst>
          </p:cNvPr>
          <p:cNvSpPr txBox="1"/>
          <p:nvPr/>
        </p:nvSpPr>
        <p:spPr>
          <a:xfrm>
            <a:off x="3841215" y="5794345"/>
            <a:ext cx="241444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miacgcfilmotecavampirica.blogspot.com/2010/12/twilight-2008.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8737115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F5296-1425-DFE8-530F-02173960126D}"/>
              </a:ext>
            </a:extLst>
          </p:cNvPr>
          <p:cNvSpPr>
            <a:spLocks noGrp="1"/>
          </p:cNvSpPr>
          <p:nvPr>
            <p:ph type="title"/>
          </p:nvPr>
        </p:nvSpPr>
        <p:spPr/>
        <p:txBody>
          <a:bodyPr/>
          <a:lstStyle/>
          <a:p>
            <a:r>
              <a:rPr lang="en-US" dirty="0"/>
              <a:t>Paraphrasing</a:t>
            </a:r>
          </a:p>
        </p:txBody>
      </p:sp>
      <p:sp>
        <p:nvSpPr>
          <p:cNvPr id="3" name="Text Placeholder 2">
            <a:extLst>
              <a:ext uri="{FF2B5EF4-FFF2-40B4-BE49-F238E27FC236}">
                <a16:creationId xmlns:a16="http://schemas.microsoft.com/office/drawing/2014/main" id="{8AF6B84C-C420-D25C-5D2D-BF76AA1A641F}"/>
              </a:ext>
            </a:extLst>
          </p:cNvPr>
          <p:cNvSpPr>
            <a:spLocks noGrp="1"/>
          </p:cNvSpPr>
          <p:nvPr>
            <p:ph type="body" idx="1"/>
          </p:nvPr>
        </p:nvSpPr>
        <p:spPr/>
        <p:txBody>
          <a:bodyPr>
            <a:normAutofit lnSpcReduction="10000"/>
          </a:bodyPr>
          <a:lstStyle/>
          <a:p>
            <a:pPr algn="ctr"/>
            <a:r>
              <a:rPr lang="en-US" sz="2800" dirty="0">
                <a:latin typeface="Times New Roman" panose="02020603050405020304" pitchFamily="18" charset="0"/>
                <a:cs typeface="Times New Roman" panose="02020603050405020304" pitchFamily="18" charset="0"/>
              </a:rPr>
              <a:t>To reword someone else’s ideas or writing in your own style, with the same essential meaning.</a:t>
            </a:r>
          </a:p>
        </p:txBody>
      </p:sp>
      <p:sp>
        <p:nvSpPr>
          <p:cNvPr id="4" name="Slide Number Placeholder 3">
            <a:extLst>
              <a:ext uri="{FF2B5EF4-FFF2-40B4-BE49-F238E27FC236}">
                <a16:creationId xmlns:a16="http://schemas.microsoft.com/office/drawing/2014/main" id="{753807E1-C6A2-C404-92EA-D67E81FB26A6}"/>
              </a:ext>
            </a:extLst>
          </p:cNvPr>
          <p:cNvSpPr>
            <a:spLocks noGrp="1"/>
          </p:cNvSpPr>
          <p:nvPr>
            <p:ph type="sldNum" sz="quarter" idx="12"/>
          </p:nvPr>
        </p:nvSpPr>
        <p:spPr/>
        <p:txBody>
          <a:bodyPr/>
          <a:lstStyle/>
          <a:p>
            <a:fld id="{03DC2DEF-D2FE-4B45-ABA4-9F153FD1C98A}" type="slidenum">
              <a:rPr lang="en-US" smtClean="0"/>
              <a:t>12</a:t>
            </a:fld>
            <a:endParaRPr lang="en-US" dirty="0"/>
          </a:p>
        </p:txBody>
      </p:sp>
    </p:spTree>
    <p:extLst>
      <p:ext uri="{BB962C8B-B14F-4D97-AF65-F5344CB8AC3E}">
        <p14:creationId xmlns:p14="http://schemas.microsoft.com/office/powerpoint/2010/main" val="2859988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Woman using laptop">
            <a:extLst>
              <a:ext uri="{FF2B5EF4-FFF2-40B4-BE49-F238E27FC236}">
                <a16:creationId xmlns:a16="http://schemas.microsoft.com/office/drawing/2014/main" id="{2D615F6F-522D-8736-131E-09802CFEB631}"/>
              </a:ext>
            </a:extLst>
          </p:cNvPr>
          <p:cNvPicPr>
            <a:picLocks noGrp="1" noChangeAspect="1"/>
          </p:cNvPicPr>
          <p:nvPr>
            <p:ph type="pic" sz="quarter" idx="10"/>
          </p:nvPr>
        </p:nvPicPr>
        <p:blipFill>
          <a:blip r:embed="rId2"/>
          <a:srcRect l="9533" r="9533"/>
          <a:stretch/>
        </p:blipFill>
        <p:spPr>
          <a:prstGeom prst="rect">
            <a:avLst/>
          </a:prstGeom>
        </p:spPr>
      </p:pic>
      <p:sp>
        <p:nvSpPr>
          <p:cNvPr id="4" name="Subtitle 3">
            <a:extLst>
              <a:ext uri="{FF2B5EF4-FFF2-40B4-BE49-F238E27FC236}">
                <a16:creationId xmlns:a16="http://schemas.microsoft.com/office/drawing/2014/main" id="{F32580C8-C6AF-4345-CD6F-7C8AA2D3B9A4}"/>
              </a:ext>
            </a:extLst>
          </p:cNvPr>
          <p:cNvSpPr>
            <a:spLocks noGrp="1"/>
          </p:cNvSpPr>
          <p:nvPr>
            <p:ph type="subTitle" idx="1"/>
          </p:nvPr>
        </p:nvSpPr>
        <p:spPr>
          <a:xfrm>
            <a:off x="352815" y="1539551"/>
            <a:ext cx="4416424" cy="4730621"/>
          </a:xfrm>
        </p:spPr>
        <p:txBody>
          <a:bodyPr>
            <a:normAutofit/>
          </a:bodyPr>
          <a:lstStyle/>
          <a:p>
            <a:pPr marL="342900" indent="-342900">
              <a:buFont typeface="Arial" panose="020B0604020202020204" pitchFamily="34" charset="0"/>
              <a:buChar char="•"/>
            </a:pPr>
            <a:r>
              <a:rPr lang="en-US" dirty="0" err="1"/>
              <a:t>Similiar</a:t>
            </a:r>
            <a:r>
              <a:rPr lang="en-US" dirty="0"/>
              <a:t> to summarizing, except it uses your own understanding of the concept without using the original text. </a:t>
            </a:r>
          </a:p>
          <a:p>
            <a:pPr marL="342900" indent="-342900">
              <a:buFont typeface="Arial" panose="020B0604020202020204" pitchFamily="34" charset="0"/>
              <a:buChar char="•"/>
            </a:pPr>
            <a:r>
              <a:rPr lang="en-US" dirty="0"/>
              <a:t>Endorses</a:t>
            </a:r>
            <a:r>
              <a:rPr lang="en-US" dirty="0">
                <a:solidFill>
                  <a:schemeClr val="bg1"/>
                </a:solidFill>
              </a:rPr>
              <a:t> personalization and individual thought on a subject.</a:t>
            </a:r>
          </a:p>
          <a:p>
            <a:pPr marL="342900" indent="-342900">
              <a:buFont typeface="Arial" panose="020B0604020202020204" pitchFamily="34" charset="0"/>
              <a:buChar char="•"/>
            </a:pPr>
            <a:r>
              <a:rPr lang="en-US" dirty="0"/>
              <a:t>Assists with building upon one idea to branch to another.</a:t>
            </a:r>
          </a:p>
          <a:p>
            <a:pPr marL="342900" indent="-342900">
              <a:buFont typeface="Arial" panose="020B0604020202020204" pitchFamily="34" charset="0"/>
              <a:buChar char="•"/>
            </a:pPr>
            <a:r>
              <a:rPr lang="en-US" dirty="0">
                <a:solidFill>
                  <a:schemeClr val="bg1"/>
                </a:solidFill>
              </a:rPr>
              <a:t>Think </a:t>
            </a:r>
            <a:r>
              <a:rPr lang="en-US" dirty="0"/>
              <a:t>of the game Telephone, but without messing up the intended meaning.</a:t>
            </a:r>
            <a:endParaRPr lang="en-US" dirty="0">
              <a:solidFill>
                <a:schemeClr val="bg1"/>
              </a:solidFill>
            </a:endParaRPr>
          </a:p>
        </p:txBody>
      </p:sp>
      <p:sp>
        <p:nvSpPr>
          <p:cNvPr id="2" name="TextBox 1">
            <a:extLst>
              <a:ext uri="{FF2B5EF4-FFF2-40B4-BE49-F238E27FC236}">
                <a16:creationId xmlns:a16="http://schemas.microsoft.com/office/drawing/2014/main" id="{F831470C-3EE8-941A-A2CC-49E0189B72B5}"/>
              </a:ext>
            </a:extLst>
          </p:cNvPr>
          <p:cNvSpPr txBox="1"/>
          <p:nvPr/>
        </p:nvSpPr>
        <p:spPr>
          <a:xfrm>
            <a:off x="532428" y="587828"/>
            <a:ext cx="3838575" cy="584775"/>
          </a:xfrm>
          <a:prstGeom prst="rect">
            <a:avLst/>
          </a:prstGeom>
          <a:noFill/>
        </p:spPr>
        <p:txBody>
          <a:bodyPr wrap="square" rtlCol="0">
            <a:spAutoFit/>
          </a:bodyPr>
          <a:lstStyle/>
          <a:p>
            <a:pPr algn="ctr"/>
            <a:r>
              <a:rPr lang="en-US" sz="3200" b="1" u="sng" dirty="0">
                <a:solidFill>
                  <a:schemeClr val="bg1"/>
                </a:solidFill>
              </a:rPr>
              <a:t>Paraphrasing Basics</a:t>
            </a:r>
          </a:p>
        </p:txBody>
      </p:sp>
    </p:spTree>
    <p:extLst>
      <p:ext uri="{BB962C8B-B14F-4D97-AF65-F5344CB8AC3E}">
        <p14:creationId xmlns:p14="http://schemas.microsoft.com/office/powerpoint/2010/main" val="1392562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4B16E-40B0-F753-AF78-B856E05DD751}"/>
              </a:ext>
            </a:extLst>
          </p:cNvPr>
          <p:cNvSpPr>
            <a:spLocks noGrp="1"/>
          </p:cNvSpPr>
          <p:nvPr>
            <p:ph type="title"/>
          </p:nvPr>
        </p:nvSpPr>
        <p:spPr/>
        <p:txBody>
          <a:bodyPr/>
          <a:lstStyle/>
          <a:p>
            <a:r>
              <a:rPr lang="en-US" dirty="0"/>
              <a:t>Example</a:t>
            </a:r>
          </a:p>
        </p:txBody>
      </p:sp>
      <p:sp>
        <p:nvSpPr>
          <p:cNvPr id="3" name="Slide Number Placeholder 2">
            <a:extLst>
              <a:ext uri="{FF2B5EF4-FFF2-40B4-BE49-F238E27FC236}">
                <a16:creationId xmlns:a16="http://schemas.microsoft.com/office/drawing/2014/main" id="{113CAA1C-96C4-0143-E022-632BF6E7AEDB}"/>
              </a:ext>
            </a:extLst>
          </p:cNvPr>
          <p:cNvSpPr>
            <a:spLocks noGrp="1"/>
          </p:cNvSpPr>
          <p:nvPr>
            <p:ph type="sldNum" sz="quarter" idx="12"/>
          </p:nvPr>
        </p:nvSpPr>
        <p:spPr/>
        <p:txBody>
          <a:bodyPr/>
          <a:lstStyle/>
          <a:p>
            <a:fld id="{03DC2DEF-D2FE-4B45-ABA4-9F153FD1C98A}" type="slidenum">
              <a:rPr lang="en-US" smtClean="0"/>
              <a:t>14</a:t>
            </a:fld>
            <a:endParaRPr lang="en-US" dirty="0"/>
          </a:p>
        </p:txBody>
      </p:sp>
      <p:sp>
        <p:nvSpPr>
          <p:cNvPr id="4" name="Text Placeholder 3">
            <a:extLst>
              <a:ext uri="{FF2B5EF4-FFF2-40B4-BE49-F238E27FC236}">
                <a16:creationId xmlns:a16="http://schemas.microsoft.com/office/drawing/2014/main" id="{E9F804A0-E293-63A1-8E18-0F309F6C3A18}"/>
              </a:ext>
            </a:extLst>
          </p:cNvPr>
          <p:cNvSpPr>
            <a:spLocks noGrp="1"/>
          </p:cNvSpPr>
          <p:nvPr>
            <p:ph type="body" sz="quarter" idx="3"/>
          </p:nvPr>
        </p:nvSpPr>
        <p:spPr>
          <a:xfrm>
            <a:off x="6261797" y="1593849"/>
            <a:ext cx="5630165" cy="518457"/>
          </a:xfrm>
        </p:spPr>
        <p:txBody>
          <a:bodyPr/>
          <a:lstStyle/>
          <a:p>
            <a:pPr algn="ctr"/>
            <a:r>
              <a:rPr lang="en-US" dirty="0">
                <a:solidFill>
                  <a:schemeClr val="bg2"/>
                </a:solidFill>
              </a:rPr>
              <a:t>Paraphrase:</a:t>
            </a:r>
          </a:p>
        </p:txBody>
      </p:sp>
      <p:sp>
        <p:nvSpPr>
          <p:cNvPr id="5" name="Content Placeholder 4">
            <a:extLst>
              <a:ext uri="{FF2B5EF4-FFF2-40B4-BE49-F238E27FC236}">
                <a16:creationId xmlns:a16="http://schemas.microsoft.com/office/drawing/2014/main" id="{1965E0DF-55E4-8A04-F892-3FB8B43A1E09}"/>
              </a:ext>
            </a:extLst>
          </p:cNvPr>
          <p:cNvSpPr>
            <a:spLocks noGrp="1"/>
          </p:cNvSpPr>
          <p:nvPr>
            <p:ph sz="quarter" idx="4"/>
          </p:nvPr>
        </p:nvSpPr>
        <p:spPr>
          <a:xfrm>
            <a:off x="6261797" y="2892490"/>
            <a:ext cx="5630165" cy="3308285"/>
          </a:xfrm>
        </p:spPr>
        <p:txBody>
          <a:bodyPr>
            <a:normAutofit/>
          </a:bodyPr>
          <a:lstStyle/>
          <a:p>
            <a:pPr marL="0" indent="0" algn="ctr">
              <a:lnSpc>
                <a:spcPct val="150000"/>
              </a:lnSpc>
              <a:buNone/>
            </a:pPr>
            <a:r>
              <a:rPr lang="en-US" sz="5400" b="1" dirty="0">
                <a:solidFill>
                  <a:schemeClr val="accent2">
                    <a:lumMod val="75000"/>
                  </a:schemeClr>
                </a:solidFill>
              </a:rPr>
              <a:t>Always remember to marry for love.</a:t>
            </a:r>
          </a:p>
        </p:txBody>
      </p:sp>
      <p:sp>
        <p:nvSpPr>
          <p:cNvPr id="6" name="Text Placeholder 5">
            <a:extLst>
              <a:ext uri="{FF2B5EF4-FFF2-40B4-BE49-F238E27FC236}">
                <a16:creationId xmlns:a16="http://schemas.microsoft.com/office/drawing/2014/main" id="{6BEE4A94-922A-8D3C-F9AD-420BC3C219D3}"/>
              </a:ext>
            </a:extLst>
          </p:cNvPr>
          <p:cNvSpPr>
            <a:spLocks noGrp="1"/>
          </p:cNvSpPr>
          <p:nvPr>
            <p:ph type="body" idx="1"/>
          </p:nvPr>
        </p:nvSpPr>
        <p:spPr>
          <a:xfrm>
            <a:off x="513936" y="1593850"/>
            <a:ext cx="5582064" cy="518457"/>
          </a:xfrm>
        </p:spPr>
        <p:txBody>
          <a:bodyPr/>
          <a:lstStyle/>
          <a:p>
            <a:pPr algn="ctr"/>
            <a:r>
              <a:rPr lang="en-US" dirty="0">
                <a:solidFill>
                  <a:schemeClr val="bg2"/>
                </a:solidFill>
              </a:rPr>
              <a:t>Original:</a:t>
            </a:r>
          </a:p>
        </p:txBody>
      </p:sp>
      <p:pic>
        <p:nvPicPr>
          <p:cNvPr id="10" name="Content Placeholder 9">
            <a:extLst>
              <a:ext uri="{FF2B5EF4-FFF2-40B4-BE49-F238E27FC236}">
                <a16:creationId xmlns:a16="http://schemas.microsoft.com/office/drawing/2014/main" id="{E9CE9808-4043-7BFB-B1AE-EC56F0898571}"/>
              </a:ext>
            </a:extLst>
          </p:cNvPr>
          <p:cNvPicPr>
            <a:picLocks noGrp="1" noChangeAspect="1"/>
          </p:cNvPicPr>
          <p:nvPr>
            <p:ph sz="half" idx="2"/>
          </p:nvPr>
        </p:nvPicPr>
        <p:blipFill>
          <a:blip r:embed="rId2"/>
          <a:stretch>
            <a:fillRect/>
          </a:stretch>
        </p:blipFill>
        <p:spPr>
          <a:xfrm>
            <a:off x="1328486" y="2228850"/>
            <a:ext cx="3667627" cy="4162425"/>
          </a:xfrm>
          <a:prstGeom prst="rect">
            <a:avLst/>
          </a:prstGeom>
        </p:spPr>
      </p:pic>
    </p:spTree>
    <p:extLst>
      <p:ext uri="{BB962C8B-B14F-4D97-AF65-F5344CB8AC3E}">
        <p14:creationId xmlns:p14="http://schemas.microsoft.com/office/powerpoint/2010/main" val="41948741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901F417-C652-E659-274E-1DE645A0C4EC}"/>
              </a:ext>
            </a:extLst>
          </p:cNvPr>
          <p:cNvSpPr>
            <a:spLocks noGrp="1"/>
          </p:cNvSpPr>
          <p:nvPr>
            <p:ph type="body" sz="quarter" idx="15"/>
          </p:nvPr>
        </p:nvSpPr>
        <p:spPr>
          <a:xfrm>
            <a:off x="2154964" y="5787766"/>
            <a:ext cx="3633531" cy="711200"/>
          </a:xfrm>
        </p:spPr>
        <p:txBody>
          <a:bodyPr/>
          <a:lstStyle/>
          <a:p>
            <a:r>
              <a:rPr lang="en-US" dirty="0"/>
              <a:t>Original</a:t>
            </a:r>
          </a:p>
        </p:txBody>
      </p:sp>
      <p:sp>
        <p:nvSpPr>
          <p:cNvPr id="16" name="Text Placeholder 15">
            <a:extLst>
              <a:ext uri="{FF2B5EF4-FFF2-40B4-BE49-F238E27FC236}">
                <a16:creationId xmlns:a16="http://schemas.microsoft.com/office/drawing/2014/main" id="{3DCC3A7B-9728-AD71-2CD4-D59E74AEEA24}"/>
              </a:ext>
            </a:extLst>
          </p:cNvPr>
          <p:cNvSpPr>
            <a:spLocks noGrp="1"/>
          </p:cNvSpPr>
          <p:nvPr>
            <p:ph type="body" sz="quarter" idx="16"/>
          </p:nvPr>
        </p:nvSpPr>
        <p:spPr>
          <a:xfrm>
            <a:off x="6403506" y="1660766"/>
            <a:ext cx="4845045" cy="711200"/>
          </a:xfrm>
        </p:spPr>
        <p:txBody>
          <a:bodyPr/>
          <a:lstStyle/>
          <a:p>
            <a:r>
              <a:rPr lang="en-US" dirty="0"/>
              <a:t>Paraphrase </a:t>
            </a:r>
          </a:p>
        </p:txBody>
      </p:sp>
      <p:sp>
        <p:nvSpPr>
          <p:cNvPr id="4" name="Slide Number Placeholder 3">
            <a:extLst>
              <a:ext uri="{FF2B5EF4-FFF2-40B4-BE49-F238E27FC236}">
                <a16:creationId xmlns:a16="http://schemas.microsoft.com/office/drawing/2014/main" id="{4D971E4C-0938-95E8-4C67-C9CECE4B625A}"/>
              </a:ext>
            </a:extLst>
          </p:cNvPr>
          <p:cNvSpPr>
            <a:spLocks noGrp="1"/>
          </p:cNvSpPr>
          <p:nvPr>
            <p:ph type="sldNum" sz="quarter" idx="4294967295"/>
          </p:nvPr>
        </p:nvSpPr>
        <p:spPr>
          <a:xfrm>
            <a:off x="11818938" y="6581775"/>
            <a:ext cx="373062" cy="206375"/>
          </a:xfrm>
        </p:spPr>
        <p:txBody>
          <a:bodyPr/>
          <a:lstStyle/>
          <a:p>
            <a:fld id="{03DC2DEF-D2FE-4B45-ABA4-9F153FD1C98A}" type="slidenum">
              <a:rPr lang="en-US" smtClean="0"/>
              <a:pPr/>
              <a:t>15</a:t>
            </a:fld>
            <a:endParaRPr lang="en-US" dirty="0"/>
          </a:p>
        </p:txBody>
      </p:sp>
      <p:pic>
        <p:nvPicPr>
          <p:cNvPr id="3" name="Picture 2">
            <a:extLst>
              <a:ext uri="{FF2B5EF4-FFF2-40B4-BE49-F238E27FC236}">
                <a16:creationId xmlns:a16="http://schemas.microsoft.com/office/drawing/2014/main" id="{30331C12-AE82-0BE4-25A1-EA42ECB5C904}"/>
              </a:ext>
            </a:extLst>
          </p:cNvPr>
          <p:cNvPicPr>
            <a:picLocks noChangeAspect="1"/>
          </p:cNvPicPr>
          <p:nvPr/>
        </p:nvPicPr>
        <p:blipFill>
          <a:blip r:embed="rId2"/>
          <a:stretch>
            <a:fillRect/>
          </a:stretch>
        </p:blipFill>
        <p:spPr>
          <a:xfrm>
            <a:off x="2154964" y="359034"/>
            <a:ext cx="3633531" cy="5456393"/>
          </a:xfrm>
          <a:prstGeom prst="rect">
            <a:avLst/>
          </a:prstGeom>
        </p:spPr>
      </p:pic>
      <p:sp>
        <p:nvSpPr>
          <p:cNvPr id="5" name="TextBox 4">
            <a:extLst>
              <a:ext uri="{FF2B5EF4-FFF2-40B4-BE49-F238E27FC236}">
                <a16:creationId xmlns:a16="http://schemas.microsoft.com/office/drawing/2014/main" id="{B26CC6C6-33FD-F8D2-1182-647981D97AE5}"/>
              </a:ext>
            </a:extLst>
          </p:cNvPr>
          <p:cNvSpPr txBox="1"/>
          <p:nvPr/>
        </p:nvSpPr>
        <p:spPr>
          <a:xfrm>
            <a:off x="6403507" y="2525012"/>
            <a:ext cx="4845045" cy="2554545"/>
          </a:xfrm>
          <a:prstGeom prst="rect">
            <a:avLst/>
          </a:prstGeom>
          <a:noFill/>
        </p:spPr>
        <p:txBody>
          <a:bodyPr wrap="square" rtlCol="0">
            <a:spAutoFit/>
          </a:bodyPr>
          <a:lstStyle/>
          <a:p>
            <a:pPr algn="ctr"/>
            <a:r>
              <a:rPr lang="en-US" sz="4000" b="1" dirty="0">
                <a:solidFill>
                  <a:schemeClr val="accent2">
                    <a:lumMod val="50000"/>
                  </a:schemeClr>
                </a:solidFill>
              </a:rPr>
              <a:t>Every living creature has rights, but some have more rights than others.</a:t>
            </a:r>
          </a:p>
        </p:txBody>
      </p:sp>
      <p:sp>
        <p:nvSpPr>
          <p:cNvPr id="7" name="TextBox 6">
            <a:extLst>
              <a:ext uri="{FF2B5EF4-FFF2-40B4-BE49-F238E27FC236}">
                <a16:creationId xmlns:a16="http://schemas.microsoft.com/office/drawing/2014/main" id="{D052EE01-1FDF-D14A-BAB6-DD783F0A29C6}"/>
              </a:ext>
            </a:extLst>
          </p:cNvPr>
          <p:cNvSpPr txBox="1"/>
          <p:nvPr/>
        </p:nvSpPr>
        <p:spPr>
          <a:xfrm>
            <a:off x="200025" y="359034"/>
            <a:ext cx="1470025" cy="954107"/>
          </a:xfrm>
          <a:prstGeom prst="rect">
            <a:avLst/>
          </a:prstGeom>
          <a:noFill/>
        </p:spPr>
        <p:txBody>
          <a:bodyPr wrap="square" rtlCol="0">
            <a:spAutoFit/>
          </a:bodyPr>
          <a:lstStyle/>
          <a:p>
            <a:pPr algn="ctr"/>
            <a:r>
              <a:rPr lang="en-US" sz="2800" dirty="0">
                <a:solidFill>
                  <a:schemeClr val="bg1"/>
                </a:solidFill>
                <a:latin typeface="+mj-lt"/>
              </a:rPr>
              <a:t>Example</a:t>
            </a:r>
          </a:p>
          <a:p>
            <a:pPr algn="ctr"/>
            <a:r>
              <a:rPr lang="en-US" sz="2800" dirty="0">
                <a:solidFill>
                  <a:schemeClr val="bg1"/>
                </a:solidFill>
                <a:latin typeface="+mj-lt"/>
              </a:rPr>
              <a:t>2</a:t>
            </a:r>
          </a:p>
        </p:txBody>
      </p:sp>
    </p:spTree>
    <p:extLst>
      <p:ext uri="{BB962C8B-B14F-4D97-AF65-F5344CB8AC3E}">
        <p14:creationId xmlns:p14="http://schemas.microsoft.com/office/powerpoint/2010/main" val="36649199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768246-2496-4F97-8FCA-02252116FF87}"/>
              </a:ext>
            </a:extLst>
          </p:cNvPr>
          <p:cNvSpPr>
            <a:spLocks noGrp="1"/>
          </p:cNvSpPr>
          <p:nvPr>
            <p:ph type="title"/>
          </p:nvPr>
        </p:nvSpPr>
        <p:spPr/>
        <p:txBody>
          <a:bodyPr/>
          <a:lstStyle/>
          <a:p>
            <a:r>
              <a:rPr lang="en-US" dirty="0"/>
              <a:t>In conclusion…</a:t>
            </a:r>
          </a:p>
        </p:txBody>
      </p:sp>
      <p:pic>
        <p:nvPicPr>
          <p:cNvPr id="22" name="Picture Placeholder 21">
            <a:extLst>
              <a:ext uri="{FF2B5EF4-FFF2-40B4-BE49-F238E27FC236}">
                <a16:creationId xmlns:a16="http://schemas.microsoft.com/office/drawing/2014/main" id="{0F5C8F58-81B2-4162-9563-70C679CF85F2}"/>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857" t="-6122" r="-17857" b="-6122"/>
          <a:stretch/>
        </p:blipFill>
        <p:spPr>
          <a:xfrm>
            <a:off x="9659235" y="4178300"/>
            <a:ext cx="1689100" cy="1397000"/>
          </a:xfrm>
        </p:spPr>
      </p:pic>
      <p:pic>
        <p:nvPicPr>
          <p:cNvPr id="26" name="Picture Placeholder 25" descr="Aspiration with solid fill">
            <a:extLst>
              <a:ext uri="{FF2B5EF4-FFF2-40B4-BE49-F238E27FC236}">
                <a16:creationId xmlns:a16="http://schemas.microsoft.com/office/drawing/2014/main" id="{2AD0E03E-80ED-4CBF-B567-3E1EAB01FD41}"/>
              </a:ext>
              <a:ext uri="{C183D7F6-B498-43B3-948B-1728B52AA6E4}">
                <adec:decorative xmlns:adec="http://schemas.microsoft.com/office/drawing/2017/decorative" val="1"/>
              </a:ext>
            </a:extLst>
          </p:cNvPr>
          <p:cNvPicPr>
            <a:picLocks noGrp="1" noChangeAspect="1"/>
          </p:cNvPicPr>
          <p:nvPr>
            <p:ph type="pic" sz="quarter" idx="14"/>
          </p:nvPr>
        </p:nvPicPr>
        <p:blipFill>
          <a:blip r:embed="rId4">
            <a:extLst>
              <a:ext uri="{96DAC541-7B7A-43D3-8B79-37D633B846F1}">
                <asvg:svgBlip xmlns:asvg="http://schemas.microsoft.com/office/drawing/2016/SVG/main" r:embed="rId5"/>
              </a:ext>
            </a:extLst>
          </a:blip>
          <a:srcRect t="8647" b="8647"/>
          <a:stretch/>
        </p:blipFill>
        <p:spPr>
          <a:xfrm>
            <a:off x="3829813" y="4263232"/>
            <a:ext cx="1689100" cy="1397000"/>
          </a:xfrm>
        </p:spPr>
      </p:pic>
      <p:pic>
        <p:nvPicPr>
          <p:cNvPr id="24" name="Picture Placeholder 23" descr="3d Glasses with solid fill">
            <a:extLst>
              <a:ext uri="{FF2B5EF4-FFF2-40B4-BE49-F238E27FC236}">
                <a16:creationId xmlns:a16="http://schemas.microsoft.com/office/drawing/2014/main" id="{F1E0AF3E-867C-4F0D-8325-9DC9A985B427}"/>
              </a:ext>
              <a:ext uri="{C183D7F6-B498-43B3-948B-1728B52AA6E4}">
                <adec:decorative xmlns:adec="http://schemas.microsoft.com/office/drawing/2017/decorative" val="1"/>
              </a:ext>
            </a:extLst>
          </p:cNvPr>
          <p:cNvPicPr>
            <a:picLocks noGrp="1" noChangeAspect="1"/>
          </p:cNvPicPr>
          <p:nvPr>
            <p:ph type="pic" sz="quarter" idx="15"/>
          </p:nvPr>
        </p:nvPicPr>
        <p:blipFill>
          <a:blip r:embed="rId6">
            <a:extLst>
              <a:ext uri="{96DAC541-7B7A-43D3-8B79-37D633B846F1}">
                <asvg:svgBlip xmlns:asvg="http://schemas.microsoft.com/office/drawing/2016/SVG/main" r:embed="rId7"/>
              </a:ext>
            </a:extLst>
          </a:blip>
          <a:srcRect t="8647" b="8647"/>
          <a:stretch/>
        </p:blipFill>
        <p:spPr>
          <a:xfrm>
            <a:off x="6744524" y="1739900"/>
            <a:ext cx="1689100" cy="1397000"/>
          </a:xfrm>
        </p:spPr>
      </p:pic>
      <p:pic>
        <p:nvPicPr>
          <p:cNvPr id="28" name="Picture Placeholder 27" descr="Cycle with people with solid fill">
            <a:extLst>
              <a:ext uri="{FF2B5EF4-FFF2-40B4-BE49-F238E27FC236}">
                <a16:creationId xmlns:a16="http://schemas.microsoft.com/office/drawing/2014/main" id="{43BC7054-E269-4210-98F5-65D485066725}"/>
              </a:ext>
              <a:ext uri="{C183D7F6-B498-43B3-948B-1728B52AA6E4}">
                <adec:decorative xmlns:adec="http://schemas.microsoft.com/office/drawing/2017/decorative" val="1"/>
              </a:ext>
            </a:extLst>
          </p:cNvPr>
          <p:cNvPicPr>
            <a:picLocks noGrp="1" noChangeAspect="1"/>
          </p:cNvPicPr>
          <p:nvPr>
            <p:ph type="pic" sz="quarter" idx="17"/>
          </p:nvPr>
        </p:nvPicPr>
        <p:blipFill>
          <a:blip r:embed="rId8">
            <a:extLst>
              <a:ext uri="{96DAC541-7B7A-43D3-8B79-37D633B846F1}">
                <asvg:svgBlip xmlns:asvg="http://schemas.microsoft.com/office/drawing/2016/SVG/main" r:embed="rId9"/>
              </a:ext>
            </a:extLst>
          </a:blip>
          <a:srcRect t="8647" b="8647"/>
          <a:stretch/>
        </p:blipFill>
        <p:spPr>
          <a:xfrm>
            <a:off x="915102" y="1824435"/>
            <a:ext cx="1689100" cy="1397000"/>
          </a:xfrm>
        </p:spPr>
      </p:pic>
      <p:sp>
        <p:nvSpPr>
          <p:cNvPr id="11" name="Text Placeholder 10">
            <a:extLst>
              <a:ext uri="{FF2B5EF4-FFF2-40B4-BE49-F238E27FC236}">
                <a16:creationId xmlns:a16="http://schemas.microsoft.com/office/drawing/2014/main" id="{901B6E4D-6942-45C5-99A9-6B769E8902BD}"/>
              </a:ext>
            </a:extLst>
          </p:cNvPr>
          <p:cNvSpPr>
            <a:spLocks noGrp="1"/>
          </p:cNvSpPr>
          <p:nvPr>
            <p:ph type="body" sz="quarter" idx="18"/>
          </p:nvPr>
        </p:nvSpPr>
        <p:spPr/>
        <p:txBody>
          <a:bodyPr/>
          <a:lstStyle/>
          <a:p>
            <a:r>
              <a:rPr lang="en-US" dirty="0"/>
              <a:t>Remember to always cite your sources; if using someone else’s idea whatsoever, you </a:t>
            </a:r>
            <a:r>
              <a:rPr lang="en-US" i="1" dirty="0"/>
              <a:t>must</a:t>
            </a:r>
            <a:r>
              <a:rPr lang="en-US" dirty="0"/>
              <a:t> credit them.</a:t>
            </a:r>
          </a:p>
        </p:txBody>
      </p:sp>
      <p:sp>
        <p:nvSpPr>
          <p:cNvPr id="12" name="Text Placeholder 11">
            <a:extLst>
              <a:ext uri="{FF2B5EF4-FFF2-40B4-BE49-F238E27FC236}">
                <a16:creationId xmlns:a16="http://schemas.microsoft.com/office/drawing/2014/main" id="{7D269992-EA9D-41F6-85C3-B78921847100}"/>
              </a:ext>
            </a:extLst>
          </p:cNvPr>
          <p:cNvSpPr>
            <a:spLocks noGrp="1"/>
          </p:cNvSpPr>
          <p:nvPr>
            <p:ph type="body" sz="quarter" idx="19"/>
          </p:nvPr>
        </p:nvSpPr>
        <p:spPr/>
        <p:txBody>
          <a:bodyPr anchor="b"/>
          <a:lstStyle/>
          <a:p>
            <a:r>
              <a:rPr lang="en-US" dirty="0"/>
              <a:t>Make sure to quote your sources correctly using your paper’s style guidelines.</a:t>
            </a:r>
          </a:p>
        </p:txBody>
      </p:sp>
      <p:sp>
        <p:nvSpPr>
          <p:cNvPr id="13" name="Text Placeholder 12">
            <a:extLst>
              <a:ext uri="{FF2B5EF4-FFF2-40B4-BE49-F238E27FC236}">
                <a16:creationId xmlns:a16="http://schemas.microsoft.com/office/drawing/2014/main" id="{6DFAA7E0-5467-48C2-A0A1-08FFCDD0AB29}"/>
              </a:ext>
            </a:extLst>
          </p:cNvPr>
          <p:cNvSpPr>
            <a:spLocks noGrp="1"/>
          </p:cNvSpPr>
          <p:nvPr>
            <p:ph type="body" sz="quarter" idx="20"/>
          </p:nvPr>
        </p:nvSpPr>
        <p:spPr/>
        <p:txBody>
          <a:bodyPr/>
          <a:lstStyle/>
          <a:p>
            <a:r>
              <a:rPr lang="en-US" dirty="0"/>
              <a:t>Summarization is a condensed version of a source of writing, speech, etc.</a:t>
            </a:r>
          </a:p>
        </p:txBody>
      </p:sp>
      <p:sp>
        <p:nvSpPr>
          <p:cNvPr id="14" name="Text Placeholder 13">
            <a:extLst>
              <a:ext uri="{FF2B5EF4-FFF2-40B4-BE49-F238E27FC236}">
                <a16:creationId xmlns:a16="http://schemas.microsoft.com/office/drawing/2014/main" id="{26CD0F95-69FE-4CD4-B47D-11711D394220}"/>
              </a:ext>
            </a:extLst>
          </p:cNvPr>
          <p:cNvSpPr>
            <a:spLocks noGrp="1"/>
          </p:cNvSpPr>
          <p:nvPr>
            <p:ph type="body" sz="quarter" idx="21"/>
          </p:nvPr>
        </p:nvSpPr>
        <p:spPr/>
        <p:txBody>
          <a:bodyPr anchor="b"/>
          <a:lstStyle/>
          <a:p>
            <a:r>
              <a:rPr lang="en-US" dirty="0"/>
              <a:t>Paraphrasing is putting other’s words into your own with a personal twist.</a:t>
            </a:r>
          </a:p>
        </p:txBody>
      </p:sp>
      <p:sp>
        <p:nvSpPr>
          <p:cNvPr id="2" name="Slide Number Placeholder 1">
            <a:extLst>
              <a:ext uri="{FF2B5EF4-FFF2-40B4-BE49-F238E27FC236}">
                <a16:creationId xmlns:a16="http://schemas.microsoft.com/office/drawing/2014/main" id="{7EAB17F8-59B5-4C93-9884-D30446299CA5}"/>
              </a:ext>
            </a:extLst>
          </p:cNvPr>
          <p:cNvSpPr>
            <a:spLocks noGrp="1"/>
          </p:cNvSpPr>
          <p:nvPr>
            <p:ph type="sldNum" sz="quarter" idx="12"/>
          </p:nvPr>
        </p:nvSpPr>
        <p:spPr/>
        <p:txBody>
          <a:bodyPr/>
          <a:lstStyle/>
          <a:p>
            <a:fld id="{03DC2DEF-D2FE-4B45-ABA4-9F153FD1C98A}" type="slidenum">
              <a:rPr lang="en-US" smtClean="0"/>
              <a:t>16</a:t>
            </a:fld>
            <a:endParaRPr lang="en-US" dirty="0"/>
          </a:p>
        </p:txBody>
      </p:sp>
    </p:spTree>
    <p:extLst>
      <p:ext uri="{BB962C8B-B14F-4D97-AF65-F5344CB8AC3E}">
        <p14:creationId xmlns:p14="http://schemas.microsoft.com/office/powerpoint/2010/main" val="11630630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2437-04B8-D01A-7C05-26CF5EBC894A}"/>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C62C05B1-AF22-B0D5-D641-E7C71DC55D80}"/>
              </a:ext>
            </a:extLst>
          </p:cNvPr>
          <p:cNvSpPr>
            <a:spLocks noGrp="1"/>
          </p:cNvSpPr>
          <p:nvPr>
            <p:ph idx="1"/>
          </p:nvPr>
        </p:nvSpPr>
        <p:spPr/>
        <p:txBody>
          <a:bodyPr>
            <a:normAutofit fontScale="92500" lnSpcReduction="10000"/>
          </a:bodyPr>
          <a:lstStyle/>
          <a:p>
            <a:pPr marL="0" indent="-457200">
              <a:lnSpc>
                <a:spcPct val="210000"/>
              </a:lnSpc>
              <a:spcBef>
                <a:spcPts val="0"/>
              </a:spcBef>
              <a:buNone/>
            </a:pPr>
            <a:r>
              <a:rPr lang="en-US" sz="2000" i="0" dirty="0" err="1">
                <a:solidFill>
                  <a:schemeClr val="tx1">
                    <a:lumMod val="50000"/>
                  </a:schemeClr>
                </a:solidFill>
                <a:effectLst/>
                <a:latin typeface="Times New Roman" panose="02020603050405020304" pitchFamily="18" charset="0"/>
                <a:cs typeface="Times New Roman" panose="02020603050405020304" pitchFamily="18" charset="0"/>
              </a:rPr>
              <a:t>Enochs</a:t>
            </a:r>
            <a:r>
              <a:rPr lang="en-US" sz="2000" i="0" dirty="0">
                <a:solidFill>
                  <a:schemeClr val="tx1">
                    <a:lumMod val="50000"/>
                  </a:schemeClr>
                </a:solidFill>
                <a:effectLst/>
                <a:latin typeface="Times New Roman" panose="02020603050405020304" pitchFamily="18" charset="0"/>
                <a:cs typeface="Times New Roman" panose="02020603050405020304" pitchFamily="18" charset="0"/>
              </a:rPr>
              <a:t>, E. (2016, September 19). 7 successful women who were </a:t>
            </a:r>
            <a:r>
              <a:rPr lang="en-US" sz="2000" i="0">
                <a:solidFill>
                  <a:schemeClr val="tx1">
                    <a:lumMod val="50000"/>
                  </a:schemeClr>
                </a:solidFill>
                <a:effectLst/>
                <a:latin typeface="Times New Roman" panose="02020603050405020304" pitchFamily="18" charset="0"/>
                <a:cs typeface="Times New Roman" panose="02020603050405020304" pitchFamily="18" charset="0"/>
              </a:rPr>
              <a:t>fired &amp; </a:t>
            </a:r>
            <a:r>
              <a:rPr lang="en-US" sz="2000" i="0" dirty="0">
                <a:solidFill>
                  <a:schemeClr val="tx1">
                    <a:lumMod val="50000"/>
                  </a:schemeClr>
                </a:solidFill>
                <a:effectLst/>
                <a:latin typeface="Times New Roman" panose="02020603050405020304" pitchFamily="18" charset="0"/>
                <a:cs typeface="Times New Roman" panose="02020603050405020304" pitchFamily="18" charset="0"/>
              </a:rPr>
              <a:t>don’t regret it. 7 Successful Women 	who Overcame Being Fired. </a:t>
            </a:r>
            <a:r>
              <a:rPr lang="en-US" sz="2000" i="0" dirty="0">
                <a:solidFill>
                  <a:schemeClr val="tx1">
                    <a:lumMod val="50000"/>
                  </a:schemeClr>
                </a:solidFill>
                <a:effectLst/>
                <a:latin typeface="Times New Roman" panose="02020603050405020304" pitchFamily="18" charset="0"/>
                <a:cs typeface="Times New Roman" panose="02020603050405020304" pitchFamily="18" charset="0"/>
                <a:hlinkClick r:id="rId2"/>
              </a:rPr>
              <a:t>https://www.bustle.com/articles/184778-7-successful-women-who-were-fired-</a:t>
            </a:r>
            <a:r>
              <a:rPr lang="en-US" sz="2000" i="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i="0" dirty="0" err="1">
                <a:solidFill>
                  <a:schemeClr val="tx1">
                    <a:lumMod val="50000"/>
                  </a:schemeClr>
                </a:solidFill>
                <a:effectLst/>
                <a:latin typeface="Times New Roman" panose="02020603050405020304" pitchFamily="18" charset="0"/>
                <a:cs typeface="Times New Roman" panose="02020603050405020304" pitchFamily="18" charset="0"/>
              </a:rPr>
              <a:t>dont</a:t>
            </a:r>
            <a:r>
              <a:rPr lang="en-US" sz="2000" i="0" dirty="0">
                <a:solidFill>
                  <a:schemeClr val="tx1">
                    <a:lumMod val="50000"/>
                  </a:schemeClr>
                </a:solidFill>
                <a:effectLst/>
                <a:latin typeface="Times New Roman" panose="02020603050405020304" pitchFamily="18" charset="0"/>
                <a:cs typeface="Times New Roman" panose="02020603050405020304" pitchFamily="18" charset="0"/>
              </a:rPr>
              <a:t>-regret-it </a:t>
            </a:r>
          </a:p>
          <a:p>
            <a:pPr marL="0" indent="-457200">
              <a:lnSpc>
                <a:spcPct val="210000"/>
              </a:lnSpc>
              <a:spcBef>
                <a:spcPts val="0"/>
              </a:spcBef>
              <a:buNone/>
            </a:pPr>
            <a:r>
              <a:rPr lang="en-US" sz="2000" i="0" dirty="0">
                <a:solidFill>
                  <a:schemeClr val="tx1">
                    <a:lumMod val="50000"/>
                  </a:schemeClr>
                </a:solidFill>
                <a:effectLst/>
                <a:latin typeface="Times New Roman" panose="02020603050405020304" pitchFamily="18" charset="0"/>
                <a:cs typeface="Times New Roman" panose="02020603050405020304" pitchFamily="18" charset="0"/>
              </a:rPr>
              <a:t>King, M. L. (1963). Read Martin Luther King Jr.’s “I have a dream” speech in its entirety. National Public Radio. 	https://www.npr.org/2010/01/18/122701268/i-have-a-dream-speech-in-its-entirety </a:t>
            </a:r>
          </a:p>
          <a:p>
            <a:pPr marL="0" indent="-457200">
              <a:lnSpc>
                <a:spcPct val="210000"/>
              </a:lnSpc>
              <a:spcBef>
                <a:spcPts val="0"/>
              </a:spcBef>
              <a:buNone/>
            </a:pPr>
            <a:r>
              <a:rPr lang="en-US" sz="2000" dirty="0">
                <a:solidFill>
                  <a:schemeClr val="tx1">
                    <a:lumMod val="50000"/>
                  </a:schemeClr>
                </a:solidFill>
                <a:latin typeface="Times New Roman" panose="02020603050405020304" pitchFamily="18" charset="0"/>
                <a:cs typeface="Times New Roman" panose="02020603050405020304" pitchFamily="18" charset="0"/>
              </a:rPr>
              <a:t>Meyer, S. (2005).</a:t>
            </a:r>
            <a:r>
              <a:rPr lang="en-US" sz="2000" i="1" dirty="0">
                <a:solidFill>
                  <a:schemeClr val="tx1">
                    <a:lumMod val="50000"/>
                  </a:schemeClr>
                </a:solidFill>
                <a:latin typeface="Times New Roman" panose="02020603050405020304" pitchFamily="18" charset="0"/>
                <a:cs typeface="Times New Roman" panose="02020603050405020304" pitchFamily="18" charset="0"/>
              </a:rPr>
              <a:t>The Twilight series, book 1: Twilight.</a:t>
            </a:r>
            <a:r>
              <a:rPr lang="en-US" sz="2000" dirty="0">
                <a:solidFill>
                  <a:schemeClr val="tx1">
                    <a:lumMod val="50000"/>
                  </a:schemeClr>
                </a:solidFill>
                <a:latin typeface="Times New Roman" panose="02020603050405020304" pitchFamily="18" charset="0"/>
                <a:cs typeface="Times New Roman" panose="02020603050405020304" pitchFamily="18" charset="0"/>
              </a:rPr>
              <a:t> https://stepheniemeyer.com/project/twilight-book/</a:t>
            </a:r>
          </a:p>
          <a:p>
            <a:pPr marL="0" indent="-457200">
              <a:lnSpc>
                <a:spcPct val="210000"/>
              </a:lnSpc>
              <a:spcBef>
                <a:spcPts val="0"/>
              </a:spcBef>
              <a:buNone/>
            </a:pPr>
            <a:r>
              <a:rPr lang="en-US" sz="2000" i="0" dirty="0">
                <a:solidFill>
                  <a:schemeClr val="tx1">
                    <a:lumMod val="50000"/>
                  </a:schemeClr>
                </a:solidFill>
                <a:effectLst/>
                <a:latin typeface="Times New Roman" panose="02020603050405020304" pitchFamily="18" charset="0"/>
                <a:cs typeface="Times New Roman" panose="02020603050405020304" pitchFamily="18" charset="0"/>
              </a:rPr>
              <a:t>Purdue Online Writing Lab. (n.d.). </a:t>
            </a:r>
            <a:r>
              <a:rPr lang="en-US" sz="2000" i="1" dirty="0">
                <a:solidFill>
                  <a:schemeClr val="tx1">
                    <a:lumMod val="50000"/>
                  </a:schemeClr>
                </a:solidFill>
                <a:effectLst/>
                <a:latin typeface="Times New Roman" panose="02020603050405020304" pitchFamily="18" charset="0"/>
                <a:cs typeface="Times New Roman" panose="02020603050405020304" pitchFamily="18" charset="0"/>
              </a:rPr>
              <a:t>In-text citations: The basics.</a:t>
            </a:r>
            <a:r>
              <a:rPr lang="en-US" sz="2000" i="0" dirty="0">
                <a:solidFill>
                  <a:schemeClr val="tx1">
                    <a:lumMod val="50000"/>
                  </a:schemeClr>
                </a:solidFill>
                <a:effectLst/>
                <a:latin typeface="Times New Roman" panose="02020603050405020304" pitchFamily="18" charset="0"/>
                <a:cs typeface="Times New Roman" panose="02020603050405020304" pitchFamily="18" charset="0"/>
              </a:rPr>
              <a:t> Purdue Online Writing 	Lab. https://owl.purdue.edu/owl/general_writing/general_writing_faqs.html</a:t>
            </a:r>
          </a:p>
          <a:p>
            <a:pPr marL="0" indent="-457200">
              <a:lnSpc>
                <a:spcPct val="200000"/>
              </a:lnSpc>
              <a:spcBef>
                <a:spcPts val="0"/>
              </a:spcBef>
              <a:buNone/>
            </a:pPr>
            <a:endParaRPr lang="en-US" sz="2000" i="0" u="sng" dirty="0">
              <a:solidFill>
                <a:schemeClr val="tx1">
                  <a:lumMod val="50000"/>
                </a:schemeClr>
              </a:solidFill>
              <a:effectLst/>
              <a:latin typeface="Times New Roman" panose="02020603050405020304" pitchFamily="18" charset="0"/>
              <a:cs typeface="Times New Roman" panose="02020603050405020304" pitchFamily="18" charset="0"/>
            </a:endParaRPr>
          </a:p>
          <a:p>
            <a:pPr marL="0" indent="-457200">
              <a:lnSpc>
                <a:spcPct val="200000"/>
              </a:lnSpc>
              <a:spcBef>
                <a:spcPts val="0"/>
              </a:spcBef>
              <a:buNone/>
            </a:pPr>
            <a:endParaRPr lang="en-US" sz="20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27F8901-57F0-13AF-1F4C-9361F09E7F15}"/>
              </a:ext>
            </a:extLst>
          </p:cNvPr>
          <p:cNvSpPr>
            <a:spLocks noGrp="1"/>
          </p:cNvSpPr>
          <p:nvPr>
            <p:ph type="sldNum" sz="quarter" idx="12"/>
          </p:nvPr>
        </p:nvSpPr>
        <p:spPr/>
        <p:txBody>
          <a:bodyPr/>
          <a:lstStyle/>
          <a:p>
            <a:fld id="{03DC2DEF-D2FE-4B45-ABA4-9F153FD1C98A}" type="slidenum">
              <a:rPr lang="en-US" smtClean="0"/>
              <a:t>17</a:t>
            </a:fld>
            <a:endParaRPr lang="en-US" dirty="0"/>
          </a:p>
        </p:txBody>
      </p:sp>
    </p:spTree>
    <p:extLst>
      <p:ext uri="{BB962C8B-B14F-4D97-AF65-F5344CB8AC3E}">
        <p14:creationId xmlns:p14="http://schemas.microsoft.com/office/powerpoint/2010/main" val="107297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Question mark boxes">
            <a:extLst>
              <a:ext uri="{FF2B5EF4-FFF2-40B4-BE49-F238E27FC236}">
                <a16:creationId xmlns:a16="http://schemas.microsoft.com/office/drawing/2014/main" id="{C414B875-5FE4-3936-0E0F-EC2C963A5714}"/>
              </a:ext>
            </a:extLst>
          </p:cNvPr>
          <p:cNvPicPr>
            <a:picLocks noGrp="1" noChangeAspect="1"/>
          </p:cNvPicPr>
          <p:nvPr>
            <p:ph type="pic" sz="quarter" idx="13"/>
          </p:nvPr>
        </p:nvPicPr>
        <p:blipFill rotWithShape="1">
          <a:blip r:embed="rId2"/>
          <a:srcRect l="19228" r="19228"/>
          <a:stretch/>
        </p:blipFill>
        <p:spPr>
          <a:xfrm>
            <a:off x="5400675" y="260350"/>
            <a:ext cx="6499502" cy="5940425"/>
          </a:xfrm>
          <a:noFill/>
        </p:spPr>
      </p:pic>
      <p:sp>
        <p:nvSpPr>
          <p:cNvPr id="2" name="Title 1">
            <a:extLst>
              <a:ext uri="{FF2B5EF4-FFF2-40B4-BE49-F238E27FC236}">
                <a16:creationId xmlns:a16="http://schemas.microsoft.com/office/drawing/2014/main" id="{51CFA1E6-D31F-AF31-25B5-C4DE179E29A9}"/>
              </a:ext>
            </a:extLst>
          </p:cNvPr>
          <p:cNvSpPr>
            <a:spLocks noGrp="1"/>
          </p:cNvSpPr>
          <p:nvPr>
            <p:ph type="title"/>
          </p:nvPr>
        </p:nvSpPr>
        <p:spPr>
          <a:xfrm>
            <a:off x="986421" y="717355"/>
            <a:ext cx="3696672" cy="1832072"/>
          </a:xfrm>
        </p:spPr>
        <p:txBody>
          <a:bodyPr anchor="ctr">
            <a:normAutofit/>
          </a:bodyPr>
          <a:lstStyle/>
          <a:p>
            <a:r>
              <a:rPr lang="en-US" dirty="0"/>
              <a:t>Why do we quote?</a:t>
            </a:r>
          </a:p>
        </p:txBody>
      </p:sp>
      <p:sp>
        <p:nvSpPr>
          <p:cNvPr id="3" name="Slide Number Placeholder 2">
            <a:extLst>
              <a:ext uri="{FF2B5EF4-FFF2-40B4-BE49-F238E27FC236}">
                <a16:creationId xmlns:a16="http://schemas.microsoft.com/office/drawing/2014/main" id="{9CCFBF13-DAC8-A8DA-0C2C-7E65451F7D55}"/>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noProof="0" smtClean="0"/>
              <a:pPr>
                <a:lnSpc>
                  <a:spcPct val="90000"/>
                </a:lnSpc>
                <a:spcAft>
                  <a:spcPts val="600"/>
                </a:spcAft>
              </a:pPr>
              <a:t>2</a:t>
            </a:fld>
            <a:endParaRPr lang="en-US" sz="800" noProof="0"/>
          </a:p>
        </p:txBody>
      </p:sp>
      <p:sp>
        <p:nvSpPr>
          <p:cNvPr id="7" name="TextBox 6">
            <a:extLst>
              <a:ext uri="{FF2B5EF4-FFF2-40B4-BE49-F238E27FC236}">
                <a16:creationId xmlns:a16="http://schemas.microsoft.com/office/drawing/2014/main" id="{86FA19CD-A978-34AA-5EBD-458816F4EF42}"/>
              </a:ext>
            </a:extLst>
          </p:cNvPr>
          <p:cNvSpPr txBox="1"/>
          <p:nvPr/>
        </p:nvSpPr>
        <p:spPr>
          <a:xfrm>
            <a:off x="167951" y="2703016"/>
            <a:ext cx="3820544" cy="4154984"/>
          </a:xfrm>
          <a:prstGeom prst="rect">
            <a:avLst/>
          </a:prstGeom>
          <a:noFill/>
        </p:spPr>
        <p:txBody>
          <a:bodyPr wrap="square" rtlCol="0">
            <a:spAutoFit/>
          </a:bodyPr>
          <a:lstStyle/>
          <a:p>
            <a:pPr marL="685800" indent="-685800">
              <a:buFont typeface="Arial" panose="020B0604020202020204" pitchFamily="34" charset="0"/>
              <a:buChar char="•"/>
            </a:pPr>
            <a:r>
              <a:rPr lang="en-US" sz="2400" b="1" dirty="0">
                <a:solidFill>
                  <a:schemeClr val="accent1"/>
                </a:solidFill>
                <a:cs typeface="Times New Roman" panose="02020603050405020304" pitchFamily="18" charset="0"/>
              </a:rPr>
              <a:t>To avoid plagiarism.</a:t>
            </a:r>
          </a:p>
          <a:p>
            <a:pPr marL="685800" indent="-685800">
              <a:buFont typeface="Arial" panose="020B0604020202020204" pitchFamily="34" charset="0"/>
              <a:buChar char="•"/>
            </a:pPr>
            <a:r>
              <a:rPr lang="en-US" sz="2400" b="1" dirty="0">
                <a:solidFill>
                  <a:schemeClr val="accent1"/>
                </a:solidFill>
                <a:cs typeface="Times New Roman" panose="02020603050405020304" pitchFamily="18" charset="0"/>
              </a:rPr>
              <a:t>If the original work can’t be restated any better.</a:t>
            </a:r>
          </a:p>
          <a:p>
            <a:pPr marL="685800" indent="-685800">
              <a:buFont typeface="Arial" panose="020B0604020202020204" pitchFamily="34" charset="0"/>
              <a:buChar char="•"/>
            </a:pPr>
            <a:r>
              <a:rPr lang="en-US" sz="2400" b="1" dirty="0">
                <a:solidFill>
                  <a:schemeClr val="accent1"/>
                </a:solidFill>
                <a:cs typeface="Times New Roman" panose="02020603050405020304" pitchFamily="18" charset="0"/>
              </a:rPr>
              <a:t>To introduce important content and ideas into your paper.</a:t>
            </a:r>
          </a:p>
          <a:p>
            <a:pPr marL="685800" indent="-685800">
              <a:buFont typeface="Arial" panose="020B0604020202020204" pitchFamily="34" charset="0"/>
              <a:buChar char="•"/>
            </a:pPr>
            <a:r>
              <a:rPr lang="en-US" sz="2400" b="1" dirty="0">
                <a:solidFill>
                  <a:schemeClr val="accent1"/>
                </a:solidFill>
                <a:cs typeface="Times New Roman" panose="02020603050405020304" pitchFamily="18" charset="0"/>
              </a:rPr>
              <a:t>If the author’s reputation adds credibility to your paper.</a:t>
            </a:r>
          </a:p>
          <a:p>
            <a:pPr marL="685800" indent="-685800">
              <a:buFont typeface="Arial" panose="020B0604020202020204" pitchFamily="34" charset="0"/>
              <a:buChar char="•"/>
            </a:pPr>
            <a:endParaRPr lang="en-US" sz="2400" b="1" dirty="0">
              <a:solidFill>
                <a:schemeClr val="accent1"/>
              </a:solidFill>
              <a:cs typeface="Times New Roman" panose="02020603050405020304" pitchFamily="18" charset="0"/>
            </a:endParaRPr>
          </a:p>
          <a:p>
            <a:pPr marL="685800" indent="-685800">
              <a:buFont typeface="Arial" panose="020B0604020202020204" pitchFamily="34" charset="0"/>
              <a:buChar char="•"/>
            </a:pPr>
            <a:endParaRPr lang="en-US" sz="2400" b="1" dirty="0">
              <a:solidFill>
                <a:schemeClr val="accent1"/>
              </a:solidFill>
              <a:cs typeface="Times New Roman" panose="02020603050405020304" pitchFamily="18" charset="0"/>
            </a:endParaRPr>
          </a:p>
        </p:txBody>
      </p:sp>
    </p:spTree>
    <p:extLst>
      <p:ext uri="{BB962C8B-B14F-4D97-AF65-F5344CB8AC3E}">
        <p14:creationId xmlns:p14="http://schemas.microsoft.com/office/powerpoint/2010/main" val="29607677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B85B7-35BA-AB50-8301-5278704885B1}"/>
              </a:ext>
            </a:extLst>
          </p:cNvPr>
          <p:cNvSpPr>
            <a:spLocks noGrp="1"/>
          </p:cNvSpPr>
          <p:nvPr>
            <p:ph type="title"/>
          </p:nvPr>
        </p:nvSpPr>
        <p:spPr/>
        <p:txBody>
          <a:bodyPr/>
          <a:lstStyle/>
          <a:p>
            <a:r>
              <a:rPr lang="en-US" dirty="0"/>
              <a:t>Quotations</a:t>
            </a:r>
          </a:p>
        </p:txBody>
      </p:sp>
      <p:sp>
        <p:nvSpPr>
          <p:cNvPr id="3" name="Text Placeholder 2">
            <a:extLst>
              <a:ext uri="{FF2B5EF4-FFF2-40B4-BE49-F238E27FC236}">
                <a16:creationId xmlns:a16="http://schemas.microsoft.com/office/drawing/2014/main" id="{065982EF-D748-7E6C-456F-4A91A8935375}"/>
              </a:ext>
            </a:extLst>
          </p:cNvPr>
          <p:cNvSpPr>
            <a:spLocks noGrp="1"/>
          </p:cNvSpPr>
          <p:nvPr>
            <p:ph type="body" idx="1"/>
          </p:nvPr>
        </p:nvSpPr>
        <p:spPr/>
        <p:txBody>
          <a:bodyPr>
            <a:normAutofit fontScale="92500" lnSpcReduction="20000"/>
          </a:bodyPr>
          <a:lstStyle/>
          <a:p>
            <a:pPr algn="ctr"/>
            <a:r>
              <a:rPr lang="en-US" sz="3200" dirty="0"/>
              <a:t>Something that a person says or writes that is repeated or used by someone else in another piece of writing or a speech.</a:t>
            </a:r>
          </a:p>
        </p:txBody>
      </p:sp>
      <p:sp>
        <p:nvSpPr>
          <p:cNvPr id="4" name="Slide Number Placeholder 3">
            <a:extLst>
              <a:ext uri="{FF2B5EF4-FFF2-40B4-BE49-F238E27FC236}">
                <a16:creationId xmlns:a16="http://schemas.microsoft.com/office/drawing/2014/main" id="{D5161E8B-2F71-39BE-DF31-7D8EB929F7D2}"/>
              </a:ext>
            </a:extLst>
          </p:cNvPr>
          <p:cNvSpPr>
            <a:spLocks noGrp="1"/>
          </p:cNvSpPr>
          <p:nvPr>
            <p:ph type="sldNum" sz="quarter" idx="12"/>
          </p:nvPr>
        </p:nvSpPr>
        <p:spPr/>
        <p:txBody>
          <a:bodyPr/>
          <a:lstStyle/>
          <a:p>
            <a:fld id="{03DC2DEF-D2FE-4B45-ABA4-9F153FD1C98A}" type="slidenum">
              <a:rPr lang="en-US" smtClean="0"/>
              <a:t>3</a:t>
            </a:fld>
            <a:endParaRPr lang="en-US" dirty="0"/>
          </a:p>
        </p:txBody>
      </p:sp>
    </p:spTree>
    <p:extLst>
      <p:ext uri="{BB962C8B-B14F-4D97-AF65-F5344CB8AC3E}">
        <p14:creationId xmlns:p14="http://schemas.microsoft.com/office/powerpoint/2010/main" val="16803667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51932C-7145-4FBD-B81D-9ADC42401B87}"/>
              </a:ext>
            </a:extLst>
          </p:cNvPr>
          <p:cNvSpPr>
            <a:spLocks noGrp="1"/>
          </p:cNvSpPr>
          <p:nvPr>
            <p:ph type="title"/>
          </p:nvPr>
        </p:nvSpPr>
        <p:spPr/>
        <p:txBody>
          <a:bodyPr/>
          <a:lstStyle/>
          <a:p>
            <a:r>
              <a:rPr lang="en-US" dirty="0"/>
              <a:t>Quotations</a:t>
            </a:r>
          </a:p>
        </p:txBody>
      </p:sp>
      <p:sp>
        <p:nvSpPr>
          <p:cNvPr id="6" name="Content Placeholder 5">
            <a:extLst>
              <a:ext uri="{FF2B5EF4-FFF2-40B4-BE49-F238E27FC236}">
                <a16:creationId xmlns:a16="http://schemas.microsoft.com/office/drawing/2014/main" id="{33DA7B46-E592-40C7-91D7-A26B47A30C67}"/>
              </a:ext>
            </a:extLst>
          </p:cNvPr>
          <p:cNvSpPr>
            <a:spLocks noGrp="1"/>
          </p:cNvSpPr>
          <p:nvPr>
            <p:ph sz="half" idx="1"/>
          </p:nvPr>
        </p:nvSpPr>
        <p:spPr>
          <a:xfrm>
            <a:off x="606392" y="1916347"/>
            <a:ext cx="3143250" cy="3782543"/>
          </a:xfrm>
        </p:spPr>
        <p:txBody>
          <a:bodyPr>
            <a:normAutofit fontScale="92500"/>
          </a:bodyPr>
          <a:lstStyle/>
          <a:p>
            <a:r>
              <a:rPr lang="en-US" sz="2400" dirty="0">
                <a:latin typeface="Times New Roman" panose="02020603050405020304" pitchFamily="18" charset="0"/>
                <a:cs typeface="Times New Roman" panose="02020603050405020304" pitchFamily="18" charset="0"/>
              </a:rPr>
              <a:t>Direct words from the text you are quoting.</a:t>
            </a:r>
          </a:p>
          <a:p>
            <a:r>
              <a:rPr lang="en-US" sz="2400" dirty="0">
                <a:latin typeface="Times New Roman" panose="02020603050405020304" pitchFamily="18" charset="0"/>
                <a:cs typeface="Times New Roman" panose="02020603050405020304" pitchFamily="18" charset="0"/>
              </a:rPr>
              <a:t>Depending on your paper’s style guidelines, in text citation must have page number, author(s) last name, and year of publication in parenthesis.</a:t>
            </a:r>
          </a:p>
          <a:p>
            <a:r>
              <a:rPr lang="en-US" sz="2400" dirty="0">
                <a:latin typeface="Times New Roman" panose="02020603050405020304" pitchFamily="18" charset="0"/>
                <a:cs typeface="Times New Roman" panose="02020603050405020304" pitchFamily="18" charset="0"/>
              </a:rPr>
              <a:t>In APA, use p. for one page, pp. for multiples.</a:t>
            </a:r>
            <a:endParaRPr lang="en-US" sz="2000" dirty="0"/>
          </a:p>
        </p:txBody>
      </p:sp>
      <p:sp>
        <p:nvSpPr>
          <p:cNvPr id="7" name="Content Placeholder 6">
            <a:extLst>
              <a:ext uri="{FF2B5EF4-FFF2-40B4-BE49-F238E27FC236}">
                <a16:creationId xmlns:a16="http://schemas.microsoft.com/office/drawing/2014/main" id="{A7F42263-DE86-44BB-AC19-CD7982D365B2}"/>
              </a:ext>
            </a:extLst>
          </p:cNvPr>
          <p:cNvSpPr>
            <a:spLocks noGrp="1"/>
          </p:cNvSpPr>
          <p:nvPr>
            <p:ph sz="half" idx="2"/>
          </p:nvPr>
        </p:nvSpPr>
        <p:spPr/>
        <p:txBody>
          <a:bodyPr>
            <a:normAutofit/>
          </a:bodyPr>
          <a:lstStyle/>
          <a:p>
            <a:pPr marL="0" indent="0">
              <a:buNone/>
            </a:pPr>
            <a:r>
              <a:rPr lang="en-US" sz="2800" b="1" u="sng" dirty="0">
                <a:latin typeface="Times New Roman" panose="02020603050405020304" pitchFamily="18" charset="0"/>
                <a:cs typeface="Times New Roman" panose="02020603050405020304" pitchFamily="18" charset="0"/>
              </a:rPr>
              <a:t>Example in APA:</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King, in one of his most famous speeches, states “I have a dream that my […] children will one day live in a nation where they will not be judged by the color of their skin but by the content of their character” (1963).</a:t>
            </a:r>
          </a:p>
        </p:txBody>
      </p:sp>
      <p:sp>
        <p:nvSpPr>
          <p:cNvPr id="3" name="Slide Number Placeholder 2">
            <a:extLst>
              <a:ext uri="{FF2B5EF4-FFF2-40B4-BE49-F238E27FC236}">
                <a16:creationId xmlns:a16="http://schemas.microsoft.com/office/drawing/2014/main" id="{774AF259-0EA0-486A-A345-68549DF558C8}"/>
              </a:ext>
            </a:extLst>
          </p:cNvPr>
          <p:cNvSpPr>
            <a:spLocks noGrp="1"/>
          </p:cNvSpPr>
          <p:nvPr>
            <p:ph type="sldNum" sz="quarter" idx="12"/>
          </p:nvPr>
        </p:nvSpPr>
        <p:spPr/>
        <p:txBody>
          <a:bodyPr/>
          <a:lstStyle/>
          <a:p>
            <a:fld id="{03DC2DEF-D2FE-4B45-ABA4-9F153FD1C98A}" type="slidenum">
              <a:rPr lang="en-US" smtClean="0"/>
              <a:t>4</a:t>
            </a:fld>
            <a:endParaRPr lang="en-US" dirty="0"/>
          </a:p>
        </p:txBody>
      </p:sp>
      <p:pic>
        <p:nvPicPr>
          <p:cNvPr id="11" name="Picture Placeholder 12">
            <a:extLst>
              <a:ext uri="{FF2B5EF4-FFF2-40B4-BE49-F238E27FC236}">
                <a16:creationId xmlns:a16="http://schemas.microsoft.com/office/drawing/2014/main" id="{D38CA64A-11C5-4BD7-8A2D-E6D58794D6DC}"/>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48757" t="-231" r="16551" b="231"/>
          <a:stretch/>
        </p:blipFill>
        <p:spPr>
          <a:xfrm>
            <a:off x="3967163" y="1233488"/>
            <a:ext cx="4257675" cy="5148262"/>
          </a:xfrm>
        </p:spPr>
      </p:pic>
    </p:spTree>
    <p:extLst>
      <p:ext uri="{BB962C8B-B14F-4D97-AF65-F5344CB8AC3E}">
        <p14:creationId xmlns:p14="http://schemas.microsoft.com/office/powerpoint/2010/main" val="32423899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D615F6F-522D-8736-131E-09802CFEB631}"/>
              </a:ext>
            </a:extLst>
          </p:cNvPr>
          <p:cNvPicPr>
            <a:picLocks noGrp="1" noChangeAspect="1"/>
          </p:cNvPicPr>
          <p:nvPr>
            <p:ph type="pic" sz="quarter" idx="10"/>
          </p:nvPr>
        </p:nvPicPr>
        <p:blipFill>
          <a:blip r:embed="rId2"/>
          <a:srcRect l="9563" r="9563"/>
          <a:stretch>
            <a:fillRect/>
          </a:stretch>
        </p:blipFill>
        <p:spPr>
          <a:prstGeom prst="rect">
            <a:avLst/>
          </a:prstGeom>
        </p:spPr>
      </p:pic>
      <p:sp>
        <p:nvSpPr>
          <p:cNvPr id="4" name="Subtitle 3">
            <a:extLst>
              <a:ext uri="{FF2B5EF4-FFF2-40B4-BE49-F238E27FC236}">
                <a16:creationId xmlns:a16="http://schemas.microsoft.com/office/drawing/2014/main" id="{F32580C8-C6AF-4345-CD6F-7C8AA2D3B9A4}"/>
              </a:ext>
            </a:extLst>
          </p:cNvPr>
          <p:cNvSpPr>
            <a:spLocks noGrp="1"/>
          </p:cNvSpPr>
          <p:nvPr>
            <p:ph type="subTitle" idx="1"/>
          </p:nvPr>
        </p:nvSpPr>
        <p:spPr>
          <a:xfrm>
            <a:off x="371476" y="774441"/>
            <a:ext cx="4416424" cy="5318449"/>
          </a:xfrm>
        </p:spPr>
        <p:txBody>
          <a:bodyPr>
            <a:normAutofit lnSpcReduction="10000"/>
          </a:bodyPr>
          <a:lstStyle/>
          <a:p>
            <a:pPr marL="342900" indent="-342900">
              <a:buFont typeface="Arial" panose="020B0604020202020204" pitchFamily="34" charset="0"/>
              <a:buChar char="•"/>
            </a:pPr>
            <a:r>
              <a:rPr lang="en-US" dirty="0"/>
              <a:t>Your quote must have quotation marks around the entire quote.</a:t>
            </a:r>
          </a:p>
          <a:p>
            <a:pPr marL="342900" indent="-342900">
              <a:buFont typeface="Arial" panose="020B0604020202020204" pitchFamily="34" charset="0"/>
              <a:buChar char="•"/>
            </a:pPr>
            <a:r>
              <a:rPr lang="en-US" dirty="0"/>
              <a:t>If removing certain unimportant words from a quote, use brackets and ellipses.</a:t>
            </a:r>
          </a:p>
          <a:p>
            <a:pPr marL="800100" lvl="1" indent="-342900" algn="l">
              <a:buFont typeface="Arial" panose="020B0604020202020204" pitchFamily="34" charset="0"/>
              <a:buChar char="•"/>
            </a:pPr>
            <a:r>
              <a:rPr lang="en-US" dirty="0">
                <a:solidFill>
                  <a:schemeClr val="bg1"/>
                </a:solidFill>
              </a:rPr>
              <a:t>The reviewer guide said, “The movie was […] outrageous”</a:t>
            </a:r>
          </a:p>
          <a:p>
            <a:pPr marL="342900" indent="-342900">
              <a:buFont typeface="Arial" panose="020B0604020202020204" pitchFamily="34" charset="0"/>
              <a:buChar char="•"/>
            </a:pPr>
            <a:r>
              <a:rPr lang="en-US" dirty="0"/>
              <a:t>If adding words to make your quote make sense in context, use brackets and simple words.</a:t>
            </a:r>
          </a:p>
          <a:p>
            <a:pPr marL="800100" lvl="1" indent="-342900" algn="l">
              <a:buFont typeface="Arial" panose="020B0604020202020204" pitchFamily="34" charset="0"/>
              <a:buChar char="•"/>
            </a:pPr>
            <a:r>
              <a:rPr lang="en-US" dirty="0">
                <a:solidFill>
                  <a:schemeClr val="bg1"/>
                </a:solidFill>
              </a:rPr>
              <a:t>In rebuttal to Pearson’s study, author Houghton says, “[The] study showed that the substance is cancerous, which is not true.”</a:t>
            </a:r>
          </a:p>
        </p:txBody>
      </p:sp>
    </p:spTree>
    <p:extLst>
      <p:ext uri="{BB962C8B-B14F-4D97-AF65-F5344CB8AC3E}">
        <p14:creationId xmlns:p14="http://schemas.microsoft.com/office/powerpoint/2010/main" val="26706243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253D32-8B7B-47D0-BB63-402C3DB9B549}"/>
              </a:ext>
            </a:extLst>
          </p:cNvPr>
          <p:cNvSpPr>
            <a:spLocks noGrp="1"/>
          </p:cNvSpPr>
          <p:nvPr>
            <p:ph type="title"/>
          </p:nvPr>
        </p:nvSpPr>
        <p:spPr>
          <a:xfrm>
            <a:off x="6619197" y="1296176"/>
            <a:ext cx="5272764" cy="625929"/>
          </a:xfrm>
        </p:spPr>
        <p:txBody>
          <a:bodyPr/>
          <a:lstStyle/>
          <a:p>
            <a:r>
              <a:rPr lang="en-US" dirty="0"/>
              <a:t>Long/Block Quotes</a:t>
            </a:r>
          </a:p>
        </p:txBody>
      </p:sp>
      <p:sp>
        <p:nvSpPr>
          <p:cNvPr id="7" name="Content Placeholder 6">
            <a:extLst>
              <a:ext uri="{FF2B5EF4-FFF2-40B4-BE49-F238E27FC236}">
                <a16:creationId xmlns:a16="http://schemas.microsoft.com/office/drawing/2014/main" id="{1D6EB617-E017-4B26-9576-8578E948979A}"/>
              </a:ext>
            </a:extLst>
          </p:cNvPr>
          <p:cNvSpPr>
            <a:spLocks noGrp="1"/>
          </p:cNvSpPr>
          <p:nvPr>
            <p:ph idx="1"/>
          </p:nvPr>
        </p:nvSpPr>
        <p:spPr>
          <a:xfrm>
            <a:off x="6619198" y="2090057"/>
            <a:ext cx="5272764" cy="3813786"/>
          </a:xfrm>
        </p:spPr>
        <p:txBody>
          <a:bodyPr>
            <a:normAutofit/>
          </a:bodyPr>
          <a:lstStyle/>
          <a:p>
            <a:r>
              <a:rPr lang="en-US" sz="2400" dirty="0"/>
              <a:t>For all major styles, longer quotes must be given new line and different margin standard. Additionally, this type of quote cannot have quotation marks. </a:t>
            </a:r>
          </a:p>
          <a:p>
            <a:r>
              <a:rPr lang="en-US" sz="2400" dirty="0"/>
              <a:t>APA – minimum 40 words to use a block quote, with 0.5 inch indent.</a:t>
            </a:r>
          </a:p>
          <a:p>
            <a:r>
              <a:rPr lang="en-US" sz="2400" dirty="0"/>
              <a:t>MLA – minimum 4 lines, with 0.5 inch indent.</a:t>
            </a:r>
          </a:p>
          <a:p>
            <a:r>
              <a:rPr lang="en-US" sz="2400" dirty="0"/>
              <a:t>Chicago/Turabian – minimum 5 lines or 2 paragraphs, with 0.5 indent.</a:t>
            </a:r>
          </a:p>
          <a:p>
            <a:endParaRPr lang="en-US" dirty="0"/>
          </a:p>
        </p:txBody>
      </p:sp>
      <p:sp>
        <p:nvSpPr>
          <p:cNvPr id="4" name="Slide Number Placeholder 3">
            <a:extLst>
              <a:ext uri="{FF2B5EF4-FFF2-40B4-BE49-F238E27FC236}">
                <a16:creationId xmlns:a16="http://schemas.microsoft.com/office/drawing/2014/main" id="{D4C183CA-19AD-485E-AEC5-FC032D453828}"/>
              </a:ext>
            </a:extLst>
          </p:cNvPr>
          <p:cNvSpPr>
            <a:spLocks noGrp="1"/>
          </p:cNvSpPr>
          <p:nvPr>
            <p:ph type="sldNum" sz="quarter" idx="12"/>
          </p:nvPr>
        </p:nvSpPr>
        <p:spPr/>
        <p:txBody>
          <a:bodyPr/>
          <a:lstStyle/>
          <a:p>
            <a:fld id="{03DC2DEF-D2FE-4B45-ABA4-9F153FD1C98A}" type="slidenum">
              <a:rPr lang="en-US" smtClean="0"/>
              <a:t>6</a:t>
            </a:fld>
            <a:endParaRPr lang="en-US" dirty="0"/>
          </a:p>
        </p:txBody>
      </p:sp>
      <p:pic>
        <p:nvPicPr>
          <p:cNvPr id="10" name="Picture Placeholder 9">
            <a:extLst>
              <a:ext uri="{FF2B5EF4-FFF2-40B4-BE49-F238E27FC236}">
                <a16:creationId xmlns:a16="http://schemas.microsoft.com/office/drawing/2014/main" id="{618DD966-19F0-4350-AC58-AE86C210BDD3}"/>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0311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Shanghai city skyline">
            <a:extLst>
              <a:ext uri="{FF2B5EF4-FFF2-40B4-BE49-F238E27FC236}">
                <a16:creationId xmlns:a16="http://schemas.microsoft.com/office/drawing/2014/main" id="{BF13609A-C0DB-CA15-58B6-4B9D3CDD26A0}"/>
              </a:ext>
            </a:extLst>
          </p:cNvPr>
          <p:cNvPicPr>
            <a:picLocks noGrp="1" noChangeAspect="1"/>
          </p:cNvPicPr>
          <p:nvPr>
            <p:ph type="pic" sz="quarter" idx="13"/>
          </p:nvPr>
        </p:nvPicPr>
        <p:blipFill>
          <a:blip r:embed="rId2"/>
          <a:srcRect t="10311" b="10311"/>
          <a:stretch>
            <a:fillRect/>
          </a:stretch>
        </p:blipFill>
        <p:spPr/>
      </p:pic>
      <p:pic>
        <p:nvPicPr>
          <p:cNvPr id="3" name="Picture 2" descr="A picture containing text about how to format a long quotation within an APA paper.">
            <a:extLst>
              <a:ext uri="{FF2B5EF4-FFF2-40B4-BE49-F238E27FC236}">
                <a16:creationId xmlns:a16="http://schemas.microsoft.com/office/drawing/2014/main" id="{FD89F1FF-81B3-EADA-E0D0-00D82F7DC49D}"/>
              </a:ext>
            </a:extLst>
          </p:cNvPr>
          <p:cNvPicPr>
            <a:picLocks noChangeAspect="1"/>
          </p:cNvPicPr>
          <p:nvPr/>
        </p:nvPicPr>
        <p:blipFill>
          <a:blip r:embed="rId3"/>
          <a:stretch>
            <a:fillRect/>
          </a:stretch>
        </p:blipFill>
        <p:spPr>
          <a:xfrm>
            <a:off x="2703390" y="569166"/>
            <a:ext cx="6485182" cy="5776461"/>
          </a:xfrm>
          <a:prstGeom prst="rect">
            <a:avLst/>
          </a:prstGeom>
        </p:spPr>
      </p:pic>
      <p:sp>
        <p:nvSpPr>
          <p:cNvPr id="4" name="TextBox 3">
            <a:extLst>
              <a:ext uri="{FF2B5EF4-FFF2-40B4-BE49-F238E27FC236}">
                <a16:creationId xmlns:a16="http://schemas.microsoft.com/office/drawing/2014/main" id="{7E6439B3-2D62-5A7C-8C9E-845D7356EC12}"/>
              </a:ext>
            </a:extLst>
          </p:cNvPr>
          <p:cNvSpPr txBox="1"/>
          <p:nvPr/>
        </p:nvSpPr>
        <p:spPr>
          <a:xfrm>
            <a:off x="9436231" y="4967926"/>
            <a:ext cx="2262433" cy="646331"/>
          </a:xfrm>
          <a:prstGeom prst="rect">
            <a:avLst/>
          </a:prstGeom>
          <a:noFill/>
        </p:spPr>
        <p:txBody>
          <a:bodyPr wrap="square" rtlCol="0">
            <a:spAutoFit/>
          </a:bodyPr>
          <a:lstStyle/>
          <a:p>
            <a:r>
              <a:rPr lang="en-US" dirty="0">
                <a:highlight>
                  <a:srgbClr val="E6E6E6"/>
                </a:highlight>
              </a:rPr>
              <a:t>Purdue OWL, 2019, pg. 261-268</a:t>
            </a:r>
          </a:p>
        </p:txBody>
      </p:sp>
      <p:pic>
        <p:nvPicPr>
          <p:cNvPr id="7" name="Picture 6" descr="A picture containing text about how to format a long quotation within an APA paper.">
            <a:extLst>
              <a:ext uri="{FF2B5EF4-FFF2-40B4-BE49-F238E27FC236}">
                <a16:creationId xmlns:a16="http://schemas.microsoft.com/office/drawing/2014/main" id="{A733481F-6789-754F-3E1A-77A0D55DD797}"/>
              </a:ext>
            </a:extLst>
          </p:cNvPr>
          <p:cNvPicPr>
            <a:picLocks noChangeAspect="1"/>
          </p:cNvPicPr>
          <p:nvPr/>
        </p:nvPicPr>
        <p:blipFill>
          <a:blip r:embed="rId3"/>
          <a:stretch>
            <a:fillRect/>
          </a:stretch>
        </p:blipFill>
        <p:spPr>
          <a:xfrm>
            <a:off x="2703390" y="540769"/>
            <a:ext cx="6485182" cy="5776461"/>
          </a:xfrm>
          <a:prstGeom prst="rect">
            <a:avLst/>
          </a:prstGeom>
        </p:spPr>
      </p:pic>
    </p:spTree>
    <p:extLst>
      <p:ext uri="{BB962C8B-B14F-4D97-AF65-F5344CB8AC3E}">
        <p14:creationId xmlns:p14="http://schemas.microsoft.com/office/powerpoint/2010/main" val="1960703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F5296-1425-DFE8-530F-02173960126D}"/>
              </a:ext>
            </a:extLst>
          </p:cNvPr>
          <p:cNvSpPr>
            <a:spLocks noGrp="1"/>
          </p:cNvSpPr>
          <p:nvPr>
            <p:ph type="title"/>
          </p:nvPr>
        </p:nvSpPr>
        <p:spPr/>
        <p:txBody>
          <a:bodyPr/>
          <a:lstStyle/>
          <a:p>
            <a:r>
              <a:rPr lang="en-US" dirty="0"/>
              <a:t>Summarization</a:t>
            </a:r>
          </a:p>
        </p:txBody>
      </p:sp>
      <p:sp>
        <p:nvSpPr>
          <p:cNvPr id="3" name="Text Placeholder 2">
            <a:extLst>
              <a:ext uri="{FF2B5EF4-FFF2-40B4-BE49-F238E27FC236}">
                <a16:creationId xmlns:a16="http://schemas.microsoft.com/office/drawing/2014/main" id="{8AF6B84C-C420-D25C-5D2D-BF76AA1A641F}"/>
              </a:ext>
            </a:extLst>
          </p:cNvPr>
          <p:cNvSpPr>
            <a:spLocks noGrp="1"/>
          </p:cNvSpPr>
          <p:nvPr>
            <p:ph type="body" idx="1"/>
          </p:nvPr>
        </p:nvSpPr>
        <p:spPr/>
        <p:txBody>
          <a:bodyPr>
            <a:normAutofit lnSpcReduction="10000"/>
          </a:bodyPr>
          <a:lstStyle/>
          <a:p>
            <a:pPr algn="ctr"/>
            <a:r>
              <a:rPr lang="en-US" sz="2800" dirty="0">
                <a:latin typeface="Times New Roman" panose="02020603050405020304" pitchFamily="18" charset="0"/>
                <a:cs typeface="Times New Roman" panose="02020603050405020304" pitchFamily="18" charset="0"/>
              </a:rPr>
              <a:t>To</a:t>
            </a:r>
            <a:r>
              <a:rPr lang="en-US" sz="2800" i="0" dirty="0">
                <a:effectLst/>
                <a:latin typeface="Times New Roman" panose="02020603050405020304" pitchFamily="18" charset="0"/>
                <a:cs typeface="Times New Roman" panose="02020603050405020304" pitchFamily="18" charset="0"/>
              </a:rPr>
              <a:t> express the most important facts or ideas about something or someone in a short, concise, and clear form.</a:t>
            </a:r>
            <a:endParaRPr lang="en-US" sz="28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53807E1-C6A2-C404-92EA-D67E81FB26A6}"/>
              </a:ext>
            </a:extLst>
          </p:cNvPr>
          <p:cNvSpPr>
            <a:spLocks noGrp="1"/>
          </p:cNvSpPr>
          <p:nvPr>
            <p:ph type="sldNum" sz="quarter" idx="12"/>
          </p:nvPr>
        </p:nvSpPr>
        <p:spPr/>
        <p:txBody>
          <a:bodyPr/>
          <a:lstStyle/>
          <a:p>
            <a:fld id="{03DC2DEF-D2FE-4B45-ABA4-9F153FD1C98A}" type="slidenum">
              <a:rPr lang="en-US" smtClean="0"/>
              <a:t>8</a:t>
            </a:fld>
            <a:endParaRPr lang="en-US" dirty="0"/>
          </a:p>
        </p:txBody>
      </p:sp>
    </p:spTree>
    <p:extLst>
      <p:ext uri="{BB962C8B-B14F-4D97-AF65-F5344CB8AC3E}">
        <p14:creationId xmlns:p14="http://schemas.microsoft.com/office/powerpoint/2010/main" val="28259785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Man writing on music sheet">
            <a:extLst>
              <a:ext uri="{FF2B5EF4-FFF2-40B4-BE49-F238E27FC236}">
                <a16:creationId xmlns:a16="http://schemas.microsoft.com/office/drawing/2014/main" id="{4F855F8B-ED47-3CED-F52B-C21B339583AB}"/>
              </a:ext>
            </a:extLst>
          </p:cNvPr>
          <p:cNvPicPr>
            <a:picLocks noGrp="1" noChangeAspect="1"/>
          </p:cNvPicPr>
          <p:nvPr>
            <p:ph type="pic" sz="quarter" idx="10"/>
          </p:nvPr>
        </p:nvPicPr>
        <p:blipFill>
          <a:blip r:embed="rId2"/>
          <a:srcRect l="20671" r="20671"/>
          <a:stretch>
            <a:fillRect/>
          </a:stretch>
        </p:blipFill>
        <p:spPr/>
      </p:pic>
      <p:sp>
        <p:nvSpPr>
          <p:cNvPr id="4" name="Subtitle 3">
            <a:extLst>
              <a:ext uri="{FF2B5EF4-FFF2-40B4-BE49-F238E27FC236}">
                <a16:creationId xmlns:a16="http://schemas.microsoft.com/office/drawing/2014/main" id="{E4ECDB07-E0A3-4157-2515-E87090CE220E}"/>
              </a:ext>
            </a:extLst>
          </p:cNvPr>
          <p:cNvSpPr>
            <a:spLocks noGrp="1"/>
          </p:cNvSpPr>
          <p:nvPr>
            <p:ph type="subTitle" idx="1"/>
          </p:nvPr>
        </p:nvSpPr>
        <p:spPr>
          <a:xfrm>
            <a:off x="6917635" y="1035698"/>
            <a:ext cx="4986338" cy="5738297"/>
          </a:xfrm>
        </p:spPr>
        <p:txBody>
          <a:bodyPr/>
          <a:lstStyle/>
          <a:p>
            <a:pPr marL="342900" indent="-342900">
              <a:buFont typeface="Arial" panose="020B0604020202020204" pitchFamily="34" charset="0"/>
              <a:buChar char="•"/>
            </a:pPr>
            <a:r>
              <a:rPr lang="en-US" sz="2800" dirty="0"/>
              <a:t>Takes main ideas of the passage and condenses them.</a:t>
            </a:r>
          </a:p>
          <a:p>
            <a:pPr marL="342900" indent="-342900">
              <a:buFont typeface="Arial" panose="020B0604020202020204" pitchFamily="34" charset="0"/>
              <a:buChar char="•"/>
            </a:pPr>
            <a:r>
              <a:rPr lang="en-US" sz="2800" dirty="0"/>
              <a:t>Allows you to reiterate information within your writing.</a:t>
            </a:r>
          </a:p>
          <a:p>
            <a:pPr marL="342900" indent="-342900">
              <a:buFont typeface="Arial" panose="020B0604020202020204" pitchFamily="34" charset="0"/>
              <a:buChar char="•"/>
            </a:pPr>
            <a:r>
              <a:rPr lang="en-US" sz="2800" dirty="0"/>
              <a:t>Helps to understand the content of the work you’re summarizing and prepare you for synthesizing ideas in your own essays.</a:t>
            </a:r>
          </a:p>
          <a:p>
            <a:pPr marL="342900" indent="-342900">
              <a:buFont typeface="Arial" panose="020B0604020202020204" pitchFamily="34" charset="0"/>
              <a:buChar char="•"/>
            </a:pPr>
            <a:r>
              <a:rPr lang="en-US" sz="2800" dirty="0"/>
              <a:t>Used in book synopses, content reviews, abstracts in APA format papers, etc. </a:t>
            </a:r>
          </a:p>
          <a:p>
            <a:pPr marL="342900" indent="-342900">
              <a:buFont typeface="Arial" panose="020B0604020202020204" pitchFamily="34" charset="0"/>
              <a:buChar char="•"/>
            </a:pPr>
            <a:endParaRPr lang="en-US" sz="2400" dirty="0"/>
          </a:p>
        </p:txBody>
      </p:sp>
      <p:sp>
        <p:nvSpPr>
          <p:cNvPr id="2" name="TextBox 1">
            <a:extLst>
              <a:ext uri="{FF2B5EF4-FFF2-40B4-BE49-F238E27FC236}">
                <a16:creationId xmlns:a16="http://schemas.microsoft.com/office/drawing/2014/main" id="{C9A8529E-61BB-D587-5679-07D56B876526}"/>
              </a:ext>
            </a:extLst>
          </p:cNvPr>
          <p:cNvSpPr txBox="1"/>
          <p:nvPr/>
        </p:nvSpPr>
        <p:spPr>
          <a:xfrm>
            <a:off x="6917635" y="262909"/>
            <a:ext cx="4984048" cy="646331"/>
          </a:xfrm>
          <a:prstGeom prst="rect">
            <a:avLst/>
          </a:prstGeom>
          <a:noFill/>
        </p:spPr>
        <p:txBody>
          <a:bodyPr wrap="square" rtlCol="0">
            <a:spAutoFit/>
          </a:bodyPr>
          <a:lstStyle/>
          <a:p>
            <a:pPr algn="ctr"/>
            <a:r>
              <a:rPr lang="en-US" sz="3600" b="1" u="sng" dirty="0">
                <a:solidFill>
                  <a:schemeClr val="bg1"/>
                </a:solidFill>
              </a:rPr>
              <a:t>Summarizing Basics</a:t>
            </a:r>
          </a:p>
        </p:txBody>
      </p:sp>
    </p:spTree>
    <p:extLst>
      <p:ext uri="{BB962C8B-B14F-4D97-AF65-F5344CB8AC3E}">
        <p14:creationId xmlns:p14="http://schemas.microsoft.com/office/powerpoint/2010/main" val="34117637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itle goes here" id="{A4715F0E-2373-46DF-8650-9CD6D2E73FF4}" vid="{7AE24D49-249C-4823-B15D-D301F3E633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9931</TotalTime>
  <Words>1007</Words>
  <Application>Microsoft Office PowerPoint</Application>
  <PresentationFormat>Widescreen</PresentationFormat>
  <Paragraphs>80</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Quoting, Summarizing, and Paraphrasing </vt:lpstr>
      <vt:lpstr>Why do we quote?</vt:lpstr>
      <vt:lpstr>Quotations</vt:lpstr>
      <vt:lpstr>Quotations</vt:lpstr>
      <vt:lpstr>PowerPoint Presentation</vt:lpstr>
      <vt:lpstr>Long/Block Quotes</vt:lpstr>
      <vt:lpstr>PowerPoint Presentation</vt:lpstr>
      <vt:lpstr>Summarization</vt:lpstr>
      <vt:lpstr>PowerPoint Presentation</vt:lpstr>
      <vt:lpstr>Example</vt:lpstr>
      <vt:lpstr>Example of Synopsis</vt:lpstr>
      <vt:lpstr>Paraphrasing</vt:lpstr>
      <vt:lpstr>PowerPoint Presentation</vt:lpstr>
      <vt:lpstr>Example</vt:lpstr>
      <vt:lpstr>PowerPoint Presentation</vt:lpstr>
      <vt:lpstr>In 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Quoting, Summarizing, and Paraphrasing </dc:title>
  <dc:creator>Mifflin, Bianca C</dc:creator>
  <cp:lastModifiedBy>Mifflin, Bianca C</cp:lastModifiedBy>
  <cp:revision>2</cp:revision>
  <dcterms:created xsi:type="dcterms:W3CDTF">2023-06-19T17:35:16Z</dcterms:created>
  <dcterms:modified xsi:type="dcterms:W3CDTF">2024-03-13T19:05:34Z</dcterms:modified>
</cp:coreProperties>
</file>