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4"/>
    <p:sldMasterId id="2147483728" r:id="rId5"/>
    <p:sldMasterId id="2147483738" r:id="rId6"/>
  </p:sldMasterIdLst>
  <p:sldIdLst>
    <p:sldId id="257" r:id="rId7"/>
    <p:sldId id="282" r:id="rId8"/>
    <p:sldId id="290" r:id="rId9"/>
    <p:sldId id="296" r:id="rId10"/>
    <p:sldId id="313" r:id="rId11"/>
    <p:sldId id="319" r:id="rId12"/>
    <p:sldId id="281" r:id="rId13"/>
    <p:sldId id="300" r:id="rId14"/>
    <p:sldId id="293" r:id="rId15"/>
    <p:sldId id="315" r:id="rId16"/>
    <p:sldId id="314" r:id="rId17"/>
    <p:sldId id="301" r:id="rId18"/>
    <p:sldId id="320" r:id="rId19"/>
    <p:sldId id="292" r:id="rId20"/>
    <p:sldId id="279" r:id="rId21"/>
    <p:sldId id="304" r:id="rId22"/>
    <p:sldId id="316" r:id="rId23"/>
    <p:sldId id="305" r:id="rId24"/>
    <p:sldId id="302" r:id="rId25"/>
    <p:sldId id="307" r:id="rId26"/>
    <p:sldId id="303" r:id="rId27"/>
    <p:sldId id="306" r:id="rId28"/>
    <p:sldId id="280" r:id="rId29"/>
    <p:sldId id="311" r:id="rId30"/>
    <p:sldId id="312" r:id="rId31"/>
    <p:sldId id="309" r:id="rId32"/>
    <p:sldId id="310" r:id="rId33"/>
    <p:sldId id="308" r:id="rId34"/>
    <p:sldId id="318" r:id="rId35"/>
    <p:sldId id="278" r:id="rId36"/>
    <p:sldId id="321" r:id="rId37"/>
    <p:sldId id="31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ren, Shannon N" userId="ca8f424f-82e6-4868-b3bd-b094af618365" providerId="ADAL" clId="{204389CB-958C-4B84-A735-5BFE132F93C7}"/>
    <pc:docChg chg="modSld">
      <pc:chgData name="Warren, Shannon N" userId="ca8f424f-82e6-4868-b3bd-b094af618365" providerId="ADAL" clId="{204389CB-958C-4B84-A735-5BFE132F93C7}" dt="2023-07-21T13:56:35.078" v="2"/>
      <pc:docMkLst>
        <pc:docMk/>
      </pc:docMkLst>
      <pc:sldChg chg="modSp mod">
        <pc:chgData name="Warren, Shannon N" userId="ca8f424f-82e6-4868-b3bd-b094af618365" providerId="ADAL" clId="{204389CB-958C-4B84-A735-5BFE132F93C7}" dt="2023-07-21T13:56:35.078" v="2"/>
        <pc:sldMkLst>
          <pc:docMk/>
          <pc:sldMk cId="1596085776" sldId="317"/>
        </pc:sldMkLst>
        <pc:spChg chg="mod">
          <ac:chgData name="Warren, Shannon N" userId="ca8f424f-82e6-4868-b3bd-b094af618365" providerId="ADAL" clId="{204389CB-958C-4B84-A735-5BFE132F93C7}" dt="2023-07-21T13:56:32.070" v="0" actId="20577"/>
          <ac:spMkLst>
            <pc:docMk/>
            <pc:sldMk cId="1596085776" sldId="317"/>
            <ac:spMk id="2" creationId="{29BA1C83-81C6-E79A-B4B2-F3C8A44BCDF5}"/>
          </ac:spMkLst>
        </pc:spChg>
        <pc:spChg chg="mod">
          <ac:chgData name="Warren, Shannon N" userId="ca8f424f-82e6-4868-b3bd-b094af618365" providerId="ADAL" clId="{204389CB-958C-4B84-A735-5BFE132F93C7}" dt="2023-07-21T13:56:35.078" v="2"/>
          <ac:spMkLst>
            <pc:docMk/>
            <pc:sldMk cId="1596085776" sldId="317"/>
            <ac:spMk id="4" creationId="{D1AA55D2-1483-0A5F-C579-3C04EF98861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9E4F-6CB4-DC4D-9034-BFF342F4F23F}"/>
              </a:ext>
            </a:extLst>
          </p:cNvPr>
          <p:cNvSpPr>
            <a:spLocks noGrp="1"/>
          </p:cNvSpPr>
          <p:nvPr>
            <p:ph type="ctrTitle"/>
          </p:nvPr>
        </p:nvSpPr>
        <p:spPr>
          <a:xfrm>
            <a:off x="2365512" y="1122363"/>
            <a:ext cx="9283149"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5DC1DE-4162-F641-AD84-E9B4A624F7A7}"/>
              </a:ext>
            </a:extLst>
          </p:cNvPr>
          <p:cNvSpPr>
            <a:spLocks noGrp="1"/>
          </p:cNvSpPr>
          <p:nvPr>
            <p:ph type="subTitle" idx="1"/>
          </p:nvPr>
        </p:nvSpPr>
        <p:spPr>
          <a:xfrm>
            <a:off x="2365511" y="3602038"/>
            <a:ext cx="9283149" cy="263973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59915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9E4F-6CB4-DC4D-9034-BFF342F4F23F}"/>
              </a:ext>
            </a:extLst>
          </p:cNvPr>
          <p:cNvSpPr>
            <a:spLocks noGrp="1"/>
          </p:cNvSpPr>
          <p:nvPr>
            <p:ph type="ctrTitle"/>
          </p:nvPr>
        </p:nvSpPr>
        <p:spPr>
          <a:xfrm>
            <a:off x="2365512" y="1122363"/>
            <a:ext cx="9283149"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5DC1DE-4162-F641-AD84-E9B4A624F7A7}"/>
              </a:ext>
            </a:extLst>
          </p:cNvPr>
          <p:cNvSpPr>
            <a:spLocks noGrp="1"/>
          </p:cNvSpPr>
          <p:nvPr>
            <p:ph type="subTitle" idx="1"/>
          </p:nvPr>
        </p:nvSpPr>
        <p:spPr>
          <a:xfrm>
            <a:off x="2365511" y="3602038"/>
            <a:ext cx="9283149" cy="263973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86124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82484-73E1-0246-93BB-E139DADF5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172B7-E9B5-9D4E-8DA1-6240E49005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36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F3264-49E2-9B43-99F7-C88A28DCFFCC}"/>
              </a:ext>
            </a:extLst>
          </p:cNvPr>
          <p:cNvSpPr>
            <a:spLocks noGrp="1"/>
          </p:cNvSpPr>
          <p:nvPr>
            <p:ph type="title"/>
          </p:nvPr>
        </p:nvSpPr>
        <p:spPr>
          <a:xfrm>
            <a:off x="2295938" y="540774"/>
            <a:ext cx="9372601" cy="402170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AE30-397C-F549-A5BC-FF519BAF1688}"/>
              </a:ext>
            </a:extLst>
          </p:cNvPr>
          <p:cNvSpPr>
            <a:spLocks noGrp="1"/>
          </p:cNvSpPr>
          <p:nvPr>
            <p:ph type="body" idx="1"/>
          </p:nvPr>
        </p:nvSpPr>
        <p:spPr>
          <a:xfrm>
            <a:off x="2295937" y="4589463"/>
            <a:ext cx="937260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58870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CB65-A121-1146-AF57-69F9B29A36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52A6C9-FA24-874D-9226-BEB0142E3C0E}"/>
              </a:ext>
            </a:extLst>
          </p:cNvPr>
          <p:cNvSpPr>
            <a:spLocks noGrp="1"/>
          </p:cNvSpPr>
          <p:nvPr>
            <p:ph sz="half" idx="1"/>
          </p:nvPr>
        </p:nvSpPr>
        <p:spPr>
          <a:xfrm>
            <a:off x="2274352" y="1825625"/>
            <a:ext cx="46334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51AC12-7042-8542-AF56-0F370F5EB01B}"/>
              </a:ext>
            </a:extLst>
          </p:cNvPr>
          <p:cNvSpPr>
            <a:spLocks noGrp="1"/>
          </p:cNvSpPr>
          <p:nvPr>
            <p:ph sz="half" idx="2"/>
          </p:nvPr>
        </p:nvSpPr>
        <p:spPr>
          <a:xfrm>
            <a:off x="7082326" y="1848005"/>
            <a:ext cx="46334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6244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D908-6A55-514B-883B-AF174C1DD1AC}"/>
              </a:ext>
            </a:extLst>
          </p:cNvPr>
          <p:cNvSpPr>
            <a:spLocks noGrp="1"/>
          </p:cNvSpPr>
          <p:nvPr>
            <p:ph type="title"/>
          </p:nvPr>
        </p:nvSpPr>
        <p:spPr>
          <a:xfrm>
            <a:off x="2256182" y="365125"/>
            <a:ext cx="941234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B1ACE9-AFEA-9349-9AB8-48C9AEEEC99C}"/>
              </a:ext>
            </a:extLst>
          </p:cNvPr>
          <p:cNvSpPr>
            <a:spLocks noGrp="1"/>
          </p:cNvSpPr>
          <p:nvPr>
            <p:ph type="body" idx="1"/>
          </p:nvPr>
        </p:nvSpPr>
        <p:spPr>
          <a:xfrm>
            <a:off x="2256181" y="1681163"/>
            <a:ext cx="455212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6810E5-D9F3-7946-9B08-07EC351AF94D}"/>
              </a:ext>
            </a:extLst>
          </p:cNvPr>
          <p:cNvSpPr>
            <a:spLocks noGrp="1"/>
          </p:cNvSpPr>
          <p:nvPr>
            <p:ph sz="half" idx="2"/>
          </p:nvPr>
        </p:nvSpPr>
        <p:spPr>
          <a:xfrm>
            <a:off x="2256180" y="2505075"/>
            <a:ext cx="455212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957D5-C66E-CC4B-85FC-FB63D0763CEE}"/>
              </a:ext>
            </a:extLst>
          </p:cNvPr>
          <p:cNvSpPr>
            <a:spLocks noGrp="1"/>
          </p:cNvSpPr>
          <p:nvPr>
            <p:ph type="body" sz="quarter" idx="3" hasCustomPrompt="1"/>
          </p:nvPr>
        </p:nvSpPr>
        <p:spPr>
          <a:xfrm>
            <a:off x="7116404" y="1681163"/>
            <a:ext cx="455212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7B0EB4-9E7B-9049-90AA-39B3FF095F49}"/>
              </a:ext>
            </a:extLst>
          </p:cNvPr>
          <p:cNvSpPr>
            <a:spLocks noGrp="1"/>
          </p:cNvSpPr>
          <p:nvPr>
            <p:ph sz="quarter" idx="4"/>
          </p:nvPr>
        </p:nvSpPr>
        <p:spPr>
          <a:xfrm>
            <a:off x="7116404" y="2505075"/>
            <a:ext cx="455212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30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BEB04-5450-E341-9007-B5DEE51654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2554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36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86599-CA80-B546-BDBC-3D3640AEC9CA}"/>
              </a:ext>
            </a:extLst>
          </p:cNvPr>
          <p:cNvSpPr>
            <a:spLocks noGrp="1"/>
          </p:cNvSpPr>
          <p:nvPr>
            <p:ph type="title"/>
          </p:nvPr>
        </p:nvSpPr>
        <p:spPr>
          <a:xfrm>
            <a:off x="2271022"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162668-4B83-D94B-80C6-722029979A93}"/>
              </a:ext>
            </a:extLst>
          </p:cNvPr>
          <p:cNvSpPr>
            <a:spLocks noGrp="1"/>
          </p:cNvSpPr>
          <p:nvPr>
            <p:ph idx="1"/>
          </p:nvPr>
        </p:nvSpPr>
        <p:spPr>
          <a:xfrm>
            <a:off x="6614422" y="987425"/>
            <a:ext cx="465890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0F0C0A-6EA7-D74A-A3CF-8E45D23EE075}"/>
              </a:ext>
            </a:extLst>
          </p:cNvPr>
          <p:cNvSpPr>
            <a:spLocks noGrp="1"/>
          </p:cNvSpPr>
          <p:nvPr>
            <p:ph type="body" sz="half" idx="2"/>
          </p:nvPr>
        </p:nvSpPr>
        <p:spPr>
          <a:xfrm>
            <a:off x="227102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89085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71C3-DEA5-A24A-A7B3-16E4A861D2B1}"/>
              </a:ext>
            </a:extLst>
          </p:cNvPr>
          <p:cNvSpPr>
            <a:spLocks noGrp="1"/>
          </p:cNvSpPr>
          <p:nvPr>
            <p:ph type="title"/>
          </p:nvPr>
        </p:nvSpPr>
        <p:spPr>
          <a:xfrm>
            <a:off x="228096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19D0B1-459C-344C-B4E1-D14AE8B4D3D5}"/>
              </a:ext>
            </a:extLst>
          </p:cNvPr>
          <p:cNvSpPr>
            <a:spLocks noGrp="1"/>
          </p:cNvSpPr>
          <p:nvPr>
            <p:ph type="pic" idx="1"/>
          </p:nvPr>
        </p:nvSpPr>
        <p:spPr>
          <a:xfrm>
            <a:off x="6624360" y="987425"/>
            <a:ext cx="47473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211ED07-ADC0-B84B-8EA0-2F48CB23ADD0}"/>
              </a:ext>
            </a:extLst>
          </p:cNvPr>
          <p:cNvSpPr>
            <a:spLocks noGrp="1"/>
          </p:cNvSpPr>
          <p:nvPr>
            <p:ph type="body" sz="half" idx="2"/>
          </p:nvPr>
        </p:nvSpPr>
        <p:spPr>
          <a:xfrm>
            <a:off x="228096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50689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C9E4F-6CB4-DC4D-9034-BFF342F4F23F}"/>
              </a:ext>
            </a:extLst>
          </p:cNvPr>
          <p:cNvSpPr>
            <a:spLocks noGrp="1"/>
          </p:cNvSpPr>
          <p:nvPr>
            <p:ph type="ctrTitle"/>
          </p:nvPr>
        </p:nvSpPr>
        <p:spPr>
          <a:xfrm>
            <a:off x="2365512" y="1122363"/>
            <a:ext cx="9283149"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5DC1DE-4162-F641-AD84-E9B4A624F7A7}"/>
              </a:ext>
            </a:extLst>
          </p:cNvPr>
          <p:cNvSpPr>
            <a:spLocks noGrp="1"/>
          </p:cNvSpPr>
          <p:nvPr>
            <p:ph type="subTitle" idx="1"/>
          </p:nvPr>
        </p:nvSpPr>
        <p:spPr>
          <a:xfrm>
            <a:off x="2365511" y="3602038"/>
            <a:ext cx="9283149" cy="263973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76899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82484-73E1-0246-93BB-E139DADF5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172B7-E9B5-9D4E-8DA1-6240E49005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740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82484-73E1-0246-93BB-E139DADF5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172B7-E9B5-9D4E-8DA1-6240E49005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3555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F3264-49E2-9B43-99F7-C88A28DCFFCC}"/>
              </a:ext>
            </a:extLst>
          </p:cNvPr>
          <p:cNvSpPr>
            <a:spLocks noGrp="1"/>
          </p:cNvSpPr>
          <p:nvPr>
            <p:ph type="title"/>
          </p:nvPr>
        </p:nvSpPr>
        <p:spPr>
          <a:xfrm>
            <a:off x="2295938" y="540774"/>
            <a:ext cx="9372601" cy="402170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AE30-397C-F549-A5BC-FF519BAF1688}"/>
              </a:ext>
            </a:extLst>
          </p:cNvPr>
          <p:cNvSpPr>
            <a:spLocks noGrp="1"/>
          </p:cNvSpPr>
          <p:nvPr>
            <p:ph type="body" idx="1"/>
          </p:nvPr>
        </p:nvSpPr>
        <p:spPr>
          <a:xfrm>
            <a:off x="2295937" y="4589463"/>
            <a:ext cx="937260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29658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CB65-A121-1146-AF57-69F9B29A36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52A6C9-FA24-874D-9226-BEB0142E3C0E}"/>
              </a:ext>
            </a:extLst>
          </p:cNvPr>
          <p:cNvSpPr>
            <a:spLocks noGrp="1"/>
          </p:cNvSpPr>
          <p:nvPr>
            <p:ph sz="half" idx="1"/>
          </p:nvPr>
        </p:nvSpPr>
        <p:spPr>
          <a:xfrm>
            <a:off x="2274352" y="1825625"/>
            <a:ext cx="46334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51AC12-7042-8542-AF56-0F370F5EB01B}"/>
              </a:ext>
            </a:extLst>
          </p:cNvPr>
          <p:cNvSpPr>
            <a:spLocks noGrp="1"/>
          </p:cNvSpPr>
          <p:nvPr>
            <p:ph sz="half" idx="2"/>
          </p:nvPr>
        </p:nvSpPr>
        <p:spPr>
          <a:xfrm>
            <a:off x="7082326" y="1848005"/>
            <a:ext cx="46334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797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D908-6A55-514B-883B-AF174C1DD1AC}"/>
              </a:ext>
            </a:extLst>
          </p:cNvPr>
          <p:cNvSpPr>
            <a:spLocks noGrp="1"/>
          </p:cNvSpPr>
          <p:nvPr>
            <p:ph type="title"/>
          </p:nvPr>
        </p:nvSpPr>
        <p:spPr>
          <a:xfrm>
            <a:off x="2256182" y="365125"/>
            <a:ext cx="941234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B1ACE9-AFEA-9349-9AB8-48C9AEEEC99C}"/>
              </a:ext>
            </a:extLst>
          </p:cNvPr>
          <p:cNvSpPr>
            <a:spLocks noGrp="1"/>
          </p:cNvSpPr>
          <p:nvPr>
            <p:ph type="body" idx="1"/>
          </p:nvPr>
        </p:nvSpPr>
        <p:spPr>
          <a:xfrm>
            <a:off x="2256181" y="1681163"/>
            <a:ext cx="455212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6810E5-D9F3-7946-9B08-07EC351AF94D}"/>
              </a:ext>
            </a:extLst>
          </p:cNvPr>
          <p:cNvSpPr>
            <a:spLocks noGrp="1"/>
          </p:cNvSpPr>
          <p:nvPr>
            <p:ph sz="half" idx="2"/>
          </p:nvPr>
        </p:nvSpPr>
        <p:spPr>
          <a:xfrm>
            <a:off x="2256180" y="2505075"/>
            <a:ext cx="455212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957D5-C66E-CC4B-85FC-FB63D0763CEE}"/>
              </a:ext>
            </a:extLst>
          </p:cNvPr>
          <p:cNvSpPr>
            <a:spLocks noGrp="1"/>
          </p:cNvSpPr>
          <p:nvPr>
            <p:ph type="body" sz="quarter" idx="3" hasCustomPrompt="1"/>
          </p:nvPr>
        </p:nvSpPr>
        <p:spPr>
          <a:xfrm>
            <a:off x="7116404" y="1681163"/>
            <a:ext cx="455212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7B0EB4-9E7B-9049-90AA-39B3FF095F49}"/>
              </a:ext>
            </a:extLst>
          </p:cNvPr>
          <p:cNvSpPr>
            <a:spLocks noGrp="1"/>
          </p:cNvSpPr>
          <p:nvPr>
            <p:ph sz="quarter" idx="4"/>
          </p:nvPr>
        </p:nvSpPr>
        <p:spPr>
          <a:xfrm>
            <a:off x="7116404" y="2505075"/>
            <a:ext cx="455212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537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BEB04-5450-E341-9007-B5DEE51654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196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675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86599-CA80-B546-BDBC-3D3640AEC9CA}"/>
              </a:ext>
            </a:extLst>
          </p:cNvPr>
          <p:cNvSpPr>
            <a:spLocks noGrp="1"/>
          </p:cNvSpPr>
          <p:nvPr>
            <p:ph type="title"/>
          </p:nvPr>
        </p:nvSpPr>
        <p:spPr>
          <a:xfrm>
            <a:off x="2271022"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162668-4B83-D94B-80C6-722029979A93}"/>
              </a:ext>
            </a:extLst>
          </p:cNvPr>
          <p:cNvSpPr>
            <a:spLocks noGrp="1"/>
          </p:cNvSpPr>
          <p:nvPr>
            <p:ph idx="1"/>
          </p:nvPr>
        </p:nvSpPr>
        <p:spPr>
          <a:xfrm>
            <a:off x="6614422" y="987425"/>
            <a:ext cx="465890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0F0C0A-6EA7-D74A-A3CF-8E45D23EE075}"/>
              </a:ext>
            </a:extLst>
          </p:cNvPr>
          <p:cNvSpPr>
            <a:spLocks noGrp="1"/>
          </p:cNvSpPr>
          <p:nvPr>
            <p:ph type="body" sz="half" idx="2"/>
          </p:nvPr>
        </p:nvSpPr>
        <p:spPr>
          <a:xfrm>
            <a:off x="227102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93458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71C3-DEA5-A24A-A7B3-16E4A861D2B1}"/>
              </a:ext>
            </a:extLst>
          </p:cNvPr>
          <p:cNvSpPr>
            <a:spLocks noGrp="1"/>
          </p:cNvSpPr>
          <p:nvPr>
            <p:ph type="title"/>
          </p:nvPr>
        </p:nvSpPr>
        <p:spPr>
          <a:xfrm>
            <a:off x="228096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19D0B1-459C-344C-B4E1-D14AE8B4D3D5}"/>
              </a:ext>
            </a:extLst>
          </p:cNvPr>
          <p:cNvSpPr>
            <a:spLocks noGrp="1"/>
          </p:cNvSpPr>
          <p:nvPr>
            <p:ph type="pic" idx="1"/>
          </p:nvPr>
        </p:nvSpPr>
        <p:spPr>
          <a:xfrm>
            <a:off x="6624360" y="987425"/>
            <a:ext cx="47473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211ED07-ADC0-B84B-8EA0-2F48CB23ADD0}"/>
              </a:ext>
            </a:extLst>
          </p:cNvPr>
          <p:cNvSpPr>
            <a:spLocks noGrp="1"/>
          </p:cNvSpPr>
          <p:nvPr>
            <p:ph type="body" sz="half" idx="2"/>
          </p:nvPr>
        </p:nvSpPr>
        <p:spPr>
          <a:xfrm>
            <a:off x="228096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93347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F3264-49E2-9B43-99F7-C88A28DCFFCC}"/>
              </a:ext>
            </a:extLst>
          </p:cNvPr>
          <p:cNvSpPr>
            <a:spLocks noGrp="1"/>
          </p:cNvSpPr>
          <p:nvPr>
            <p:ph type="title"/>
          </p:nvPr>
        </p:nvSpPr>
        <p:spPr>
          <a:xfrm>
            <a:off x="2295938" y="540774"/>
            <a:ext cx="9372601" cy="402170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AE30-397C-F549-A5BC-FF519BAF1688}"/>
              </a:ext>
            </a:extLst>
          </p:cNvPr>
          <p:cNvSpPr>
            <a:spLocks noGrp="1"/>
          </p:cNvSpPr>
          <p:nvPr>
            <p:ph type="body" idx="1"/>
          </p:nvPr>
        </p:nvSpPr>
        <p:spPr>
          <a:xfrm>
            <a:off x="2295937" y="4589463"/>
            <a:ext cx="937260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37226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CB65-A121-1146-AF57-69F9B29A36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52A6C9-FA24-874D-9226-BEB0142E3C0E}"/>
              </a:ext>
            </a:extLst>
          </p:cNvPr>
          <p:cNvSpPr>
            <a:spLocks noGrp="1"/>
          </p:cNvSpPr>
          <p:nvPr>
            <p:ph sz="half" idx="1"/>
          </p:nvPr>
        </p:nvSpPr>
        <p:spPr>
          <a:xfrm>
            <a:off x="2274352" y="1825625"/>
            <a:ext cx="46334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51AC12-7042-8542-AF56-0F370F5EB01B}"/>
              </a:ext>
            </a:extLst>
          </p:cNvPr>
          <p:cNvSpPr>
            <a:spLocks noGrp="1"/>
          </p:cNvSpPr>
          <p:nvPr>
            <p:ph sz="half" idx="2"/>
          </p:nvPr>
        </p:nvSpPr>
        <p:spPr>
          <a:xfrm>
            <a:off x="7082326" y="1848005"/>
            <a:ext cx="46334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3800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D908-6A55-514B-883B-AF174C1DD1AC}"/>
              </a:ext>
            </a:extLst>
          </p:cNvPr>
          <p:cNvSpPr>
            <a:spLocks noGrp="1"/>
          </p:cNvSpPr>
          <p:nvPr>
            <p:ph type="title"/>
          </p:nvPr>
        </p:nvSpPr>
        <p:spPr>
          <a:xfrm>
            <a:off x="2256182" y="365125"/>
            <a:ext cx="941234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B1ACE9-AFEA-9349-9AB8-48C9AEEEC99C}"/>
              </a:ext>
            </a:extLst>
          </p:cNvPr>
          <p:cNvSpPr>
            <a:spLocks noGrp="1"/>
          </p:cNvSpPr>
          <p:nvPr>
            <p:ph type="body" idx="1"/>
          </p:nvPr>
        </p:nvSpPr>
        <p:spPr>
          <a:xfrm>
            <a:off x="2256181" y="1681163"/>
            <a:ext cx="455212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6810E5-D9F3-7946-9B08-07EC351AF94D}"/>
              </a:ext>
            </a:extLst>
          </p:cNvPr>
          <p:cNvSpPr>
            <a:spLocks noGrp="1"/>
          </p:cNvSpPr>
          <p:nvPr>
            <p:ph sz="half" idx="2"/>
          </p:nvPr>
        </p:nvSpPr>
        <p:spPr>
          <a:xfrm>
            <a:off x="2256180" y="2505075"/>
            <a:ext cx="455212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957D5-C66E-CC4B-85FC-FB63D0763CEE}"/>
              </a:ext>
            </a:extLst>
          </p:cNvPr>
          <p:cNvSpPr>
            <a:spLocks noGrp="1"/>
          </p:cNvSpPr>
          <p:nvPr>
            <p:ph type="body" sz="quarter" idx="3" hasCustomPrompt="1"/>
          </p:nvPr>
        </p:nvSpPr>
        <p:spPr>
          <a:xfrm>
            <a:off x="7116404" y="1681163"/>
            <a:ext cx="455212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7B0EB4-9E7B-9049-90AA-39B3FF095F49}"/>
              </a:ext>
            </a:extLst>
          </p:cNvPr>
          <p:cNvSpPr>
            <a:spLocks noGrp="1"/>
          </p:cNvSpPr>
          <p:nvPr>
            <p:ph sz="quarter" idx="4"/>
          </p:nvPr>
        </p:nvSpPr>
        <p:spPr>
          <a:xfrm>
            <a:off x="7116404" y="2505075"/>
            <a:ext cx="455212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5738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BEB04-5450-E341-9007-B5DEE51654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1773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132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86599-CA80-B546-BDBC-3D3640AEC9CA}"/>
              </a:ext>
            </a:extLst>
          </p:cNvPr>
          <p:cNvSpPr>
            <a:spLocks noGrp="1"/>
          </p:cNvSpPr>
          <p:nvPr>
            <p:ph type="title"/>
          </p:nvPr>
        </p:nvSpPr>
        <p:spPr>
          <a:xfrm>
            <a:off x="2271022"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162668-4B83-D94B-80C6-722029979A93}"/>
              </a:ext>
            </a:extLst>
          </p:cNvPr>
          <p:cNvSpPr>
            <a:spLocks noGrp="1"/>
          </p:cNvSpPr>
          <p:nvPr>
            <p:ph idx="1"/>
          </p:nvPr>
        </p:nvSpPr>
        <p:spPr>
          <a:xfrm>
            <a:off x="6614422" y="987425"/>
            <a:ext cx="465890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0F0C0A-6EA7-D74A-A3CF-8E45D23EE075}"/>
              </a:ext>
            </a:extLst>
          </p:cNvPr>
          <p:cNvSpPr>
            <a:spLocks noGrp="1"/>
          </p:cNvSpPr>
          <p:nvPr>
            <p:ph type="body" sz="half" idx="2"/>
          </p:nvPr>
        </p:nvSpPr>
        <p:spPr>
          <a:xfrm>
            <a:off x="227102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09868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71C3-DEA5-A24A-A7B3-16E4A861D2B1}"/>
              </a:ext>
            </a:extLst>
          </p:cNvPr>
          <p:cNvSpPr>
            <a:spLocks noGrp="1"/>
          </p:cNvSpPr>
          <p:nvPr>
            <p:ph type="title"/>
          </p:nvPr>
        </p:nvSpPr>
        <p:spPr>
          <a:xfrm>
            <a:off x="228096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19D0B1-459C-344C-B4E1-D14AE8B4D3D5}"/>
              </a:ext>
            </a:extLst>
          </p:cNvPr>
          <p:cNvSpPr>
            <a:spLocks noGrp="1"/>
          </p:cNvSpPr>
          <p:nvPr>
            <p:ph type="pic" idx="1"/>
          </p:nvPr>
        </p:nvSpPr>
        <p:spPr>
          <a:xfrm>
            <a:off x="6624360" y="987425"/>
            <a:ext cx="47473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211ED07-ADC0-B84B-8EA0-2F48CB23ADD0}"/>
              </a:ext>
            </a:extLst>
          </p:cNvPr>
          <p:cNvSpPr>
            <a:spLocks noGrp="1"/>
          </p:cNvSpPr>
          <p:nvPr>
            <p:ph type="body" sz="half" idx="2"/>
          </p:nvPr>
        </p:nvSpPr>
        <p:spPr>
          <a:xfrm>
            <a:off x="228096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24443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3.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896D84-759F-5842-9813-836F8FFC0D24}"/>
              </a:ext>
            </a:extLst>
          </p:cNvPr>
          <p:cNvPicPr>
            <a:picLocks noChangeAspect="1"/>
          </p:cNvPicPr>
          <p:nvPr userDrawn="1"/>
        </p:nvPicPr>
        <p:blipFill>
          <a:blip r:embed="rId11"/>
          <a:srcRect/>
          <a:stretch/>
        </p:blipFill>
        <p:spPr>
          <a:xfrm>
            <a:off x="4368" y="0"/>
            <a:ext cx="12183264" cy="6857999"/>
          </a:xfrm>
          <a:prstGeom prst="rect">
            <a:avLst/>
          </a:prstGeom>
        </p:spPr>
      </p:pic>
      <p:sp>
        <p:nvSpPr>
          <p:cNvPr id="2" name="Title Placeholder 1">
            <a:extLst>
              <a:ext uri="{FF2B5EF4-FFF2-40B4-BE49-F238E27FC236}">
                <a16:creationId xmlns:a16="http://schemas.microsoft.com/office/drawing/2014/main" id="{CD35048C-FC7C-5246-BDCE-84A7FDEBFC13}"/>
              </a:ext>
            </a:extLst>
          </p:cNvPr>
          <p:cNvSpPr>
            <a:spLocks noGrp="1"/>
          </p:cNvSpPr>
          <p:nvPr>
            <p:ph type="title"/>
          </p:nvPr>
        </p:nvSpPr>
        <p:spPr>
          <a:xfrm>
            <a:off x="2276061" y="365125"/>
            <a:ext cx="944217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2C14AF-C431-CD44-B8BC-93FCA8D83ECB}"/>
              </a:ext>
            </a:extLst>
          </p:cNvPr>
          <p:cNvSpPr>
            <a:spLocks noGrp="1"/>
          </p:cNvSpPr>
          <p:nvPr>
            <p:ph type="body" idx="1"/>
          </p:nvPr>
        </p:nvSpPr>
        <p:spPr>
          <a:xfrm>
            <a:off x="2276060" y="1825625"/>
            <a:ext cx="944217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846603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896D84-759F-5842-9813-836F8FFC0D24}"/>
              </a:ext>
            </a:extLst>
          </p:cNvPr>
          <p:cNvPicPr>
            <a:picLocks noChangeAspect="1"/>
          </p:cNvPicPr>
          <p:nvPr userDrawn="1"/>
        </p:nvPicPr>
        <p:blipFill>
          <a:blip r:embed="rId11"/>
          <a:srcRect/>
          <a:stretch/>
        </p:blipFill>
        <p:spPr>
          <a:xfrm>
            <a:off x="4368" y="0"/>
            <a:ext cx="12183264" cy="6857999"/>
          </a:xfrm>
          <a:prstGeom prst="rect">
            <a:avLst/>
          </a:prstGeom>
        </p:spPr>
      </p:pic>
      <p:sp>
        <p:nvSpPr>
          <p:cNvPr id="2" name="Title Placeholder 1">
            <a:extLst>
              <a:ext uri="{FF2B5EF4-FFF2-40B4-BE49-F238E27FC236}">
                <a16:creationId xmlns:a16="http://schemas.microsoft.com/office/drawing/2014/main" id="{CD35048C-FC7C-5246-BDCE-84A7FDEBFC13}"/>
              </a:ext>
            </a:extLst>
          </p:cNvPr>
          <p:cNvSpPr>
            <a:spLocks noGrp="1"/>
          </p:cNvSpPr>
          <p:nvPr>
            <p:ph type="title"/>
          </p:nvPr>
        </p:nvSpPr>
        <p:spPr>
          <a:xfrm>
            <a:off x="2276061" y="365125"/>
            <a:ext cx="944217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2C14AF-C431-CD44-B8BC-93FCA8D83ECB}"/>
              </a:ext>
            </a:extLst>
          </p:cNvPr>
          <p:cNvSpPr>
            <a:spLocks noGrp="1"/>
          </p:cNvSpPr>
          <p:nvPr>
            <p:ph type="body" idx="1"/>
          </p:nvPr>
        </p:nvSpPr>
        <p:spPr>
          <a:xfrm>
            <a:off x="2276060" y="1825625"/>
            <a:ext cx="944217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970597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Lst>
  <p:txStyles>
    <p:titleStyle>
      <a:lvl1pPr algn="l" defTabSz="914400" rtl="0" eaLnBrk="1" latinLnBrk="0" hangingPunct="1">
        <a:lnSpc>
          <a:spcPct val="90000"/>
        </a:lnSpc>
        <a:spcBef>
          <a:spcPct val="0"/>
        </a:spcBef>
        <a:buNone/>
        <a:defRPr sz="36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896D84-759F-5842-9813-836F8FFC0D24}"/>
              </a:ext>
            </a:extLst>
          </p:cNvPr>
          <p:cNvPicPr>
            <a:picLocks noChangeAspect="1"/>
          </p:cNvPicPr>
          <p:nvPr userDrawn="1"/>
        </p:nvPicPr>
        <p:blipFill>
          <a:blip r:embed="rId11"/>
          <a:srcRect/>
          <a:stretch/>
        </p:blipFill>
        <p:spPr>
          <a:xfrm>
            <a:off x="4368" y="0"/>
            <a:ext cx="12183264" cy="6857998"/>
          </a:xfrm>
          <a:prstGeom prst="rect">
            <a:avLst/>
          </a:prstGeom>
        </p:spPr>
      </p:pic>
      <p:sp>
        <p:nvSpPr>
          <p:cNvPr id="2" name="Title Placeholder 1">
            <a:extLst>
              <a:ext uri="{FF2B5EF4-FFF2-40B4-BE49-F238E27FC236}">
                <a16:creationId xmlns:a16="http://schemas.microsoft.com/office/drawing/2014/main" id="{CD35048C-FC7C-5246-BDCE-84A7FDEBFC13}"/>
              </a:ext>
            </a:extLst>
          </p:cNvPr>
          <p:cNvSpPr>
            <a:spLocks noGrp="1"/>
          </p:cNvSpPr>
          <p:nvPr>
            <p:ph type="title"/>
          </p:nvPr>
        </p:nvSpPr>
        <p:spPr>
          <a:xfrm>
            <a:off x="2276061" y="365125"/>
            <a:ext cx="944217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2C14AF-C431-CD44-B8BC-93FCA8D83ECB}"/>
              </a:ext>
            </a:extLst>
          </p:cNvPr>
          <p:cNvSpPr>
            <a:spLocks noGrp="1"/>
          </p:cNvSpPr>
          <p:nvPr>
            <p:ph type="body" idx="1"/>
          </p:nvPr>
        </p:nvSpPr>
        <p:spPr>
          <a:xfrm>
            <a:off x="2276060" y="1825625"/>
            <a:ext cx="944217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716469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l" defTabSz="914400" rtl="0" eaLnBrk="1" latinLnBrk="0" hangingPunct="1">
        <a:lnSpc>
          <a:spcPct val="90000"/>
        </a:lnSpc>
        <a:spcBef>
          <a:spcPct val="0"/>
        </a:spcBef>
        <a:buNone/>
        <a:defRPr sz="36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4.jp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5" Type="http://schemas.openxmlformats.org/officeDocument/2006/relationships/image" Target="../media/image4.jp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health.harvard.edu/blog/the-thinking-benefits-of-doodling-2016121510844" TargetMode="External"/><Relationship Id="rId2" Type="http://schemas.openxmlformats.org/officeDocument/2006/relationships/hyperlink" Target="https://www.psychologytoday.com/us/blog/the-athletes-way/202103/4-reasons-writing-things-down-paper-still-reigns-supreme" TargetMode="Externa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hyperlink" Target="https://www.webmd.com/balance/features/benefits-music-study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4.jp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965F2-27F1-804E-98E3-1B624202F4C6}"/>
              </a:ext>
            </a:extLst>
          </p:cNvPr>
          <p:cNvSpPr>
            <a:spLocks noGrp="1"/>
          </p:cNvSpPr>
          <p:nvPr>
            <p:ph type="ctrTitle"/>
          </p:nvPr>
        </p:nvSpPr>
        <p:spPr>
          <a:xfrm>
            <a:off x="2166727" y="110130"/>
            <a:ext cx="9283149" cy="2387600"/>
          </a:xfrm>
        </p:spPr>
        <p:txBody>
          <a:bodyPr>
            <a:normAutofit/>
          </a:bodyPr>
          <a:lstStyle/>
          <a:p>
            <a:r>
              <a:rPr lang="en-US" dirty="0">
                <a:cs typeface="Arial"/>
              </a:rPr>
              <a:t>Learning Styles</a:t>
            </a:r>
          </a:p>
        </p:txBody>
      </p:sp>
      <p:sp>
        <p:nvSpPr>
          <p:cNvPr id="3" name="Subtitle 2">
            <a:extLst>
              <a:ext uri="{FF2B5EF4-FFF2-40B4-BE49-F238E27FC236}">
                <a16:creationId xmlns:a16="http://schemas.microsoft.com/office/drawing/2014/main" id="{CE9A872E-FCEC-1941-AA96-0C46D0ACB6FB}"/>
              </a:ext>
            </a:extLst>
          </p:cNvPr>
          <p:cNvSpPr>
            <a:spLocks noGrp="1"/>
          </p:cNvSpPr>
          <p:nvPr>
            <p:ph type="subTitle" idx="1"/>
          </p:nvPr>
        </p:nvSpPr>
        <p:spPr>
          <a:xfrm>
            <a:off x="2166728" y="2781816"/>
            <a:ext cx="9283149" cy="2639736"/>
          </a:xfrm>
        </p:spPr>
        <p:txBody>
          <a:bodyPr vert="horz" lIns="91440" tIns="45720" rIns="91440" bIns="45720" rtlCol="0" anchor="t">
            <a:normAutofit/>
          </a:bodyPr>
          <a:lstStyle/>
          <a:p>
            <a:r>
              <a:rPr lang="en-US" sz="3200" b="1" dirty="0">
                <a:cs typeface="Arial"/>
              </a:rPr>
              <a:t>Presented by the </a:t>
            </a:r>
          </a:p>
          <a:p>
            <a:r>
              <a:rPr lang="en-US" sz="3200" b="1" dirty="0">
                <a:cs typeface="Arial"/>
              </a:rPr>
              <a:t>Fayetteville State University</a:t>
            </a:r>
          </a:p>
          <a:p>
            <a:r>
              <a:rPr lang="en-US" sz="3200" b="1" dirty="0">
                <a:cs typeface="Arial"/>
              </a:rPr>
              <a:t> Writing and Communication Center</a:t>
            </a:r>
            <a:endParaRPr lang="en-US" dirty="0">
              <a:cs typeface="Arial"/>
            </a:endParaRPr>
          </a:p>
        </p:txBody>
      </p:sp>
      <p:pic>
        <p:nvPicPr>
          <p:cNvPr id="6" name="Picture 5" descr="A blue horse head in a circle&#10;&#10;Description automatically generated">
            <a:extLst>
              <a:ext uri="{FF2B5EF4-FFF2-40B4-BE49-F238E27FC236}">
                <a16:creationId xmlns:a16="http://schemas.microsoft.com/office/drawing/2014/main" id="{A31FBBBD-CAE2-DC60-BD92-82D93F0A2FAA}"/>
              </a:ext>
            </a:extLst>
          </p:cNvPr>
          <p:cNvPicPr>
            <a:picLocks noChangeAspect="1"/>
          </p:cNvPicPr>
          <p:nvPr/>
        </p:nvPicPr>
        <p:blipFill>
          <a:blip r:embed="rId2"/>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1299461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A64E5-F657-233D-220C-3BC5A6B61FA6}"/>
              </a:ext>
            </a:extLst>
          </p:cNvPr>
          <p:cNvSpPr>
            <a:spLocks noGrp="1"/>
          </p:cNvSpPr>
          <p:nvPr>
            <p:ph type="title"/>
          </p:nvPr>
        </p:nvSpPr>
        <p:spPr>
          <a:xfrm>
            <a:off x="2276061" y="160939"/>
            <a:ext cx="9442174" cy="1325563"/>
          </a:xfrm>
        </p:spPr>
        <p:txBody>
          <a:bodyPr/>
          <a:lstStyle/>
          <a:p>
            <a:r>
              <a:rPr lang="en-US" dirty="0">
                <a:solidFill>
                  <a:srgbClr val="FF0000"/>
                </a:solidFill>
                <a:cs typeface="Arial"/>
              </a:rPr>
              <a:t>Visual Learner: Studying Hacks</a:t>
            </a:r>
            <a:endParaRPr lang="en-US" dirty="0"/>
          </a:p>
        </p:txBody>
      </p:sp>
      <p:sp>
        <p:nvSpPr>
          <p:cNvPr id="3" name="Text Placeholder 4">
            <a:extLst>
              <a:ext uri="{FF2B5EF4-FFF2-40B4-BE49-F238E27FC236}">
                <a16:creationId xmlns:a16="http://schemas.microsoft.com/office/drawing/2014/main" id="{945F5608-AFD5-3759-ACE6-6FF720DB76F2}"/>
              </a:ext>
            </a:extLst>
          </p:cNvPr>
          <p:cNvSpPr txBox="1">
            <a:spLocks/>
          </p:cNvSpPr>
          <p:nvPr/>
        </p:nvSpPr>
        <p:spPr>
          <a:xfrm>
            <a:off x="2342649" y="1552120"/>
            <a:ext cx="4552121" cy="82391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cs typeface="Arial"/>
              </a:rPr>
              <a:t>Outline information you need to remember</a:t>
            </a:r>
          </a:p>
        </p:txBody>
      </p:sp>
      <p:pic>
        <p:nvPicPr>
          <p:cNvPr id="4" name="Picture 21" descr="Diagram&#10;&#10;Description automatically generated">
            <a:extLst>
              <a:ext uri="{FF2B5EF4-FFF2-40B4-BE49-F238E27FC236}">
                <a16:creationId xmlns:a16="http://schemas.microsoft.com/office/drawing/2014/main" id="{3AB54753-28A0-A2E6-2FF1-B32642A21466}"/>
              </a:ext>
            </a:extLst>
          </p:cNvPr>
          <p:cNvPicPr>
            <a:picLocks noChangeAspect="1"/>
          </p:cNvPicPr>
          <p:nvPr/>
        </p:nvPicPr>
        <p:blipFill>
          <a:blip r:embed="rId2"/>
          <a:stretch>
            <a:fillRect/>
          </a:stretch>
        </p:blipFill>
        <p:spPr>
          <a:xfrm>
            <a:off x="2276061" y="2376032"/>
            <a:ext cx="4552121" cy="2557464"/>
          </a:xfrm>
          <a:prstGeom prst="rect">
            <a:avLst/>
          </a:prstGeom>
        </p:spPr>
      </p:pic>
      <p:sp>
        <p:nvSpPr>
          <p:cNvPr id="6" name="TextBox 5">
            <a:extLst>
              <a:ext uri="{FF2B5EF4-FFF2-40B4-BE49-F238E27FC236}">
                <a16:creationId xmlns:a16="http://schemas.microsoft.com/office/drawing/2014/main" id="{A7E2D244-B3DF-FD61-697E-BC6C32296D8D}"/>
              </a:ext>
            </a:extLst>
          </p:cNvPr>
          <p:cNvSpPr txBox="1"/>
          <p:nvPr/>
        </p:nvSpPr>
        <p:spPr>
          <a:xfrm>
            <a:off x="7302623" y="1816713"/>
            <a:ext cx="4889377" cy="1200329"/>
          </a:xfrm>
          <a:prstGeom prst="rect">
            <a:avLst/>
          </a:prstGeom>
          <a:noFill/>
        </p:spPr>
        <p:txBody>
          <a:bodyPr wrap="square">
            <a:spAutoFit/>
          </a:bodyPr>
          <a:lstStyle/>
          <a:p>
            <a:r>
              <a:rPr lang="en-US" dirty="0"/>
              <a:t>Outlining papers is one thing, outlining a sequence of events is another.  Visual Learners can do a lot with outlines. Outlining a timeline can help keep facts straight.</a:t>
            </a:r>
          </a:p>
        </p:txBody>
      </p:sp>
      <p:pic>
        <p:nvPicPr>
          <p:cNvPr id="7" name="Picture 6" descr="A blue horse head in a circle&#10;&#10;Description automatically generated">
            <a:extLst>
              <a:ext uri="{FF2B5EF4-FFF2-40B4-BE49-F238E27FC236}">
                <a16:creationId xmlns:a16="http://schemas.microsoft.com/office/drawing/2014/main" id="{94D11DC4-9F3B-A571-EEB3-A2AAF3F54C0E}"/>
              </a:ext>
            </a:extLst>
          </p:cNvPr>
          <p:cNvPicPr>
            <a:picLocks noChangeAspect="1"/>
          </p:cNvPicPr>
          <p:nvPr/>
        </p:nvPicPr>
        <p:blipFill>
          <a:blip r:embed="rId3"/>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3772034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0C3B1493-6B04-5796-925A-98AB017DA476}"/>
              </a:ext>
            </a:extLst>
          </p:cNvPr>
          <p:cNvSpPr txBox="1">
            <a:spLocks/>
          </p:cNvSpPr>
          <p:nvPr/>
        </p:nvSpPr>
        <p:spPr>
          <a:xfrm>
            <a:off x="2276475" y="1495527"/>
            <a:ext cx="2560036" cy="5191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cs typeface="Arial"/>
              </a:rPr>
              <a:t>Mind-mapping</a:t>
            </a:r>
            <a:endParaRPr lang="en-US" dirty="0"/>
          </a:p>
        </p:txBody>
      </p:sp>
      <p:pic>
        <p:nvPicPr>
          <p:cNvPr id="4" name="Picture 17" descr="Diagram&#10;&#10;Description automatically generated">
            <a:extLst>
              <a:ext uri="{FF2B5EF4-FFF2-40B4-BE49-F238E27FC236}">
                <a16:creationId xmlns:a16="http://schemas.microsoft.com/office/drawing/2014/main" id="{BDA3F04A-CDF7-839E-49C9-C1EF7E722399}"/>
              </a:ext>
            </a:extLst>
          </p:cNvPr>
          <p:cNvPicPr>
            <a:picLocks noChangeAspect="1"/>
          </p:cNvPicPr>
          <p:nvPr/>
        </p:nvPicPr>
        <p:blipFill>
          <a:blip r:embed="rId2"/>
          <a:stretch>
            <a:fillRect/>
          </a:stretch>
        </p:blipFill>
        <p:spPr>
          <a:xfrm>
            <a:off x="2276475" y="2152751"/>
            <a:ext cx="5303235" cy="3887363"/>
          </a:xfrm>
          <a:prstGeom prst="rect">
            <a:avLst/>
          </a:prstGeom>
        </p:spPr>
      </p:pic>
      <p:sp>
        <p:nvSpPr>
          <p:cNvPr id="5" name="Title 1">
            <a:extLst>
              <a:ext uri="{FF2B5EF4-FFF2-40B4-BE49-F238E27FC236}">
                <a16:creationId xmlns:a16="http://schemas.microsoft.com/office/drawing/2014/main" id="{A4256829-0066-010D-5A34-143125B42797}"/>
              </a:ext>
            </a:extLst>
          </p:cNvPr>
          <p:cNvSpPr>
            <a:spLocks noGrp="1"/>
          </p:cNvSpPr>
          <p:nvPr>
            <p:ph type="title"/>
          </p:nvPr>
        </p:nvSpPr>
        <p:spPr>
          <a:xfrm>
            <a:off x="2276475" y="258593"/>
            <a:ext cx="9442450" cy="1325563"/>
          </a:xfrm>
        </p:spPr>
        <p:txBody>
          <a:bodyPr/>
          <a:lstStyle/>
          <a:p>
            <a:r>
              <a:rPr lang="en-US" dirty="0">
                <a:solidFill>
                  <a:srgbClr val="FF0000"/>
                </a:solidFill>
                <a:cs typeface="Arial"/>
              </a:rPr>
              <a:t>Visual Learner: Studying Hacks</a:t>
            </a:r>
            <a:endParaRPr lang="en-US" dirty="0">
              <a:solidFill>
                <a:srgbClr val="FF0000"/>
              </a:solidFill>
            </a:endParaRPr>
          </a:p>
        </p:txBody>
      </p:sp>
      <p:sp>
        <p:nvSpPr>
          <p:cNvPr id="7" name="TextBox 6">
            <a:extLst>
              <a:ext uri="{FF2B5EF4-FFF2-40B4-BE49-F238E27FC236}">
                <a16:creationId xmlns:a16="http://schemas.microsoft.com/office/drawing/2014/main" id="{D9525CCA-CC1B-6452-F9A8-80B1D55E8810}"/>
              </a:ext>
            </a:extLst>
          </p:cNvPr>
          <p:cNvSpPr txBox="1"/>
          <p:nvPr/>
        </p:nvSpPr>
        <p:spPr>
          <a:xfrm>
            <a:off x="7355491" y="1584156"/>
            <a:ext cx="4363434" cy="2031325"/>
          </a:xfrm>
          <a:prstGeom prst="rect">
            <a:avLst/>
          </a:prstGeom>
          <a:noFill/>
        </p:spPr>
        <p:txBody>
          <a:bodyPr wrap="square">
            <a:spAutoFit/>
          </a:bodyPr>
          <a:lstStyle/>
          <a:p>
            <a:r>
              <a:rPr lang="en-US" dirty="0"/>
              <a:t>Visual Learners make use of mind-mapping. With this method you start with your main topic and then branch out into different examples. This method of mapping helps visual learners to see where things are connected and keep their ideas organized.</a:t>
            </a:r>
          </a:p>
        </p:txBody>
      </p:sp>
      <p:pic>
        <p:nvPicPr>
          <p:cNvPr id="8" name="Picture 7" descr="A blue horse head in a circle&#10;&#10;Description automatically generated">
            <a:extLst>
              <a:ext uri="{FF2B5EF4-FFF2-40B4-BE49-F238E27FC236}">
                <a16:creationId xmlns:a16="http://schemas.microsoft.com/office/drawing/2014/main" id="{72731803-2355-068B-C46A-18ABBE74E2F2}"/>
              </a:ext>
            </a:extLst>
          </p:cNvPr>
          <p:cNvPicPr>
            <a:picLocks noChangeAspect="1"/>
          </p:cNvPicPr>
          <p:nvPr/>
        </p:nvPicPr>
        <p:blipFill>
          <a:blip r:embed="rId3"/>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4261181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F0CF0-1994-4857-8936-45D09FD92B75}"/>
              </a:ext>
            </a:extLst>
          </p:cNvPr>
          <p:cNvSpPr>
            <a:spLocks noGrp="1"/>
          </p:cNvSpPr>
          <p:nvPr>
            <p:ph type="title"/>
          </p:nvPr>
        </p:nvSpPr>
        <p:spPr/>
        <p:txBody>
          <a:bodyPr/>
          <a:lstStyle/>
          <a:p>
            <a:r>
              <a:rPr lang="en-US" dirty="0">
                <a:solidFill>
                  <a:srgbClr val="FF0000"/>
                </a:solidFill>
                <a:cs typeface="Arial"/>
              </a:rPr>
              <a:t>Visual Learner: Studying Hacks</a:t>
            </a:r>
            <a:endParaRPr lang="en-US" dirty="0">
              <a:ea typeface="+mj-lt"/>
              <a:cs typeface="+mj-lt"/>
            </a:endParaRPr>
          </a:p>
        </p:txBody>
      </p:sp>
      <p:sp>
        <p:nvSpPr>
          <p:cNvPr id="3" name="Text Placeholder 2">
            <a:extLst>
              <a:ext uri="{FF2B5EF4-FFF2-40B4-BE49-F238E27FC236}">
                <a16:creationId xmlns:a16="http://schemas.microsoft.com/office/drawing/2014/main" id="{34E3B87B-9598-4C8A-920E-208A96D49CBC}"/>
              </a:ext>
            </a:extLst>
          </p:cNvPr>
          <p:cNvSpPr>
            <a:spLocks noGrp="1"/>
          </p:cNvSpPr>
          <p:nvPr>
            <p:ph type="body" idx="1"/>
          </p:nvPr>
        </p:nvSpPr>
        <p:spPr>
          <a:xfrm>
            <a:off x="2256179" y="1463194"/>
            <a:ext cx="4552121" cy="823912"/>
          </a:xfrm>
        </p:spPr>
        <p:txBody>
          <a:bodyPr>
            <a:normAutofit/>
          </a:bodyPr>
          <a:lstStyle/>
          <a:p>
            <a:pPr algn="ctr"/>
            <a:r>
              <a:rPr lang="en-US" b="0" dirty="0">
                <a:cs typeface="Arial"/>
              </a:rPr>
              <a:t>Learn by seeing diagrams, so draw and re-draw concepts </a:t>
            </a:r>
          </a:p>
        </p:txBody>
      </p:sp>
      <p:pic>
        <p:nvPicPr>
          <p:cNvPr id="24" name="Picture 24" descr="Diagram&#10;&#10;Description automatically generated">
            <a:extLst>
              <a:ext uri="{FF2B5EF4-FFF2-40B4-BE49-F238E27FC236}">
                <a16:creationId xmlns:a16="http://schemas.microsoft.com/office/drawing/2014/main" id="{479B5A32-2FF9-4F1C-8B7F-6A5B0EC4B7A5}"/>
              </a:ext>
            </a:extLst>
          </p:cNvPr>
          <p:cNvPicPr>
            <a:picLocks noGrp="1" noChangeAspect="1"/>
          </p:cNvPicPr>
          <p:nvPr>
            <p:ph sz="half" idx="2"/>
          </p:nvPr>
        </p:nvPicPr>
        <p:blipFill>
          <a:blip r:embed="rId2"/>
          <a:stretch>
            <a:fillRect/>
          </a:stretch>
        </p:blipFill>
        <p:spPr>
          <a:xfrm>
            <a:off x="2256179" y="2373775"/>
            <a:ext cx="4552121" cy="3414528"/>
          </a:xfrm>
        </p:spPr>
      </p:pic>
      <p:sp>
        <p:nvSpPr>
          <p:cNvPr id="10" name="TextBox 9">
            <a:extLst>
              <a:ext uri="{FF2B5EF4-FFF2-40B4-BE49-F238E27FC236}">
                <a16:creationId xmlns:a16="http://schemas.microsoft.com/office/drawing/2014/main" id="{82F84CB1-09D8-F121-5C8E-EE906EB6015B}"/>
              </a:ext>
            </a:extLst>
          </p:cNvPr>
          <p:cNvSpPr txBox="1"/>
          <p:nvPr/>
        </p:nvSpPr>
        <p:spPr>
          <a:xfrm>
            <a:off x="7734669" y="2930641"/>
            <a:ext cx="3371295" cy="1754326"/>
          </a:xfrm>
          <a:prstGeom prst="rect">
            <a:avLst/>
          </a:prstGeom>
          <a:noFill/>
        </p:spPr>
        <p:txBody>
          <a:bodyPr wrap="square">
            <a:spAutoFit/>
          </a:bodyPr>
          <a:lstStyle/>
          <a:p>
            <a:r>
              <a:rPr lang="en-US" dirty="0"/>
              <a:t>Visual Learners like to map out diagrams and draw pictures to help them understand.  Don’t be afraid to doodle during class! Just make sure to stay on topic. </a:t>
            </a:r>
          </a:p>
        </p:txBody>
      </p:sp>
      <p:pic>
        <p:nvPicPr>
          <p:cNvPr id="11" name="Picture 10" descr="A blue horse head in a circle&#10;&#10;Description automatically generated">
            <a:extLst>
              <a:ext uri="{FF2B5EF4-FFF2-40B4-BE49-F238E27FC236}">
                <a16:creationId xmlns:a16="http://schemas.microsoft.com/office/drawing/2014/main" id="{5760E91E-83D5-6089-FB23-304B3C41C0E7}"/>
              </a:ext>
            </a:extLst>
          </p:cNvPr>
          <p:cNvPicPr>
            <a:picLocks noChangeAspect="1"/>
          </p:cNvPicPr>
          <p:nvPr/>
        </p:nvPicPr>
        <p:blipFill>
          <a:blip r:embed="rId3"/>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2183410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F0CF0-1994-4857-8936-45D09FD92B75}"/>
              </a:ext>
            </a:extLst>
          </p:cNvPr>
          <p:cNvSpPr>
            <a:spLocks noGrp="1"/>
          </p:cNvSpPr>
          <p:nvPr>
            <p:ph type="title"/>
          </p:nvPr>
        </p:nvSpPr>
        <p:spPr/>
        <p:txBody>
          <a:bodyPr/>
          <a:lstStyle/>
          <a:p>
            <a:r>
              <a:rPr lang="en-US" dirty="0">
                <a:solidFill>
                  <a:srgbClr val="FF0000"/>
                </a:solidFill>
                <a:cs typeface="Arial"/>
              </a:rPr>
              <a:t>Visual Learner: Studying Hacks</a:t>
            </a:r>
            <a:endParaRPr lang="en-US" dirty="0">
              <a:ea typeface="+mj-lt"/>
              <a:cs typeface="+mj-lt"/>
            </a:endParaRPr>
          </a:p>
        </p:txBody>
      </p:sp>
      <p:sp>
        <p:nvSpPr>
          <p:cNvPr id="3" name="Text Placeholder 2">
            <a:extLst>
              <a:ext uri="{FF2B5EF4-FFF2-40B4-BE49-F238E27FC236}">
                <a16:creationId xmlns:a16="http://schemas.microsoft.com/office/drawing/2014/main" id="{34E3B87B-9598-4C8A-920E-208A96D49CBC}"/>
              </a:ext>
            </a:extLst>
          </p:cNvPr>
          <p:cNvSpPr>
            <a:spLocks noGrp="1"/>
          </p:cNvSpPr>
          <p:nvPr>
            <p:ph type="body" idx="1"/>
          </p:nvPr>
        </p:nvSpPr>
        <p:spPr>
          <a:xfrm>
            <a:off x="2256179" y="1027906"/>
            <a:ext cx="4552121" cy="823912"/>
          </a:xfrm>
        </p:spPr>
        <p:txBody>
          <a:bodyPr>
            <a:normAutofit/>
          </a:bodyPr>
          <a:lstStyle/>
          <a:p>
            <a:pPr algn="ctr"/>
            <a:r>
              <a:rPr lang="en-US" b="0" dirty="0">
                <a:cs typeface="Arial"/>
              </a:rPr>
              <a:t>Doodling..?</a:t>
            </a:r>
          </a:p>
        </p:txBody>
      </p:sp>
      <p:sp>
        <p:nvSpPr>
          <p:cNvPr id="10" name="TextBox 9">
            <a:extLst>
              <a:ext uri="{FF2B5EF4-FFF2-40B4-BE49-F238E27FC236}">
                <a16:creationId xmlns:a16="http://schemas.microsoft.com/office/drawing/2014/main" id="{82F84CB1-09D8-F121-5C8E-EE906EB6015B}"/>
              </a:ext>
            </a:extLst>
          </p:cNvPr>
          <p:cNvSpPr txBox="1"/>
          <p:nvPr/>
        </p:nvSpPr>
        <p:spPr>
          <a:xfrm>
            <a:off x="7146525" y="2222960"/>
            <a:ext cx="4438835" cy="2862322"/>
          </a:xfrm>
          <a:prstGeom prst="rect">
            <a:avLst/>
          </a:prstGeom>
          <a:noFill/>
        </p:spPr>
        <p:txBody>
          <a:bodyPr wrap="square">
            <a:spAutoFit/>
          </a:bodyPr>
          <a:lstStyle/>
          <a:p>
            <a:r>
              <a:rPr lang="en-US" dirty="0"/>
              <a:t>Ah yes.. Remember when your teacher or parent got after you for doodling on your homework? Did you know that doodling is actually a form of paying attention? Or rather, a last-ditch effort to pay attention? Harvard Health Blog suggests that doodling is your brain’s way of trying to stay alert and pay attention.  It isn’t a distraction, it’s a tool. Doodling helps with memory recall, stress relief, and focus.  </a:t>
            </a:r>
          </a:p>
        </p:txBody>
      </p:sp>
      <p:pic>
        <p:nvPicPr>
          <p:cNvPr id="11" name="Picture 10" descr="A blue horse head in a circle&#10;&#10;Description automatically generated">
            <a:extLst>
              <a:ext uri="{FF2B5EF4-FFF2-40B4-BE49-F238E27FC236}">
                <a16:creationId xmlns:a16="http://schemas.microsoft.com/office/drawing/2014/main" id="{5760E91E-83D5-6089-FB23-304B3C41C0E7}"/>
              </a:ext>
            </a:extLst>
          </p:cNvPr>
          <p:cNvPicPr>
            <a:picLocks noChangeAspect="1"/>
          </p:cNvPicPr>
          <p:nvPr/>
        </p:nvPicPr>
        <p:blipFill>
          <a:blip r:embed="rId2"/>
          <a:stretch>
            <a:fillRect/>
          </a:stretch>
        </p:blipFill>
        <p:spPr>
          <a:xfrm>
            <a:off x="172279" y="5199992"/>
            <a:ext cx="1565934" cy="1543878"/>
          </a:xfrm>
          <a:prstGeom prst="rect">
            <a:avLst/>
          </a:prstGeom>
        </p:spPr>
      </p:pic>
      <p:pic>
        <p:nvPicPr>
          <p:cNvPr id="7" name="Content Placeholder 6" descr="Cartoon characters on a beach">
            <a:extLst>
              <a:ext uri="{FF2B5EF4-FFF2-40B4-BE49-F238E27FC236}">
                <a16:creationId xmlns:a16="http://schemas.microsoft.com/office/drawing/2014/main" id="{8C9D645F-9736-B937-7D9A-F10E3D9E0F1F}"/>
              </a:ext>
            </a:extLst>
          </p:cNvPr>
          <p:cNvPicPr>
            <a:picLocks noGrp="1" noChangeAspect="1"/>
          </p:cNvPicPr>
          <p:nvPr>
            <p:ph sz="half" idx="2"/>
          </p:nvPr>
        </p:nvPicPr>
        <p:blipFill>
          <a:blip r:embed="rId3"/>
          <a:stretch>
            <a:fillRect/>
          </a:stretch>
        </p:blipFill>
        <p:spPr>
          <a:xfrm>
            <a:off x="2255350" y="1946765"/>
            <a:ext cx="4552950" cy="3414712"/>
          </a:xfrm>
        </p:spPr>
      </p:pic>
    </p:spTree>
    <p:extLst>
      <p:ext uri="{BB962C8B-B14F-4D97-AF65-F5344CB8AC3E}">
        <p14:creationId xmlns:p14="http://schemas.microsoft.com/office/powerpoint/2010/main" val="1819656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1AFE2-1E51-44FD-BEF7-442213AD9019}"/>
              </a:ext>
            </a:extLst>
          </p:cNvPr>
          <p:cNvSpPr>
            <a:spLocks noGrp="1"/>
          </p:cNvSpPr>
          <p:nvPr>
            <p:ph type="title"/>
          </p:nvPr>
        </p:nvSpPr>
        <p:spPr>
          <a:xfrm>
            <a:off x="2102131" y="103385"/>
            <a:ext cx="9412343" cy="1325563"/>
          </a:xfrm>
        </p:spPr>
        <p:txBody>
          <a:bodyPr/>
          <a:lstStyle/>
          <a:p>
            <a:r>
              <a:rPr lang="en-US" dirty="0">
                <a:solidFill>
                  <a:srgbClr val="FF0000"/>
                </a:solidFill>
                <a:cs typeface="Arial"/>
              </a:rPr>
              <a:t>Visual Learner: Studying Hacks</a:t>
            </a:r>
            <a:endParaRPr lang="en-US" dirty="0">
              <a:ea typeface="+mj-lt"/>
              <a:cs typeface="+mj-lt"/>
            </a:endParaRPr>
          </a:p>
        </p:txBody>
      </p:sp>
      <p:sp>
        <p:nvSpPr>
          <p:cNvPr id="6" name="Text Placeholder 5">
            <a:extLst>
              <a:ext uri="{FF2B5EF4-FFF2-40B4-BE49-F238E27FC236}">
                <a16:creationId xmlns:a16="http://schemas.microsoft.com/office/drawing/2014/main" id="{09F85ED8-92F7-4493-88D3-21FD1A85C63E}"/>
              </a:ext>
            </a:extLst>
          </p:cNvPr>
          <p:cNvSpPr>
            <a:spLocks noGrp="1"/>
          </p:cNvSpPr>
          <p:nvPr>
            <p:ph type="body" sz="quarter" idx="3"/>
          </p:nvPr>
        </p:nvSpPr>
        <p:spPr>
          <a:xfrm>
            <a:off x="2256182" y="653187"/>
            <a:ext cx="4552121" cy="823912"/>
          </a:xfrm>
        </p:spPr>
        <p:txBody>
          <a:bodyPr>
            <a:normAutofit/>
          </a:bodyPr>
          <a:lstStyle/>
          <a:p>
            <a:r>
              <a:rPr lang="en-US" b="0" dirty="0">
                <a:cs typeface="Arial"/>
              </a:rPr>
              <a:t>Watch videos of concepts!!</a:t>
            </a:r>
          </a:p>
        </p:txBody>
      </p:sp>
      <p:pic>
        <p:nvPicPr>
          <p:cNvPr id="35" name="Picture 35" descr="Logo, company name&#10;&#10;Description automatically generated">
            <a:extLst>
              <a:ext uri="{FF2B5EF4-FFF2-40B4-BE49-F238E27FC236}">
                <a16:creationId xmlns:a16="http://schemas.microsoft.com/office/drawing/2014/main" id="{1C3C3F40-BDD7-4BA1-B4DC-7961D52C5BF5}"/>
              </a:ext>
            </a:extLst>
          </p:cNvPr>
          <p:cNvPicPr>
            <a:picLocks noGrp="1" noChangeAspect="1"/>
          </p:cNvPicPr>
          <p:nvPr>
            <p:ph sz="quarter" idx="4"/>
          </p:nvPr>
        </p:nvPicPr>
        <p:blipFill>
          <a:blip r:embed="rId2"/>
          <a:stretch>
            <a:fillRect/>
          </a:stretch>
        </p:blipFill>
        <p:spPr>
          <a:xfrm>
            <a:off x="2378112" y="2982976"/>
            <a:ext cx="3717886" cy="2784826"/>
          </a:xfrm>
        </p:spPr>
      </p:pic>
      <p:pic>
        <p:nvPicPr>
          <p:cNvPr id="38" name="Picture 8" descr="A picture containing text, dish, different, several&#10;&#10;Description automatically generated">
            <a:extLst>
              <a:ext uri="{FF2B5EF4-FFF2-40B4-BE49-F238E27FC236}">
                <a16:creationId xmlns:a16="http://schemas.microsoft.com/office/drawing/2014/main" id="{12742F3A-BD14-4BC8-AA15-185D3DEC25DC}"/>
              </a:ext>
            </a:extLst>
          </p:cNvPr>
          <p:cNvPicPr>
            <a:picLocks noChangeAspect="1"/>
          </p:cNvPicPr>
          <p:nvPr/>
        </p:nvPicPr>
        <p:blipFill>
          <a:blip r:embed="rId3"/>
          <a:stretch>
            <a:fillRect/>
          </a:stretch>
        </p:blipFill>
        <p:spPr>
          <a:xfrm>
            <a:off x="2378112" y="1506822"/>
            <a:ext cx="3717885" cy="2082016"/>
          </a:xfrm>
          <a:prstGeom prst="rect">
            <a:avLst/>
          </a:prstGeom>
        </p:spPr>
      </p:pic>
      <p:pic>
        <p:nvPicPr>
          <p:cNvPr id="39" name="Picture 39">
            <a:extLst>
              <a:ext uri="{FF2B5EF4-FFF2-40B4-BE49-F238E27FC236}">
                <a16:creationId xmlns:a16="http://schemas.microsoft.com/office/drawing/2014/main" id="{629EB528-94BE-473A-809F-4BD1A5A700A0}"/>
              </a:ext>
            </a:extLst>
          </p:cNvPr>
          <p:cNvPicPr>
            <a:picLocks noChangeAspect="1"/>
          </p:cNvPicPr>
          <p:nvPr/>
        </p:nvPicPr>
        <p:blipFill>
          <a:blip r:embed="rId4"/>
          <a:stretch>
            <a:fillRect/>
          </a:stretch>
        </p:blipFill>
        <p:spPr>
          <a:xfrm>
            <a:off x="2378112" y="4730413"/>
            <a:ext cx="3717887" cy="2074779"/>
          </a:xfrm>
          <a:prstGeom prst="rect">
            <a:avLst/>
          </a:prstGeom>
        </p:spPr>
      </p:pic>
      <p:sp>
        <p:nvSpPr>
          <p:cNvPr id="10" name="TextBox 9">
            <a:extLst>
              <a:ext uri="{FF2B5EF4-FFF2-40B4-BE49-F238E27FC236}">
                <a16:creationId xmlns:a16="http://schemas.microsoft.com/office/drawing/2014/main" id="{AB65BA0B-ACCB-D3E9-2488-FA5BA11F07A4}"/>
              </a:ext>
            </a:extLst>
          </p:cNvPr>
          <p:cNvSpPr txBox="1"/>
          <p:nvPr/>
        </p:nvSpPr>
        <p:spPr>
          <a:xfrm>
            <a:off x="6568961" y="2573175"/>
            <a:ext cx="4779967" cy="2031325"/>
          </a:xfrm>
          <a:prstGeom prst="rect">
            <a:avLst/>
          </a:prstGeom>
          <a:noFill/>
        </p:spPr>
        <p:txBody>
          <a:bodyPr wrap="square">
            <a:spAutoFit/>
          </a:bodyPr>
          <a:lstStyle/>
          <a:p>
            <a:r>
              <a:rPr lang="en-US" dirty="0"/>
              <a:t>Visual Learners love visuals! It’s in the name! So, watch some stuff! Find documentaries on the topics you are researching or find demonstration videos on YouTube! There is an endless stream of things to watch. And there is no shortage of people willing to explain most topics. See what you can find!</a:t>
            </a:r>
          </a:p>
        </p:txBody>
      </p:sp>
      <p:pic>
        <p:nvPicPr>
          <p:cNvPr id="11" name="Picture 10" descr="A blue horse head in a circle&#10;&#10;Description automatically generated">
            <a:extLst>
              <a:ext uri="{FF2B5EF4-FFF2-40B4-BE49-F238E27FC236}">
                <a16:creationId xmlns:a16="http://schemas.microsoft.com/office/drawing/2014/main" id="{2B02A9BC-501F-CAB0-F8CD-FAA9BC4D1A13}"/>
              </a:ext>
            </a:extLst>
          </p:cNvPr>
          <p:cNvPicPr>
            <a:picLocks noChangeAspect="1"/>
          </p:cNvPicPr>
          <p:nvPr/>
        </p:nvPicPr>
        <p:blipFill>
          <a:blip r:embed="rId5"/>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1429716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1AFE2-1E51-44FD-BEF7-442213AD9019}"/>
              </a:ext>
            </a:extLst>
          </p:cNvPr>
          <p:cNvSpPr>
            <a:spLocks noGrp="1"/>
          </p:cNvSpPr>
          <p:nvPr>
            <p:ph type="title"/>
          </p:nvPr>
        </p:nvSpPr>
        <p:spPr/>
        <p:txBody>
          <a:bodyPr/>
          <a:lstStyle/>
          <a:p>
            <a:r>
              <a:rPr lang="en-US" dirty="0">
                <a:solidFill>
                  <a:srgbClr val="FF0000"/>
                </a:solidFill>
                <a:cs typeface="Arial"/>
              </a:rPr>
              <a:t>The “Auditory Learner”</a:t>
            </a:r>
            <a:endParaRPr lang="en-US" dirty="0">
              <a:solidFill>
                <a:srgbClr val="FF0000"/>
              </a:solidFill>
            </a:endParaRPr>
          </a:p>
        </p:txBody>
      </p:sp>
      <p:sp>
        <p:nvSpPr>
          <p:cNvPr id="3" name="Content Placeholder 2">
            <a:extLst>
              <a:ext uri="{FF2B5EF4-FFF2-40B4-BE49-F238E27FC236}">
                <a16:creationId xmlns:a16="http://schemas.microsoft.com/office/drawing/2014/main" id="{7BA34D73-AAA2-4894-8447-97017F5FDD3A}"/>
              </a:ext>
            </a:extLst>
          </p:cNvPr>
          <p:cNvSpPr>
            <a:spLocks noGrp="1"/>
          </p:cNvSpPr>
          <p:nvPr>
            <p:ph idx="1"/>
          </p:nvPr>
        </p:nvSpPr>
        <p:spPr>
          <a:xfrm>
            <a:off x="2276061" y="1426130"/>
            <a:ext cx="9442173" cy="4351338"/>
          </a:xfrm>
        </p:spPr>
        <p:txBody>
          <a:bodyPr vert="horz" lIns="91440" tIns="45720" rIns="91440" bIns="45720" rtlCol="0" anchor="t">
            <a:normAutofit/>
          </a:bodyPr>
          <a:lstStyle/>
          <a:p>
            <a:pPr marL="0" indent="0">
              <a:buNone/>
            </a:pPr>
            <a:r>
              <a:rPr lang="en-US" dirty="0">
                <a:cs typeface="Arial"/>
              </a:rPr>
              <a:t>Do you prefer verbal instructions over written ones? Do you say things out loud to remember them?  If so, you might be an Auditory Learner.  Auditory Learners prefer to listen to things rather than read them and remember things better if they hear it. </a:t>
            </a:r>
          </a:p>
        </p:txBody>
      </p:sp>
      <p:pic>
        <p:nvPicPr>
          <p:cNvPr id="4" name="Picture 3" descr="A blue horse head in a circle&#10;&#10;Description automatically generated">
            <a:extLst>
              <a:ext uri="{FF2B5EF4-FFF2-40B4-BE49-F238E27FC236}">
                <a16:creationId xmlns:a16="http://schemas.microsoft.com/office/drawing/2014/main" id="{2C9F07DE-2317-EEDC-40CE-3CC0278AE610}"/>
              </a:ext>
            </a:extLst>
          </p:cNvPr>
          <p:cNvPicPr>
            <a:picLocks noChangeAspect="1"/>
          </p:cNvPicPr>
          <p:nvPr/>
        </p:nvPicPr>
        <p:blipFill>
          <a:blip r:embed="rId2"/>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319860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A20D2-7375-45F1-8F73-5DCDCD0FA231}"/>
              </a:ext>
            </a:extLst>
          </p:cNvPr>
          <p:cNvSpPr>
            <a:spLocks noGrp="1"/>
          </p:cNvSpPr>
          <p:nvPr>
            <p:ph type="title"/>
          </p:nvPr>
        </p:nvSpPr>
        <p:spPr/>
        <p:txBody>
          <a:bodyPr/>
          <a:lstStyle/>
          <a:p>
            <a:r>
              <a:rPr lang="en-US" dirty="0">
                <a:solidFill>
                  <a:srgbClr val="FF0000"/>
                </a:solidFill>
                <a:cs typeface="Arial"/>
              </a:rPr>
              <a:t>Auditory Learner: Study Hacks</a:t>
            </a:r>
            <a:endParaRPr lang="en-US" dirty="0">
              <a:solidFill>
                <a:srgbClr val="FF0000"/>
              </a:solidFill>
            </a:endParaRPr>
          </a:p>
        </p:txBody>
      </p:sp>
      <p:sp>
        <p:nvSpPr>
          <p:cNvPr id="3" name="Text Placeholder 2">
            <a:extLst>
              <a:ext uri="{FF2B5EF4-FFF2-40B4-BE49-F238E27FC236}">
                <a16:creationId xmlns:a16="http://schemas.microsoft.com/office/drawing/2014/main" id="{8DF37E79-48CC-4949-A094-B28D7E36B470}"/>
              </a:ext>
            </a:extLst>
          </p:cNvPr>
          <p:cNvSpPr>
            <a:spLocks noGrp="1"/>
          </p:cNvSpPr>
          <p:nvPr>
            <p:ph type="body" idx="1"/>
          </p:nvPr>
        </p:nvSpPr>
        <p:spPr>
          <a:xfrm>
            <a:off x="2256179" y="1414833"/>
            <a:ext cx="4552121" cy="823912"/>
          </a:xfrm>
        </p:spPr>
        <p:txBody>
          <a:bodyPr>
            <a:normAutofit/>
          </a:bodyPr>
          <a:lstStyle/>
          <a:p>
            <a:r>
              <a:rPr lang="en-US" b="0" dirty="0">
                <a:cs typeface="Arial"/>
              </a:rPr>
              <a:t>Use headphones to listen to the lessons!</a:t>
            </a:r>
            <a:endParaRPr lang="en-US" b="0" dirty="0"/>
          </a:p>
        </p:txBody>
      </p:sp>
      <p:pic>
        <p:nvPicPr>
          <p:cNvPr id="11" name="Picture 11">
            <a:extLst>
              <a:ext uri="{FF2B5EF4-FFF2-40B4-BE49-F238E27FC236}">
                <a16:creationId xmlns:a16="http://schemas.microsoft.com/office/drawing/2014/main" id="{930F8157-4D16-44CB-992F-25BBE6B91831}"/>
              </a:ext>
            </a:extLst>
          </p:cNvPr>
          <p:cNvPicPr>
            <a:picLocks noGrp="1" noChangeAspect="1"/>
          </p:cNvPicPr>
          <p:nvPr>
            <p:ph sz="half" idx="2"/>
          </p:nvPr>
        </p:nvPicPr>
        <p:blipFill>
          <a:blip r:embed="rId2"/>
          <a:stretch>
            <a:fillRect/>
          </a:stretch>
        </p:blipFill>
        <p:spPr>
          <a:xfrm>
            <a:off x="2256179" y="2289414"/>
            <a:ext cx="4552121" cy="3004551"/>
          </a:xfrm>
        </p:spPr>
      </p:pic>
      <p:sp>
        <p:nvSpPr>
          <p:cNvPr id="13" name="TextBox 12">
            <a:extLst>
              <a:ext uri="{FF2B5EF4-FFF2-40B4-BE49-F238E27FC236}">
                <a16:creationId xmlns:a16="http://schemas.microsoft.com/office/drawing/2014/main" id="{E9A0A29A-129C-DF85-9CD0-FAED25BF259E}"/>
              </a:ext>
            </a:extLst>
          </p:cNvPr>
          <p:cNvSpPr txBox="1"/>
          <p:nvPr/>
        </p:nvSpPr>
        <p:spPr>
          <a:xfrm>
            <a:off x="7326266" y="2914526"/>
            <a:ext cx="4395495" cy="1754326"/>
          </a:xfrm>
          <a:prstGeom prst="rect">
            <a:avLst/>
          </a:prstGeom>
          <a:noFill/>
        </p:spPr>
        <p:txBody>
          <a:bodyPr wrap="square">
            <a:spAutoFit/>
          </a:bodyPr>
          <a:lstStyle/>
          <a:p>
            <a:r>
              <a:rPr lang="en-US" dirty="0"/>
              <a:t>Watching lectures is a great way to get information. But distractions around you make that information difficult to hear. Wearing headphones while listening to lectures or when in classes online helps to hear the teacher or lecturer clearly. </a:t>
            </a:r>
          </a:p>
        </p:txBody>
      </p:sp>
      <p:pic>
        <p:nvPicPr>
          <p:cNvPr id="14" name="Picture 13" descr="A blue horse head in a circle&#10;&#10;Description automatically generated">
            <a:extLst>
              <a:ext uri="{FF2B5EF4-FFF2-40B4-BE49-F238E27FC236}">
                <a16:creationId xmlns:a16="http://schemas.microsoft.com/office/drawing/2014/main" id="{84853DCF-F81C-0E7D-38ED-264C8448BC69}"/>
              </a:ext>
            </a:extLst>
          </p:cNvPr>
          <p:cNvPicPr>
            <a:picLocks noChangeAspect="1"/>
          </p:cNvPicPr>
          <p:nvPr/>
        </p:nvPicPr>
        <p:blipFill>
          <a:blip r:embed="rId3"/>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1290598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1A03-61C8-7063-35A5-85692C6DA0E2}"/>
              </a:ext>
            </a:extLst>
          </p:cNvPr>
          <p:cNvSpPr>
            <a:spLocks noGrp="1"/>
          </p:cNvSpPr>
          <p:nvPr>
            <p:ph type="title"/>
          </p:nvPr>
        </p:nvSpPr>
        <p:spPr/>
        <p:txBody>
          <a:bodyPr/>
          <a:lstStyle/>
          <a:p>
            <a:r>
              <a:rPr lang="en-US" dirty="0">
                <a:solidFill>
                  <a:srgbClr val="FF0000"/>
                </a:solidFill>
                <a:cs typeface="Arial"/>
              </a:rPr>
              <a:t>Auditory Learner: Study Hacks</a:t>
            </a:r>
            <a:endParaRPr lang="en-US" dirty="0"/>
          </a:p>
        </p:txBody>
      </p:sp>
      <p:sp>
        <p:nvSpPr>
          <p:cNvPr id="3" name="Text Placeholder 4">
            <a:extLst>
              <a:ext uri="{FF2B5EF4-FFF2-40B4-BE49-F238E27FC236}">
                <a16:creationId xmlns:a16="http://schemas.microsoft.com/office/drawing/2014/main" id="{3D8D0B5B-BD9E-234A-3DF4-38F9F3C64CAC}"/>
              </a:ext>
            </a:extLst>
          </p:cNvPr>
          <p:cNvSpPr txBox="1">
            <a:spLocks/>
          </p:cNvSpPr>
          <p:nvPr/>
        </p:nvSpPr>
        <p:spPr>
          <a:xfrm>
            <a:off x="2276061" y="1476977"/>
            <a:ext cx="4552121" cy="8239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cs typeface="Arial"/>
              </a:rPr>
              <a:t>Listening to music (like white noise) to focus while studying!</a:t>
            </a:r>
            <a:endParaRPr lang="en-US" sz="2400" dirty="0"/>
          </a:p>
        </p:txBody>
      </p:sp>
      <p:pic>
        <p:nvPicPr>
          <p:cNvPr id="4" name="Picture 8" descr="A picture containing text, dining table&#10;&#10;Description automatically generated">
            <a:extLst>
              <a:ext uri="{FF2B5EF4-FFF2-40B4-BE49-F238E27FC236}">
                <a16:creationId xmlns:a16="http://schemas.microsoft.com/office/drawing/2014/main" id="{F892A7B1-A30D-44E1-66CA-ABEA149BF86A}"/>
              </a:ext>
            </a:extLst>
          </p:cNvPr>
          <p:cNvPicPr>
            <a:picLocks noChangeAspect="1"/>
          </p:cNvPicPr>
          <p:nvPr/>
        </p:nvPicPr>
        <p:blipFill>
          <a:blip r:embed="rId2"/>
          <a:stretch>
            <a:fillRect/>
          </a:stretch>
        </p:blipFill>
        <p:spPr>
          <a:xfrm>
            <a:off x="2276061" y="2617756"/>
            <a:ext cx="4396495" cy="2469149"/>
          </a:xfrm>
          <a:prstGeom prst="rect">
            <a:avLst/>
          </a:prstGeom>
        </p:spPr>
      </p:pic>
      <p:sp>
        <p:nvSpPr>
          <p:cNvPr id="6" name="TextBox 5">
            <a:extLst>
              <a:ext uri="{FF2B5EF4-FFF2-40B4-BE49-F238E27FC236}">
                <a16:creationId xmlns:a16="http://schemas.microsoft.com/office/drawing/2014/main" id="{DD0853B9-CDC0-A505-4BEF-E43131F291C3}"/>
              </a:ext>
            </a:extLst>
          </p:cNvPr>
          <p:cNvSpPr txBox="1"/>
          <p:nvPr/>
        </p:nvSpPr>
        <p:spPr>
          <a:xfrm>
            <a:off x="8341600" y="2193387"/>
            <a:ext cx="3850400" cy="4247317"/>
          </a:xfrm>
          <a:prstGeom prst="rect">
            <a:avLst/>
          </a:prstGeom>
          <a:noFill/>
        </p:spPr>
        <p:txBody>
          <a:bodyPr wrap="square">
            <a:spAutoFit/>
          </a:bodyPr>
          <a:lstStyle/>
          <a:p>
            <a:r>
              <a:rPr lang="en-US" dirty="0"/>
              <a:t>Speaking of headphones, listening to white noise or music while studying can help to keep you focused! Whitten wrote in her article that listening to music that you like is linked to lower levels of stress, which make you more comfortable when studying. There is no proof that listening to classical music is better than any other music, but music with lyrics can be distracting to some.  So, put on a playlist that keeps you relaxed and motivated, and see how well you are able to study! </a:t>
            </a:r>
          </a:p>
        </p:txBody>
      </p:sp>
      <p:pic>
        <p:nvPicPr>
          <p:cNvPr id="7" name="Picture 6" descr="A blue horse head in a circle&#10;&#10;Description automatically generated">
            <a:extLst>
              <a:ext uri="{FF2B5EF4-FFF2-40B4-BE49-F238E27FC236}">
                <a16:creationId xmlns:a16="http://schemas.microsoft.com/office/drawing/2014/main" id="{23C87E65-3E3E-26B8-0F90-88E9C64D5EDA}"/>
              </a:ext>
            </a:extLst>
          </p:cNvPr>
          <p:cNvPicPr>
            <a:picLocks noChangeAspect="1"/>
          </p:cNvPicPr>
          <p:nvPr/>
        </p:nvPicPr>
        <p:blipFill>
          <a:blip r:embed="rId3"/>
          <a:stretch>
            <a:fillRect/>
          </a:stretch>
        </p:blipFill>
        <p:spPr>
          <a:xfrm>
            <a:off x="172279" y="5199992"/>
            <a:ext cx="1565934" cy="1543878"/>
          </a:xfrm>
          <a:prstGeom prst="rect">
            <a:avLst/>
          </a:prstGeom>
        </p:spPr>
      </p:pic>
      <p:pic>
        <p:nvPicPr>
          <p:cNvPr id="9" name="Picture 8" descr="A cartoon of a child wearing headphones">
            <a:extLst>
              <a:ext uri="{FF2B5EF4-FFF2-40B4-BE49-F238E27FC236}">
                <a16:creationId xmlns:a16="http://schemas.microsoft.com/office/drawing/2014/main" id="{A019E6B4-BDF8-3AB9-BEA1-CD64574767D0}"/>
              </a:ext>
            </a:extLst>
          </p:cNvPr>
          <p:cNvPicPr>
            <a:picLocks noChangeAspect="1"/>
          </p:cNvPicPr>
          <p:nvPr/>
        </p:nvPicPr>
        <p:blipFill>
          <a:blip r:embed="rId4"/>
          <a:stretch>
            <a:fillRect/>
          </a:stretch>
        </p:blipFill>
        <p:spPr>
          <a:xfrm>
            <a:off x="2175982" y="2300889"/>
            <a:ext cx="5934349" cy="4032314"/>
          </a:xfrm>
          <a:prstGeom prst="rect">
            <a:avLst/>
          </a:prstGeom>
        </p:spPr>
      </p:pic>
    </p:spTree>
    <p:extLst>
      <p:ext uri="{BB962C8B-B14F-4D97-AF65-F5344CB8AC3E}">
        <p14:creationId xmlns:p14="http://schemas.microsoft.com/office/powerpoint/2010/main" val="3195125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5CFBD-1864-4DF3-B926-38B907D5F1AC}"/>
              </a:ext>
            </a:extLst>
          </p:cNvPr>
          <p:cNvSpPr>
            <a:spLocks noGrp="1"/>
          </p:cNvSpPr>
          <p:nvPr>
            <p:ph type="title"/>
          </p:nvPr>
        </p:nvSpPr>
        <p:spPr>
          <a:xfrm>
            <a:off x="2043118" y="141464"/>
            <a:ext cx="9412343" cy="1325563"/>
          </a:xfrm>
        </p:spPr>
        <p:txBody>
          <a:bodyPr/>
          <a:lstStyle/>
          <a:p>
            <a:r>
              <a:rPr lang="en-US" dirty="0">
                <a:solidFill>
                  <a:srgbClr val="FF0000"/>
                </a:solidFill>
                <a:ea typeface="+mj-lt"/>
                <a:cs typeface="+mj-lt"/>
              </a:rPr>
              <a:t>Auditory Learner: Study Hacks</a:t>
            </a:r>
            <a:endParaRPr lang="en-US" dirty="0"/>
          </a:p>
        </p:txBody>
      </p:sp>
      <p:sp>
        <p:nvSpPr>
          <p:cNvPr id="3" name="Text Placeholder 2">
            <a:extLst>
              <a:ext uri="{FF2B5EF4-FFF2-40B4-BE49-F238E27FC236}">
                <a16:creationId xmlns:a16="http://schemas.microsoft.com/office/drawing/2014/main" id="{27EB0C3A-6EC1-4C19-A1DA-BED77B033691}"/>
              </a:ext>
            </a:extLst>
          </p:cNvPr>
          <p:cNvSpPr>
            <a:spLocks noGrp="1"/>
          </p:cNvSpPr>
          <p:nvPr>
            <p:ph type="body" idx="1"/>
          </p:nvPr>
        </p:nvSpPr>
        <p:spPr>
          <a:xfrm>
            <a:off x="2043118" y="804245"/>
            <a:ext cx="4552121" cy="823912"/>
          </a:xfrm>
        </p:spPr>
        <p:txBody>
          <a:bodyPr/>
          <a:lstStyle/>
          <a:p>
            <a:r>
              <a:rPr lang="en-US" dirty="0">
                <a:cs typeface="Arial"/>
              </a:rPr>
              <a:t>Read </a:t>
            </a:r>
            <a:r>
              <a:rPr lang="en-US" i="1" dirty="0">
                <a:cs typeface="Arial"/>
              </a:rPr>
              <a:t>everything </a:t>
            </a:r>
            <a:r>
              <a:rPr lang="en-US" dirty="0">
                <a:cs typeface="Arial"/>
              </a:rPr>
              <a:t>out loud</a:t>
            </a:r>
          </a:p>
        </p:txBody>
      </p:sp>
      <p:pic>
        <p:nvPicPr>
          <p:cNvPr id="7" name="Picture 7" descr="A picture containing person, person&#10;&#10;Description automatically generated">
            <a:extLst>
              <a:ext uri="{FF2B5EF4-FFF2-40B4-BE49-F238E27FC236}">
                <a16:creationId xmlns:a16="http://schemas.microsoft.com/office/drawing/2014/main" id="{82E3BA61-DF47-4F55-8A0A-708C6147EF73}"/>
              </a:ext>
            </a:extLst>
          </p:cNvPr>
          <p:cNvPicPr>
            <a:picLocks noGrp="1" noChangeAspect="1"/>
          </p:cNvPicPr>
          <p:nvPr>
            <p:ph sz="half" idx="2"/>
          </p:nvPr>
        </p:nvPicPr>
        <p:blipFill>
          <a:blip r:embed="rId2"/>
          <a:stretch>
            <a:fillRect/>
          </a:stretch>
        </p:blipFill>
        <p:spPr>
          <a:xfrm>
            <a:off x="2191691" y="1853771"/>
            <a:ext cx="2566724" cy="1954750"/>
          </a:xfrm>
        </p:spPr>
      </p:pic>
      <p:pic>
        <p:nvPicPr>
          <p:cNvPr id="8" name="Picture 8">
            <a:extLst>
              <a:ext uri="{FF2B5EF4-FFF2-40B4-BE49-F238E27FC236}">
                <a16:creationId xmlns:a16="http://schemas.microsoft.com/office/drawing/2014/main" id="{18CFB5DE-2806-4396-9D63-C1221BD288F5}"/>
              </a:ext>
            </a:extLst>
          </p:cNvPr>
          <p:cNvPicPr>
            <a:picLocks noGrp="1" noChangeAspect="1"/>
          </p:cNvPicPr>
          <p:nvPr>
            <p:ph sz="quarter" idx="4"/>
          </p:nvPr>
        </p:nvPicPr>
        <p:blipFill>
          <a:blip r:embed="rId3"/>
          <a:stretch>
            <a:fillRect/>
          </a:stretch>
        </p:blipFill>
        <p:spPr>
          <a:xfrm>
            <a:off x="2191691" y="4153566"/>
            <a:ext cx="3653102" cy="2038675"/>
          </a:xfrm>
        </p:spPr>
      </p:pic>
      <p:sp>
        <p:nvSpPr>
          <p:cNvPr id="10" name="TextBox 9">
            <a:extLst>
              <a:ext uri="{FF2B5EF4-FFF2-40B4-BE49-F238E27FC236}">
                <a16:creationId xmlns:a16="http://schemas.microsoft.com/office/drawing/2014/main" id="{2EEDD45B-9D87-CA38-C4C8-9CA4EF6F377A}"/>
              </a:ext>
            </a:extLst>
          </p:cNvPr>
          <p:cNvSpPr txBox="1"/>
          <p:nvPr/>
        </p:nvSpPr>
        <p:spPr>
          <a:xfrm>
            <a:off x="5844793" y="1777196"/>
            <a:ext cx="6094520" cy="2031325"/>
          </a:xfrm>
          <a:prstGeom prst="rect">
            <a:avLst/>
          </a:prstGeom>
          <a:noFill/>
        </p:spPr>
        <p:txBody>
          <a:bodyPr wrap="square">
            <a:spAutoFit/>
          </a:bodyPr>
          <a:lstStyle/>
          <a:p>
            <a:r>
              <a:rPr lang="en-US" dirty="0"/>
              <a:t>Auditory Learners learn best when they hear things, so say everything you need to learn out loud! The act of speaking the words and hearing them can help you understand new things.  It might be best to have someone else read things to you, but when you don’t have someone available to read your textbook to you, you have yourself.  So read out loud!</a:t>
            </a:r>
          </a:p>
        </p:txBody>
      </p:sp>
      <p:pic>
        <p:nvPicPr>
          <p:cNvPr id="11" name="Picture 10" descr="A blue horse head in a circle&#10;&#10;Description automatically generated">
            <a:extLst>
              <a:ext uri="{FF2B5EF4-FFF2-40B4-BE49-F238E27FC236}">
                <a16:creationId xmlns:a16="http://schemas.microsoft.com/office/drawing/2014/main" id="{FB71E0DA-F25C-1B66-7408-35A0891F9457}"/>
              </a:ext>
            </a:extLst>
          </p:cNvPr>
          <p:cNvPicPr>
            <a:picLocks noChangeAspect="1"/>
          </p:cNvPicPr>
          <p:nvPr/>
        </p:nvPicPr>
        <p:blipFill>
          <a:blip r:embed="rId4"/>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1981133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FC5E-9978-4A42-A30C-DDBBB7B38852}"/>
              </a:ext>
            </a:extLst>
          </p:cNvPr>
          <p:cNvSpPr>
            <a:spLocks noGrp="1"/>
          </p:cNvSpPr>
          <p:nvPr>
            <p:ph type="title"/>
          </p:nvPr>
        </p:nvSpPr>
        <p:spPr>
          <a:xfrm>
            <a:off x="2256182" y="172744"/>
            <a:ext cx="9412343" cy="1325563"/>
          </a:xfrm>
        </p:spPr>
        <p:txBody>
          <a:bodyPr/>
          <a:lstStyle/>
          <a:p>
            <a:r>
              <a:rPr lang="en-US" dirty="0">
                <a:solidFill>
                  <a:srgbClr val="FF0000"/>
                </a:solidFill>
                <a:ea typeface="+mj-lt"/>
                <a:cs typeface="+mj-lt"/>
              </a:rPr>
              <a:t>Auditory Learner: Study Hacks</a:t>
            </a:r>
          </a:p>
        </p:txBody>
      </p:sp>
      <p:sp>
        <p:nvSpPr>
          <p:cNvPr id="4" name="Text Placeholder 3">
            <a:extLst>
              <a:ext uri="{FF2B5EF4-FFF2-40B4-BE49-F238E27FC236}">
                <a16:creationId xmlns:a16="http://schemas.microsoft.com/office/drawing/2014/main" id="{2B6BA2E9-8AAD-49A5-96D1-96219F457F61}"/>
              </a:ext>
            </a:extLst>
          </p:cNvPr>
          <p:cNvSpPr>
            <a:spLocks noGrp="1"/>
          </p:cNvSpPr>
          <p:nvPr>
            <p:ph type="body" idx="1"/>
          </p:nvPr>
        </p:nvSpPr>
        <p:spPr>
          <a:xfrm>
            <a:off x="2256182" y="1279476"/>
            <a:ext cx="4552121" cy="823912"/>
          </a:xfrm>
        </p:spPr>
        <p:txBody>
          <a:bodyPr>
            <a:normAutofit fontScale="92500" lnSpcReduction="20000"/>
          </a:bodyPr>
          <a:lstStyle/>
          <a:p>
            <a:r>
              <a:rPr lang="en-US" dirty="0">
                <a:cs typeface="Arial"/>
              </a:rPr>
              <a:t>Talk to someone about what you are learning/ class discussions and study groups</a:t>
            </a:r>
            <a:endParaRPr lang="en-US" dirty="0"/>
          </a:p>
        </p:txBody>
      </p:sp>
      <p:pic>
        <p:nvPicPr>
          <p:cNvPr id="19" name="Picture 19">
            <a:extLst>
              <a:ext uri="{FF2B5EF4-FFF2-40B4-BE49-F238E27FC236}">
                <a16:creationId xmlns:a16="http://schemas.microsoft.com/office/drawing/2014/main" id="{1284418E-C76D-4602-AC3C-7FB0BD934B08}"/>
              </a:ext>
            </a:extLst>
          </p:cNvPr>
          <p:cNvPicPr>
            <a:picLocks noGrp="1" noChangeAspect="1"/>
          </p:cNvPicPr>
          <p:nvPr>
            <p:ph sz="half" idx="2"/>
          </p:nvPr>
        </p:nvPicPr>
        <p:blipFill>
          <a:blip r:embed="rId2"/>
          <a:stretch>
            <a:fillRect/>
          </a:stretch>
        </p:blipFill>
        <p:spPr>
          <a:xfrm>
            <a:off x="2256182" y="2215302"/>
            <a:ext cx="3247973" cy="1818865"/>
          </a:xfrm>
        </p:spPr>
      </p:pic>
      <p:pic>
        <p:nvPicPr>
          <p:cNvPr id="11" name="Picture 11" descr="A picture containing indoor, table&#10;&#10;Description automatically generated">
            <a:extLst>
              <a:ext uri="{FF2B5EF4-FFF2-40B4-BE49-F238E27FC236}">
                <a16:creationId xmlns:a16="http://schemas.microsoft.com/office/drawing/2014/main" id="{A998A88C-3792-4ECD-95BD-7DD807F826B4}"/>
              </a:ext>
            </a:extLst>
          </p:cNvPr>
          <p:cNvPicPr>
            <a:picLocks noGrp="1" noChangeAspect="1"/>
          </p:cNvPicPr>
          <p:nvPr>
            <p:ph sz="quarter" idx="4"/>
          </p:nvPr>
        </p:nvPicPr>
        <p:blipFill>
          <a:blip r:embed="rId3"/>
          <a:stretch>
            <a:fillRect/>
          </a:stretch>
        </p:blipFill>
        <p:spPr>
          <a:xfrm>
            <a:off x="2256182" y="4406372"/>
            <a:ext cx="3247973" cy="1753884"/>
          </a:xfrm>
        </p:spPr>
      </p:pic>
      <p:sp>
        <p:nvSpPr>
          <p:cNvPr id="8" name="TextBox 7">
            <a:extLst>
              <a:ext uri="{FF2B5EF4-FFF2-40B4-BE49-F238E27FC236}">
                <a16:creationId xmlns:a16="http://schemas.microsoft.com/office/drawing/2014/main" id="{8C3C5C34-3ECE-4D8E-5A51-276EE81459D6}"/>
              </a:ext>
            </a:extLst>
          </p:cNvPr>
          <p:cNvSpPr txBox="1"/>
          <p:nvPr/>
        </p:nvSpPr>
        <p:spPr>
          <a:xfrm>
            <a:off x="5653597" y="2264453"/>
            <a:ext cx="6094520" cy="1754326"/>
          </a:xfrm>
          <a:prstGeom prst="rect">
            <a:avLst/>
          </a:prstGeom>
          <a:noFill/>
        </p:spPr>
        <p:txBody>
          <a:bodyPr wrap="square">
            <a:spAutoFit/>
          </a:bodyPr>
          <a:lstStyle/>
          <a:p>
            <a:r>
              <a:rPr lang="en-US" dirty="0"/>
              <a:t>Study groups and group discussions work well as a learning tool for many students, that is why it is encouraged in class. Explaining things to someone else can help you organize your thoughts and understanding of a subject and can help you connect information together that you were unable to before.</a:t>
            </a:r>
          </a:p>
        </p:txBody>
      </p:sp>
      <p:pic>
        <p:nvPicPr>
          <p:cNvPr id="9" name="Picture 8" descr="A blue horse head in a circle&#10;&#10;Description automatically generated">
            <a:extLst>
              <a:ext uri="{FF2B5EF4-FFF2-40B4-BE49-F238E27FC236}">
                <a16:creationId xmlns:a16="http://schemas.microsoft.com/office/drawing/2014/main" id="{2E02690C-9A8D-9C52-D634-3DF70E516BD6}"/>
              </a:ext>
            </a:extLst>
          </p:cNvPr>
          <p:cNvPicPr>
            <a:picLocks noChangeAspect="1"/>
          </p:cNvPicPr>
          <p:nvPr/>
        </p:nvPicPr>
        <p:blipFill>
          <a:blip r:embed="rId4"/>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3436928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413B-56CD-4745-BC3F-B1F067CF98F2}"/>
              </a:ext>
            </a:extLst>
          </p:cNvPr>
          <p:cNvSpPr>
            <a:spLocks noGrp="1"/>
          </p:cNvSpPr>
          <p:nvPr>
            <p:ph type="title"/>
          </p:nvPr>
        </p:nvSpPr>
        <p:spPr/>
        <p:txBody>
          <a:bodyPr/>
          <a:lstStyle/>
          <a:p>
            <a:r>
              <a:rPr lang="en-US" dirty="0">
                <a:cs typeface="Arial"/>
              </a:rPr>
              <a:t>Knowing </a:t>
            </a:r>
            <a:r>
              <a:rPr lang="en-US" u="sng" dirty="0">
                <a:cs typeface="Arial"/>
              </a:rPr>
              <a:t>how</a:t>
            </a:r>
            <a:r>
              <a:rPr lang="en-US" dirty="0">
                <a:cs typeface="Arial"/>
              </a:rPr>
              <a:t> to learn and how </a:t>
            </a:r>
            <a:r>
              <a:rPr lang="en-US" u="sng" dirty="0">
                <a:cs typeface="Arial"/>
              </a:rPr>
              <a:t>you</a:t>
            </a:r>
            <a:r>
              <a:rPr lang="en-US" dirty="0">
                <a:cs typeface="Arial"/>
              </a:rPr>
              <a:t> learn:</a:t>
            </a:r>
            <a:endParaRPr lang="en-US" dirty="0"/>
          </a:p>
        </p:txBody>
      </p:sp>
      <p:sp>
        <p:nvSpPr>
          <p:cNvPr id="3" name="Content Placeholder 2">
            <a:extLst>
              <a:ext uri="{FF2B5EF4-FFF2-40B4-BE49-F238E27FC236}">
                <a16:creationId xmlns:a16="http://schemas.microsoft.com/office/drawing/2014/main" id="{F548B7F1-F1E2-4713-87AE-69B96CE8BF11}"/>
              </a:ext>
            </a:extLst>
          </p:cNvPr>
          <p:cNvSpPr>
            <a:spLocks noGrp="1"/>
          </p:cNvSpPr>
          <p:nvPr>
            <p:ph idx="1"/>
          </p:nvPr>
        </p:nvSpPr>
        <p:spPr/>
        <p:txBody>
          <a:bodyPr vert="horz" lIns="91440" tIns="45720" rIns="91440" bIns="45720" rtlCol="0" anchor="t">
            <a:normAutofit/>
          </a:bodyPr>
          <a:lstStyle/>
          <a:p>
            <a:r>
              <a:rPr lang="en-US" dirty="0">
                <a:cs typeface="Arial"/>
              </a:rPr>
              <a:t>What </a:t>
            </a:r>
            <a:r>
              <a:rPr lang="en-US" u="sng" dirty="0">
                <a:cs typeface="Arial"/>
              </a:rPr>
              <a:t>is</a:t>
            </a:r>
            <a:r>
              <a:rPr lang="en-US" dirty="0">
                <a:cs typeface="Arial"/>
              </a:rPr>
              <a:t> a Learning Style?</a:t>
            </a:r>
          </a:p>
          <a:p>
            <a:r>
              <a:rPr lang="en-US" dirty="0">
                <a:cs typeface="Arial"/>
              </a:rPr>
              <a:t>What is </a:t>
            </a:r>
            <a:r>
              <a:rPr lang="en-US" u="sng" dirty="0">
                <a:cs typeface="Arial"/>
              </a:rPr>
              <a:t>your</a:t>
            </a:r>
            <a:r>
              <a:rPr lang="en-US" dirty="0">
                <a:cs typeface="Arial"/>
              </a:rPr>
              <a:t> Learning Style?</a:t>
            </a:r>
          </a:p>
          <a:p>
            <a:r>
              <a:rPr lang="en-US" dirty="0">
                <a:cs typeface="Arial"/>
              </a:rPr>
              <a:t>What can you do to work </a:t>
            </a:r>
            <a:r>
              <a:rPr lang="en-US" u="sng" dirty="0">
                <a:cs typeface="Arial"/>
              </a:rPr>
              <a:t>with</a:t>
            </a:r>
            <a:r>
              <a:rPr lang="en-US" dirty="0">
                <a:cs typeface="Arial"/>
              </a:rPr>
              <a:t> your Learning Style?</a:t>
            </a:r>
          </a:p>
          <a:p>
            <a:endParaRPr lang="en-US" dirty="0">
              <a:cs typeface="Arial"/>
            </a:endParaRPr>
          </a:p>
        </p:txBody>
      </p:sp>
      <p:pic>
        <p:nvPicPr>
          <p:cNvPr id="4" name="Picture 3">
            <a:extLst>
              <a:ext uri="{FF2B5EF4-FFF2-40B4-BE49-F238E27FC236}">
                <a16:creationId xmlns:a16="http://schemas.microsoft.com/office/drawing/2014/main" id="{3204F8C1-33EF-13E1-54BE-406AA85C7635}"/>
              </a:ext>
            </a:extLst>
          </p:cNvPr>
          <p:cNvPicPr>
            <a:picLocks noChangeAspect="1"/>
          </p:cNvPicPr>
          <p:nvPr/>
        </p:nvPicPr>
        <p:blipFill>
          <a:blip r:embed="rId2"/>
          <a:stretch>
            <a:fillRect/>
          </a:stretch>
        </p:blipFill>
        <p:spPr>
          <a:xfrm>
            <a:off x="184005" y="5162450"/>
            <a:ext cx="1566808" cy="1542422"/>
          </a:xfrm>
          <a:prstGeom prst="rect">
            <a:avLst/>
          </a:prstGeom>
        </p:spPr>
      </p:pic>
    </p:spTree>
    <p:extLst>
      <p:ext uri="{BB962C8B-B14F-4D97-AF65-F5344CB8AC3E}">
        <p14:creationId xmlns:p14="http://schemas.microsoft.com/office/powerpoint/2010/main" val="2462732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93DA-C8D1-48CC-9A50-A6D4909FE2FA}"/>
              </a:ext>
            </a:extLst>
          </p:cNvPr>
          <p:cNvSpPr>
            <a:spLocks noGrp="1"/>
          </p:cNvSpPr>
          <p:nvPr>
            <p:ph type="title"/>
          </p:nvPr>
        </p:nvSpPr>
        <p:spPr>
          <a:xfrm>
            <a:off x="2256182" y="177403"/>
            <a:ext cx="9412343" cy="1325563"/>
          </a:xfrm>
        </p:spPr>
        <p:txBody>
          <a:bodyPr/>
          <a:lstStyle/>
          <a:p>
            <a:r>
              <a:rPr lang="en-US" dirty="0">
                <a:solidFill>
                  <a:srgbClr val="FF0000"/>
                </a:solidFill>
                <a:ea typeface="+mj-lt"/>
                <a:cs typeface="+mj-lt"/>
              </a:rPr>
              <a:t>Auditory Learner: Study Hacks</a:t>
            </a:r>
            <a:endParaRPr lang="en-US" dirty="0"/>
          </a:p>
        </p:txBody>
      </p:sp>
      <p:sp>
        <p:nvSpPr>
          <p:cNvPr id="3" name="Text Placeholder 2">
            <a:extLst>
              <a:ext uri="{FF2B5EF4-FFF2-40B4-BE49-F238E27FC236}">
                <a16:creationId xmlns:a16="http://schemas.microsoft.com/office/drawing/2014/main" id="{DA0BA084-3B77-489A-98CC-9D9946D10139}"/>
              </a:ext>
            </a:extLst>
          </p:cNvPr>
          <p:cNvSpPr>
            <a:spLocks noGrp="1"/>
          </p:cNvSpPr>
          <p:nvPr>
            <p:ph type="body" idx="1"/>
          </p:nvPr>
        </p:nvSpPr>
        <p:spPr>
          <a:xfrm>
            <a:off x="2256182" y="1103909"/>
            <a:ext cx="4552121" cy="1139597"/>
          </a:xfrm>
        </p:spPr>
        <p:txBody>
          <a:bodyPr>
            <a:normAutofit fontScale="92500" lnSpcReduction="20000"/>
          </a:bodyPr>
          <a:lstStyle/>
          <a:p>
            <a:pPr algn="ctr"/>
            <a:r>
              <a:rPr lang="en-US" dirty="0">
                <a:ea typeface="+mn-lt"/>
                <a:cs typeface="+mn-lt"/>
              </a:rPr>
              <a:t>Make recordings of lectures (with permission) and recordings of your notes and listen to them.</a:t>
            </a:r>
            <a:endParaRPr lang="en-US" dirty="0"/>
          </a:p>
        </p:txBody>
      </p:sp>
      <p:pic>
        <p:nvPicPr>
          <p:cNvPr id="13" name="Picture 7" descr="Graphical user interface&#10;&#10;Description automatically generated">
            <a:extLst>
              <a:ext uri="{FF2B5EF4-FFF2-40B4-BE49-F238E27FC236}">
                <a16:creationId xmlns:a16="http://schemas.microsoft.com/office/drawing/2014/main" id="{48BAAF01-0A6A-443E-B0C9-7FC1D85D2072}"/>
              </a:ext>
            </a:extLst>
          </p:cNvPr>
          <p:cNvPicPr>
            <a:picLocks noChangeAspect="1"/>
          </p:cNvPicPr>
          <p:nvPr/>
        </p:nvPicPr>
        <p:blipFill>
          <a:blip r:embed="rId2"/>
          <a:stretch>
            <a:fillRect/>
          </a:stretch>
        </p:blipFill>
        <p:spPr>
          <a:xfrm>
            <a:off x="2645612" y="2613310"/>
            <a:ext cx="3773260" cy="2122714"/>
          </a:xfrm>
          <a:prstGeom prst="rect">
            <a:avLst/>
          </a:prstGeom>
        </p:spPr>
      </p:pic>
      <p:sp>
        <p:nvSpPr>
          <p:cNvPr id="11" name="TextBox 10">
            <a:extLst>
              <a:ext uri="{FF2B5EF4-FFF2-40B4-BE49-F238E27FC236}">
                <a16:creationId xmlns:a16="http://schemas.microsoft.com/office/drawing/2014/main" id="{6F92E891-40F4-9879-107A-D457DF6BD268}"/>
              </a:ext>
            </a:extLst>
          </p:cNvPr>
          <p:cNvSpPr txBox="1"/>
          <p:nvPr/>
        </p:nvSpPr>
        <p:spPr>
          <a:xfrm>
            <a:off x="6808303" y="2243506"/>
            <a:ext cx="5061142" cy="2862322"/>
          </a:xfrm>
          <a:prstGeom prst="rect">
            <a:avLst/>
          </a:prstGeom>
          <a:noFill/>
        </p:spPr>
        <p:txBody>
          <a:bodyPr wrap="square">
            <a:spAutoFit/>
          </a:bodyPr>
          <a:lstStyle/>
          <a:p>
            <a:r>
              <a:rPr lang="en-US" dirty="0"/>
              <a:t>Listening to everything someone says once is helpful, but do you know what is more helpful? Yeah, being able to listen to what that person said as many times as you need to until you understand! Make sure to get their permission. Listening to recordings of lectures or conversations will help just like listening to someone during those interactions, only you can listen on your own time, at your own pace, and in a distraction free environment. </a:t>
            </a:r>
          </a:p>
        </p:txBody>
      </p:sp>
      <p:pic>
        <p:nvPicPr>
          <p:cNvPr id="12" name="Picture 11" descr="A blue horse head in a circle&#10;&#10;Description automatically generated">
            <a:extLst>
              <a:ext uri="{FF2B5EF4-FFF2-40B4-BE49-F238E27FC236}">
                <a16:creationId xmlns:a16="http://schemas.microsoft.com/office/drawing/2014/main" id="{97A31487-AE65-26B4-E059-FB61C71F5132}"/>
              </a:ext>
            </a:extLst>
          </p:cNvPr>
          <p:cNvPicPr>
            <a:picLocks noChangeAspect="1"/>
          </p:cNvPicPr>
          <p:nvPr/>
        </p:nvPicPr>
        <p:blipFill>
          <a:blip r:embed="rId3"/>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1272242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9FE80-0124-42E2-B5B0-356B02B06379}"/>
              </a:ext>
            </a:extLst>
          </p:cNvPr>
          <p:cNvSpPr>
            <a:spLocks noGrp="1"/>
          </p:cNvSpPr>
          <p:nvPr>
            <p:ph type="title"/>
          </p:nvPr>
        </p:nvSpPr>
        <p:spPr>
          <a:xfrm>
            <a:off x="2114137" y="119050"/>
            <a:ext cx="9412343" cy="1325563"/>
          </a:xfrm>
        </p:spPr>
        <p:txBody>
          <a:bodyPr/>
          <a:lstStyle/>
          <a:p>
            <a:r>
              <a:rPr lang="en-US" dirty="0">
                <a:solidFill>
                  <a:srgbClr val="FF0000"/>
                </a:solidFill>
                <a:ea typeface="+mj-lt"/>
                <a:cs typeface="+mj-lt"/>
              </a:rPr>
              <a:t>Auditory Learner: Study Hacks</a:t>
            </a:r>
            <a:endParaRPr lang="en-US" dirty="0">
              <a:ea typeface="+mj-lt"/>
              <a:cs typeface="+mj-lt"/>
            </a:endParaRPr>
          </a:p>
        </p:txBody>
      </p:sp>
      <p:sp>
        <p:nvSpPr>
          <p:cNvPr id="3" name="Text Placeholder 2">
            <a:extLst>
              <a:ext uri="{FF2B5EF4-FFF2-40B4-BE49-F238E27FC236}">
                <a16:creationId xmlns:a16="http://schemas.microsoft.com/office/drawing/2014/main" id="{4F3C1699-EDFF-41B0-89A8-C463A6A82510}"/>
              </a:ext>
            </a:extLst>
          </p:cNvPr>
          <p:cNvSpPr>
            <a:spLocks noGrp="1"/>
          </p:cNvSpPr>
          <p:nvPr>
            <p:ph type="body" idx="1"/>
          </p:nvPr>
        </p:nvSpPr>
        <p:spPr>
          <a:xfrm>
            <a:off x="2114137" y="1114593"/>
            <a:ext cx="4552121" cy="823912"/>
          </a:xfrm>
        </p:spPr>
        <p:txBody>
          <a:bodyPr>
            <a:normAutofit/>
          </a:bodyPr>
          <a:lstStyle/>
          <a:p>
            <a:r>
              <a:rPr lang="en-US" dirty="0">
                <a:cs typeface="Arial"/>
              </a:rPr>
              <a:t>Listen to videos that explain the concepts</a:t>
            </a:r>
          </a:p>
        </p:txBody>
      </p:sp>
      <p:pic>
        <p:nvPicPr>
          <p:cNvPr id="7" name="Picture 7" descr="Graphical user interface&#10;&#10;Description automatically generated">
            <a:extLst>
              <a:ext uri="{FF2B5EF4-FFF2-40B4-BE49-F238E27FC236}">
                <a16:creationId xmlns:a16="http://schemas.microsoft.com/office/drawing/2014/main" id="{2DC194C8-F5AA-435B-A6FC-9038A7581A02}"/>
              </a:ext>
            </a:extLst>
          </p:cNvPr>
          <p:cNvPicPr>
            <a:picLocks noGrp="1" noChangeAspect="1"/>
          </p:cNvPicPr>
          <p:nvPr>
            <p:ph sz="half" idx="2"/>
          </p:nvPr>
        </p:nvPicPr>
        <p:blipFill>
          <a:blip r:embed="rId2"/>
          <a:stretch>
            <a:fillRect/>
          </a:stretch>
        </p:blipFill>
        <p:spPr>
          <a:xfrm>
            <a:off x="2256182" y="2068791"/>
            <a:ext cx="2847975" cy="1600200"/>
          </a:xfrm>
        </p:spPr>
      </p:pic>
      <p:pic>
        <p:nvPicPr>
          <p:cNvPr id="13" name="Picture 13" descr="Logo&#10;&#10;Description automatically generated">
            <a:extLst>
              <a:ext uri="{FF2B5EF4-FFF2-40B4-BE49-F238E27FC236}">
                <a16:creationId xmlns:a16="http://schemas.microsoft.com/office/drawing/2014/main" id="{7460522E-7BBB-462C-A6C1-964240052353}"/>
              </a:ext>
            </a:extLst>
          </p:cNvPr>
          <p:cNvPicPr>
            <a:picLocks noChangeAspect="1"/>
          </p:cNvPicPr>
          <p:nvPr/>
        </p:nvPicPr>
        <p:blipFill>
          <a:blip r:embed="rId3"/>
          <a:stretch>
            <a:fillRect/>
          </a:stretch>
        </p:blipFill>
        <p:spPr>
          <a:xfrm>
            <a:off x="2043117" y="5322269"/>
            <a:ext cx="3236880" cy="1035476"/>
          </a:xfrm>
          <a:prstGeom prst="rect">
            <a:avLst/>
          </a:prstGeom>
        </p:spPr>
      </p:pic>
      <p:pic>
        <p:nvPicPr>
          <p:cNvPr id="15" name="Picture 15" descr="Text, logo&#10;&#10;Description automatically generated">
            <a:extLst>
              <a:ext uri="{FF2B5EF4-FFF2-40B4-BE49-F238E27FC236}">
                <a16:creationId xmlns:a16="http://schemas.microsoft.com/office/drawing/2014/main" id="{48FAEB10-CFCC-42B8-8C4F-713952B61D6A}"/>
              </a:ext>
            </a:extLst>
          </p:cNvPr>
          <p:cNvPicPr>
            <a:picLocks noChangeAspect="1"/>
          </p:cNvPicPr>
          <p:nvPr/>
        </p:nvPicPr>
        <p:blipFill>
          <a:blip r:embed="rId4"/>
          <a:stretch>
            <a:fillRect/>
          </a:stretch>
        </p:blipFill>
        <p:spPr>
          <a:xfrm>
            <a:off x="2256181" y="3799276"/>
            <a:ext cx="2847975" cy="1392935"/>
          </a:xfrm>
          <a:prstGeom prst="rect">
            <a:avLst/>
          </a:prstGeom>
        </p:spPr>
      </p:pic>
      <p:sp>
        <p:nvSpPr>
          <p:cNvPr id="12" name="TextBox 11">
            <a:extLst>
              <a:ext uri="{FF2B5EF4-FFF2-40B4-BE49-F238E27FC236}">
                <a16:creationId xmlns:a16="http://schemas.microsoft.com/office/drawing/2014/main" id="{F22E5129-32A5-99C1-3BF9-879C67D89668}"/>
              </a:ext>
            </a:extLst>
          </p:cNvPr>
          <p:cNvSpPr txBox="1"/>
          <p:nvPr/>
        </p:nvSpPr>
        <p:spPr>
          <a:xfrm>
            <a:off x="5763827" y="2190332"/>
            <a:ext cx="6094520" cy="923330"/>
          </a:xfrm>
          <a:prstGeom prst="rect">
            <a:avLst/>
          </a:prstGeom>
          <a:noFill/>
        </p:spPr>
        <p:txBody>
          <a:bodyPr wrap="square">
            <a:spAutoFit/>
          </a:bodyPr>
          <a:lstStyle/>
          <a:p>
            <a:r>
              <a:rPr lang="en-US" dirty="0"/>
              <a:t>There are a lot of people out there who are experts on topics and will talk for hours about those topics! Find a podcast, or a YouTuber, or an audible book to listen to.  </a:t>
            </a:r>
          </a:p>
        </p:txBody>
      </p:sp>
      <p:pic>
        <p:nvPicPr>
          <p:cNvPr id="16" name="Picture 15" descr="A blue horse head in a circle&#10;&#10;Description automatically generated">
            <a:extLst>
              <a:ext uri="{FF2B5EF4-FFF2-40B4-BE49-F238E27FC236}">
                <a16:creationId xmlns:a16="http://schemas.microsoft.com/office/drawing/2014/main" id="{151B8976-1F97-8CE6-5CFF-628517702DDA}"/>
              </a:ext>
            </a:extLst>
          </p:cNvPr>
          <p:cNvPicPr>
            <a:picLocks noChangeAspect="1"/>
          </p:cNvPicPr>
          <p:nvPr/>
        </p:nvPicPr>
        <p:blipFill>
          <a:blip r:embed="rId5"/>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2403082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20920-560C-4B54-A795-8775793AE9A6}"/>
              </a:ext>
            </a:extLst>
          </p:cNvPr>
          <p:cNvSpPr>
            <a:spLocks noGrp="1"/>
          </p:cNvSpPr>
          <p:nvPr>
            <p:ph type="title"/>
          </p:nvPr>
        </p:nvSpPr>
        <p:spPr>
          <a:xfrm>
            <a:off x="2256179" y="160939"/>
            <a:ext cx="9412343" cy="1325563"/>
          </a:xfrm>
        </p:spPr>
        <p:txBody>
          <a:bodyPr/>
          <a:lstStyle/>
          <a:p>
            <a:r>
              <a:rPr lang="en-US" dirty="0">
                <a:solidFill>
                  <a:srgbClr val="FF0000"/>
                </a:solidFill>
                <a:ea typeface="+mj-lt"/>
                <a:cs typeface="+mj-lt"/>
              </a:rPr>
              <a:t>Auditory Learner: Study Hacks</a:t>
            </a:r>
            <a:endParaRPr lang="en-US" dirty="0"/>
          </a:p>
        </p:txBody>
      </p:sp>
      <p:pic>
        <p:nvPicPr>
          <p:cNvPr id="8" name="Picture 8" descr="Text, letter, whiteboard&#10;&#10;Description automatically generated">
            <a:extLst>
              <a:ext uri="{FF2B5EF4-FFF2-40B4-BE49-F238E27FC236}">
                <a16:creationId xmlns:a16="http://schemas.microsoft.com/office/drawing/2014/main" id="{6053C3AE-30BA-406B-9B22-B9B815A7CB59}"/>
              </a:ext>
            </a:extLst>
          </p:cNvPr>
          <p:cNvPicPr>
            <a:picLocks noGrp="1" noChangeAspect="1"/>
          </p:cNvPicPr>
          <p:nvPr>
            <p:ph sz="quarter" idx="4"/>
          </p:nvPr>
        </p:nvPicPr>
        <p:blipFill>
          <a:blip r:embed="rId2"/>
          <a:stretch>
            <a:fillRect/>
          </a:stretch>
        </p:blipFill>
        <p:spPr>
          <a:xfrm>
            <a:off x="2679096" y="2043436"/>
            <a:ext cx="3234108" cy="4083061"/>
          </a:xfrm>
        </p:spPr>
      </p:pic>
      <p:sp>
        <p:nvSpPr>
          <p:cNvPr id="12" name="Text Placeholder 11">
            <a:extLst>
              <a:ext uri="{FF2B5EF4-FFF2-40B4-BE49-F238E27FC236}">
                <a16:creationId xmlns:a16="http://schemas.microsoft.com/office/drawing/2014/main" id="{E5D09EA2-426E-486A-8174-60AB21450086}"/>
              </a:ext>
            </a:extLst>
          </p:cNvPr>
          <p:cNvSpPr>
            <a:spLocks noGrp="1"/>
          </p:cNvSpPr>
          <p:nvPr>
            <p:ph type="body" idx="1"/>
          </p:nvPr>
        </p:nvSpPr>
        <p:spPr>
          <a:xfrm>
            <a:off x="2256179" y="1074546"/>
            <a:ext cx="4552121" cy="823912"/>
          </a:xfrm>
        </p:spPr>
        <p:txBody>
          <a:bodyPr/>
          <a:lstStyle/>
          <a:p>
            <a:r>
              <a:rPr lang="en-US" dirty="0">
                <a:cs typeface="Arial"/>
              </a:rPr>
              <a:t>Mnemonic devices to help you remember information</a:t>
            </a:r>
          </a:p>
        </p:txBody>
      </p:sp>
      <p:sp>
        <p:nvSpPr>
          <p:cNvPr id="4" name="TextBox 3">
            <a:extLst>
              <a:ext uri="{FF2B5EF4-FFF2-40B4-BE49-F238E27FC236}">
                <a16:creationId xmlns:a16="http://schemas.microsoft.com/office/drawing/2014/main" id="{58C8B9A5-5DC9-ABC3-0E3E-DC47E7D49391}"/>
              </a:ext>
            </a:extLst>
          </p:cNvPr>
          <p:cNvSpPr txBox="1"/>
          <p:nvPr/>
        </p:nvSpPr>
        <p:spPr>
          <a:xfrm>
            <a:off x="6607687" y="2332618"/>
            <a:ext cx="4552121" cy="2862322"/>
          </a:xfrm>
          <a:prstGeom prst="rect">
            <a:avLst/>
          </a:prstGeom>
          <a:noFill/>
        </p:spPr>
        <p:txBody>
          <a:bodyPr wrap="square">
            <a:spAutoFit/>
          </a:bodyPr>
          <a:lstStyle/>
          <a:p>
            <a:r>
              <a:rPr lang="en-US" dirty="0"/>
              <a:t>Auditory Learners might find little phrases helpful for remembering information.  The Acronym PEMDAS helps with math equations, but someone who does not remember PEMDAS might better remember “Please Excuse My Dear Aunt Sally”. Each word begins with a Letter of PEMDAS. This can be used for many things where order of execution is important. </a:t>
            </a:r>
          </a:p>
        </p:txBody>
      </p:sp>
      <p:pic>
        <p:nvPicPr>
          <p:cNvPr id="7" name="Picture 6" descr="A blue horse head in a circle&#10;&#10;Description automatically generated">
            <a:extLst>
              <a:ext uri="{FF2B5EF4-FFF2-40B4-BE49-F238E27FC236}">
                <a16:creationId xmlns:a16="http://schemas.microsoft.com/office/drawing/2014/main" id="{0A8428DE-C31F-B9C5-582C-A504266F6E44}"/>
              </a:ext>
            </a:extLst>
          </p:cNvPr>
          <p:cNvPicPr>
            <a:picLocks noChangeAspect="1"/>
          </p:cNvPicPr>
          <p:nvPr/>
        </p:nvPicPr>
        <p:blipFill>
          <a:blip r:embed="rId3"/>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46132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1AFE2-1E51-44FD-BEF7-442213AD9019}"/>
              </a:ext>
            </a:extLst>
          </p:cNvPr>
          <p:cNvSpPr>
            <a:spLocks noGrp="1"/>
          </p:cNvSpPr>
          <p:nvPr>
            <p:ph type="title"/>
          </p:nvPr>
        </p:nvSpPr>
        <p:spPr/>
        <p:txBody>
          <a:bodyPr/>
          <a:lstStyle/>
          <a:p>
            <a:r>
              <a:rPr lang="en-US" dirty="0">
                <a:solidFill>
                  <a:srgbClr val="FF0000"/>
                </a:solidFill>
                <a:cs typeface="Arial"/>
              </a:rPr>
              <a:t>The “Kinesthetic Learner”</a:t>
            </a:r>
            <a:endParaRPr lang="en-US" dirty="0">
              <a:solidFill>
                <a:srgbClr val="FF0000"/>
              </a:solidFill>
            </a:endParaRPr>
          </a:p>
        </p:txBody>
      </p:sp>
      <p:sp>
        <p:nvSpPr>
          <p:cNvPr id="3" name="Content Placeholder 2">
            <a:extLst>
              <a:ext uri="{FF2B5EF4-FFF2-40B4-BE49-F238E27FC236}">
                <a16:creationId xmlns:a16="http://schemas.microsoft.com/office/drawing/2014/main" id="{7BA34D73-AAA2-4894-8447-97017F5FDD3A}"/>
              </a:ext>
            </a:extLst>
          </p:cNvPr>
          <p:cNvSpPr>
            <a:spLocks noGrp="1"/>
          </p:cNvSpPr>
          <p:nvPr>
            <p:ph idx="1"/>
          </p:nvPr>
        </p:nvSpPr>
        <p:spPr>
          <a:xfrm>
            <a:off x="2276062" y="1399497"/>
            <a:ext cx="9442173" cy="4351338"/>
          </a:xfrm>
        </p:spPr>
        <p:txBody>
          <a:bodyPr vert="horz" lIns="91440" tIns="45720" rIns="91440" bIns="45720" rtlCol="0" anchor="t">
            <a:normAutofit/>
          </a:bodyPr>
          <a:lstStyle/>
          <a:p>
            <a:pPr marL="0" indent="0">
              <a:buNone/>
            </a:pPr>
            <a:r>
              <a:rPr lang="en-US" dirty="0"/>
              <a:t>Do you like your lab class better than your lecture class? Do you find it hard to sit still when you’re studying? If so, you might be a Kinesthetic Learner.  Kinesthetic Learners prefer to do things, rather than listen or watch.  They typically like to learn through trial and error and like to apply new concepts instead of just learn about them. </a:t>
            </a:r>
          </a:p>
        </p:txBody>
      </p:sp>
      <p:pic>
        <p:nvPicPr>
          <p:cNvPr id="4" name="Picture 3" descr="A blue horse head in a circle&#10;&#10;Description automatically generated">
            <a:extLst>
              <a:ext uri="{FF2B5EF4-FFF2-40B4-BE49-F238E27FC236}">
                <a16:creationId xmlns:a16="http://schemas.microsoft.com/office/drawing/2014/main" id="{35CA6BD7-2E00-AADE-D50D-289573EFDFEE}"/>
              </a:ext>
            </a:extLst>
          </p:cNvPr>
          <p:cNvPicPr>
            <a:picLocks noChangeAspect="1"/>
          </p:cNvPicPr>
          <p:nvPr/>
        </p:nvPicPr>
        <p:blipFill>
          <a:blip r:embed="rId2"/>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365139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86D91-C14A-4847-A920-7937D077A473}"/>
              </a:ext>
            </a:extLst>
          </p:cNvPr>
          <p:cNvSpPr>
            <a:spLocks noGrp="1"/>
          </p:cNvSpPr>
          <p:nvPr>
            <p:ph type="title"/>
          </p:nvPr>
        </p:nvSpPr>
        <p:spPr/>
        <p:txBody>
          <a:bodyPr/>
          <a:lstStyle/>
          <a:p>
            <a:r>
              <a:rPr lang="en-US" dirty="0">
                <a:solidFill>
                  <a:srgbClr val="FF0000"/>
                </a:solidFill>
                <a:ea typeface="+mj-lt"/>
                <a:cs typeface="+mj-lt"/>
              </a:rPr>
              <a:t>Kinesthetic Learner: Study Hacks</a:t>
            </a:r>
            <a:endParaRPr lang="en-US" dirty="0">
              <a:ea typeface="+mj-lt"/>
              <a:cs typeface="+mj-lt"/>
            </a:endParaRPr>
          </a:p>
        </p:txBody>
      </p:sp>
      <p:sp>
        <p:nvSpPr>
          <p:cNvPr id="3" name="Text Placeholder 2">
            <a:extLst>
              <a:ext uri="{FF2B5EF4-FFF2-40B4-BE49-F238E27FC236}">
                <a16:creationId xmlns:a16="http://schemas.microsoft.com/office/drawing/2014/main" id="{AD7A911C-21BF-4AA6-980C-DD04543BF158}"/>
              </a:ext>
            </a:extLst>
          </p:cNvPr>
          <p:cNvSpPr>
            <a:spLocks noGrp="1"/>
          </p:cNvSpPr>
          <p:nvPr>
            <p:ph type="body" idx="1"/>
          </p:nvPr>
        </p:nvSpPr>
        <p:spPr>
          <a:xfrm>
            <a:off x="2256182" y="1393712"/>
            <a:ext cx="4552121" cy="823912"/>
          </a:xfrm>
        </p:spPr>
        <p:txBody>
          <a:bodyPr>
            <a:normAutofit fontScale="92500" lnSpcReduction="20000"/>
          </a:bodyPr>
          <a:lstStyle/>
          <a:p>
            <a:r>
              <a:rPr lang="en-US" dirty="0">
                <a:cs typeface="Arial"/>
              </a:rPr>
              <a:t>Use flashcards and arrange them in groups, and put them in places you will see them</a:t>
            </a:r>
            <a:endParaRPr lang="en-US" dirty="0"/>
          </a:p>
        </p:txBody>
      </p:sp>
      <p:pic>
        <p:nvPicPr>
          <p:cNvPr id="7" name="Picture 7" descr="Text, letter&#10;&#10;Description automatically generated">
            <a:extLst>
              <a:ext uri="{FF2B5EF4-FFF2-40B4-BE49-F238E27FC236}">
                <a16:creationId xmlns:a16="http://schemas.microsoft.com/office/drawing/2014/main" id="{E1C77752-653F-42EE-B625-F6B5C594BA0F}"/>
              </a:ext>
            </a:extLst>
          </p:cNvPr>
          <p:cNvPicPr>
            <a:picLocks noGrp="1" noChangeAspect="1"/>
          </p:cNvPicPr>
          <p:nvPr>
            <p:ph sz="half" idx="2"/>
          </p:nvPr>
        </p:nvPicPr>
        <p:blipFill>
          <a:blip r:embed="rId2"/>
          <a:stretch>
            <a:fillRect/>
          </a:stretch>
        </p:blipFill>
        <p:spPr>
          <a:xfrm>
            <a:off x="2473556" y="2288646"/>
            <a:ext cx="3684588" cy="3684588"/>
          </a:xfrm>
        </p:spPr>
      </p:pic>
      <p:sp>
        <p:nvSpPr>
          <p:cNvPr id="12" name="TextBox 11">
            <a:extLst>
              <a:ext uri="{FF2B5EF4-FFF2-40B4-BE49-F238E27FC236}">
                <a16:creationId xmlns:a16="http://schemas.microsoft.com/office/drawing/2014/main" id="{F09EC4AA-A0D6-02DA-3747-01DB2DE84025}"/>
              </a:ext>
            </a:extLst>
          </p:cNvPr>
          <p:cNvSpPr txBox="1"/>
          <p:nvPr/>
        </p:nvSpPr>
        <p:spPr>
          <a:xfrm>
            <a:off x="6671184" y="2534609"/>
            <a:ext cx="5520816" cy="1477328"/>
          </a:xfrm>
          <a:prstGeom prst="rect">
            <a:avLst/>
          </a:prstGeom>
          <a:noFill/>
        </p:spPr>
        <p:txBody>
          <a:bodyPr wrap="square">
            <a:spAutoFit/>
          </a:bodyPr>
          <a:lstStyle/>
          <a:p>
            <a:r>
              <a:rPr lang="en-US" dirty="0"/>
              <a:t>Take note Kinesthetic Learners! No, really, take notes! Writing things down physically will help you to remember them. Place them in areas you will see and read them and it will re-enforce those notes in your brain.</a:t>
            </a:r>
          </a:p>
        </p:txBody>
      </p:sp>
      <p:pic>
        <p:nvPicPr>
          <p:cNvPr id="13" name="Picture 12" descr="A blue horse head in a circle&#10;&#10;Description automatically generated">
            <a:extLst>
              <a:ext uri="{FF2B5EF4-FFF2-40B4-BE49-F238E27FC236}">
                <a16:creationId xmlns:a16="http://schemas.microsoft.com/office/drawing/2014/main" id="{3C163459-1C81-6CEA-D213-C9EA22858B1B}"/>
              </a:ext>
            </a:extLst>
          </p:cNvPr>
          <p:cNvPicPr>
            <a:picLocks noChangeAspect="1"/>
          </p:cNvPicPr>
          <p:nvPr/>
        </p:nvPicPr>
        <p:blipFill>
          <a:blip r:embed="rId3"/>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1434361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728E3-46E6-4A2C-A7EE-0DCD6D6A7B97}"/>
              </a:ext>
            </a:extLst>
          </p:cNvPr>
          <p:cNvSpPr>
            <a:spLocks noGrp="1"/>
          </p:cNvSpPr>
          <p:nvPr>
            <p:ph type="title"/>
          </p:nvPr>
        </p:nvSpPr>
        <p:spPr>
          <a:xfrm>
            <a:off x="2256180" y="185738"/>
            <a:ext cx="9412343" cy="1325563"/>
          </a:xfrm>
        </p:spPr>
        <p:txBody>
          <a:bodyPr/>
          <a:lstStyle/>
          <a:p>
            <a:r>
              <a:rPr lang="en-US" dirty="0">
                <a:solidFill>
                  <a:srgbClr val="FF0000"/>
                </a:solidFill>
                <a:ea typeface="+mj-lt"/>
                <a:cs typeface="+mj-lt"/>
              </a:rPr>
              <a:t>Kinesthetic Learner: Study Hacks</a:t>
            </a:r>
            <a:endParaRPr lang="en-US" dirty="0">
              <a:ea typeface="+mj-lt"/>
              <a:cs typeface="+mj-lt"/>
            </a:endParaRPr>
          </a:p>
        </p:txBody>
      </p:sp>
      <p:sp>
        <p:nvSpPr>
          <p:cNvPr id="3" name="Text Placeholder 2">
            <a:extLst>
              <a:ext uri="{FF2B5EF4-FFF2-40B4-BE49-F238E27FC236}">
                <a16:creationId xmlns:a16="http://schemas.microsoft.com/office/drawing/2014/main" id="{50EF5B76-31F6-4F0D-9F40-7C5E94DF53A5}"/>
              </a:ext>
            </a:extLst>
          </p:cNvPr>
          <p:cNvSpPr>
            <a:spLocks noGrp="1"/>
          </p:cNvSpPr>
          <p:nvPr>
            <p:ph type="body" idx="1"/>
          </p:nvPr>
        </p:nvSpPr>
        <p:spPr>
          <a:xfrm>
            <a:off x="2256180" y="1099345"/>
            <a:ext cx="4552121" cy="823912"/>
          </a:xfrm>
        </p:spPr>
        <p:txBody>
          <a:bodyPr/>
          <a:lstStyle/>
          <a:p>
            <a:pPr algn="ctr"/>
            <a:r>
              <a:rPr lang="en-US" dirty="0">
                <a:cs typeface="Arial"/>
              </a:rPr>
              <a:t>Active reading and reacting to your text</a:t>
            </a:r>
          </a:p>
        </p:txBody>
      </p:sp>
      <p:pic>
        <p:nvPicPr>
          <p:cNvPr id="11" name="Picture 11" descr="Text&#10;&#10;Description automatically generated">
            <a:extLst>
              <a:ext uri="{FF2B5EF4-FFF2-40B4-BE49-F238E27FC236}">
                <a16:creationId xmlns:a16="http://schemas.microsoft.com/office/drawing/2014/main" id="{A1F1A0CC-F063-48B5-8635-E37D94A38CBE}"/>
              </a:ext>
            </a:extLst>
          </p:cNvPr>
          <p:cNvPicPr>
            <a:picLocks noGrp="1" noChangeAspect="1"/>
          </p:cNvPicPr>
          <p:nvPr>
            <p:ph sz="quarter" idx="4"/>
          </p:nvPr>
        </p:nvPicPr>
        <p:blipFill>
          <a:blip r:embed="rId2"/>
          <a:stretch>
            <a:fillRect/>
          </a:stretch>
        </p:blipFill>
        <p:spPr>
          <a:xfrm>
            <a:off x="2256181" y="2120254"/>
            <a:ext cx="4053724" cy="2629299"/>
          </a:xfrm>
        </p:spPr>
      </p:pic>
      <p:sp>
        <p:nvSpPr>
          <p:cNvPr id="12" name="TextBox 11">
            <a:extLst>
              <a:ext uri="{FF2B5EF4-FFF2-40B4-BE49-F238E27FC236}">
                <a16:creationId xmlns:a16="http://schemas.microsoft.com/office/drawing/2014/main" id="{A553405A-C130-FFD3-F70E-04E5CD1FD5E4}"/>
              </a:ext>
            </a:extLst>
          </p:cNvPr>
          <p:cNvSpPr txBox="1"/>
          <p:nvPr/>
        </p:nvSpPr>
        <p:spPr>
          <a:xfrm>
            <a:off x="6713737" y="2055576"/>
            <a:ext cx="4720702" cy="1200329"/>
          </a:xfrm>
          <a:prstGeom prst="rect">
            <a:avLst/>
          </a:prstGeom>
          <a:noFill/>
        </p:spPr>
        <p:txBody>
          <a:bodyPr wrap="square">
            <a:spAutoFit/>
          </a:bodyPr>
          <a:lstStyle/>
          <a:p>
            <a:r>
              <a:rPr lang="en-US" dirty="0"/>
              <a:t>Make notes, highlight, write in the margins!  Reacting to information as you’re are reading can help you understand information as a Kinesthetic Learner.</a:t>
            </a:r>
          </a:p>
        </p:txBody>
      </p:sp>
      <p:pic>
        <p:nvPicPr>
          <p:cNvPr id="13" name="Picture 12" descr="A blue horse head in a circle&#10;&#10;Description automatically generated">
            <a:extLst>
              <a:ext uri="{FF2B5EF4-FFF2-40B4-BE49-F238E27FC236}">
                <a16:creationId xmlns:a16="http://schemas.microsoft.com/office/drawing/2014/main" id="{47680A07-32BC-7834-8280-8901447C972B}"/>
              </a:ext>
            </a:extLst>
          </p:cNvPr>
          <p:cNvPicPr>
            <a:picLocks noChangeAspect="1"/>
          </p:cNvPicPr>
          <p:nvPr/>
        </p:nvPicPr>
        <p:blipFill>
          <a:blip r:embed="rId3"/>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297878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62FAB-570E-451E-A589-8B38CD9D26FF}"/>
              </a:ext>
            </a:extLst>
          </p:cNvPr>
          <p:cNvSpPr>
            <a:spLocks noGrp="1"/>
          </p:cNvSpPr>
          <p:nvPr>
            <p:ph type="title"/>
          </p:nvPr>
        </p:nvSpPr>
        <p:spPr>
          <a:xfrm>
            <a:off x="2256182" y="203168"/>
            <a:ext cx="9412343" cy="1325563"/>
          </a:xfrm>
        </p:spPr>
        <p:txBody>
          <a:bodyPr/>
          <a:lstStyle/>
          <a:p>
            <a:r>
              <a:rPr lang="en-US" dirty="0">
                <a:solidFill>
                  <a:srgbClr val="FF0000"/>
                </a:solidFill>
                <a:cs typeface="Arial"/>
              </a:rPr>
              <a:t>Kinesthetic Learner: Study Hacks</a:t>
            </a:r>
            <a:endParaRPr lang="en-US" dirty="0">
              <a:ea typeface="+mj-lt"/>
              <a:cs typeface="+mj-lt"/>
            </a:endParaRPr>
          </a:p>
        </p:txBody>
      </p:sp>
      <p:sp>
        <p:nvSpPr>
          <p:cNvPr id="3" name="Text Placeholder 2">
            <a:extLst>
              <a:ext uri="{FF2B5EF4-FFF2-40B4-BE49-F238E27FC236}">
                <a16:creationId xmlns:a16="http://schemas.microsoft.com/office/drawing/2014/main" id="{EB35E58B-11A5-4FD6-8509-73A7856397F8}"/>
              </a:ext>
            </a:extLst>
          </p:cNvPr>
          <p:cNvSpPr>
            <a:spLocks noGrp="1"/>
          </p:cNvSpPr>
          <p:nvPr>
            <p:ph type="body" idx="1"/>
          </p:nvPr>
        </p:nvSpPr>
        <p:spPr>
          <a:xfrm>
            <a:off x="2460369" y="887683"/>
            <a:ext cx="5216149" cy="823912"/>
          </a:xfrm>
        </p:spPr>
        <p:txBody>
          <a:bodyPr>
            <a:normAutofit/>
          </a:bodyPr>
          <a:lstStyle/>
          <a:p>
            <a:r>
              <a:rPr lang="en-US" b="0" dirty="0">
                <a:cs typeface="Arial"/>
              </a:rPr>
              <a:t>Write down your notes on paper!</a:t>
            </a:r>
            <a:endParaRPr lang="en-US" b="0" dirty="0"/>
          </a:p>
        </p:txBody>
      </p:sp>
      <p:pic>
        <p:nvPicPr>
          <p:cNvPr id="12" name="Picture 11" descr="Cartoon character writing on a chalkboard">
            <a:extLst>
              <a:ext uri="{FF2B5EF4-FFF2-40B4-BE49-F238E27FC236}">
                <a16:creationId xmlns:a16="http://schemas.microsoft.com/office/drawing/2014/main" id="{DF3E2CE6-AE4B-E5B3-0C0B-2B5CFE4C0AAB}"/>
              </a:ext>
            </a:extLst>
          </p:cNvPr>
          <p:cNvPicPr>
            <a:picLocks noChangeAspect="1"/>
          </p:cNvPicPr>
          <p:nvPr/>
        </p:nvPicPr>
        <p:blipFill>
          <a:blip r:embed="rId2"/>
          <a:stretch>
            <a:fillRect/>
          </a:stretch>
        </p:blipFill>
        <p:spPr>
          <a:xfrm>
            <a:off x="2374532" y="1894458"/>
            <a:ext cx="4819650" cy="3619500"/>
          </a:xfrm>
          <a:prstGeom prst="rect">
            <a:avLst/>
          </a:prstGeom>
        </p:spPr>
      </p:pic>
      <p:sp>
        <p:nvSpPr>
          <p:cNvPr id="14" name="TextBox 13">
            <a:extLst>
              <a:ext uri="{FF2B5EF4-FFF2-40B4-BE49-F238E27FC236}">
                <a16:creationId xmlns:a16="http://schemas.microsoft.com/office/drawing/2014/main" id="{8913604F-4580-8A52-3513-F67BCDADFA39}"/>
              </a:ext>
            </a:extLst>
          </p:cNvPr>
          <p:cNvSpPr txBox="1"/>
          <p:nvPr/>
        </p:nvSpPr>
        <p:spPr>
          <a:xfrm>
            <a:off x="7515484" y="2136338"/>
            <a:ext cx="4374472" cy="2585323"/>
          </a:xfrm>
          <a:prstGeom prst="rect">
            <a:avLst/>
          </a:prstGeom>
          <a:noFill/>
        </p:spPr>
        <p:txBody>
          <a:bodyPr wrap="square">
            <a:spAutoFit/>
          </a:bodyPr>
          <a:lstStyle/>
          <a:p>
            <a:r>
              <a:rPr lang="en-US" dirty="0"/>
              <a:t>Did you know that writing down notes on paper is actually linked to better learning? According to </a:t>
            </a:r>
            <a:r>
              <a:rPr lang="en-US" dirty="0" err="1"/>
              <a:t>Bergland</a:t>
            </a:r>
            <a:r>
              <a:rPr lang="en-US" dirty="0"/>
              <a:t>, in Psychology Today, writing on paper activates the brain “more robustly” than typing notes on a phone or computer.  Hand-written notes help with memory recall and are overall more accurate than typed notes. </a:t>
            </a:r>
          </a:p>
        </p:txBody>
      </p:sp>
      <p:pic>
        <p:nvPicPr>
          <p:cNvPr id="15" name="Picture 14" descr="A blue horse head in a circle&#10;&#10;Description automatically generated">
            <a:extLst>
              <a:ext uri="{FF2B5EF4-FFF2-40B4-BE49-F238E27FC236}">
                <a16:creationId xmlns:a16="http://schemas.microsoft.com/office/drawing/2014/main" id="{692937F4-05EE-BA85-FD1D-44043ABDEAA8}"/>
              </a:ext>
            </a:extLst>
          </p:cNvPr>
          <p:cNvPicPr>
            <a:picLocks noChangeAspect="1"/>
          </p:cNvPicPr>
          <p:nvPr/>
        </p:nvPicPr>
        <p:blipFill>
          <a:blip r:embed="rId3"/>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2040317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6AEFD-B5F0-42CB-96A2-A7B91BD5971F}"/>
              </a:ext>
            </a:extLst>
          </p:cNvPr>
          <p:cNvSpPr>
            <a:spLocks noGrp="1"/>
          </p:cNvSpPr>
          <p:nvPr>
            <p:ph type="title"/>
          </p:nvPr>
        </p:nvSpPr>
        <p:spPr>
          <a:xfrm>
            <a:off x="2256181" y="114891"/>
            <a:ext cx="9412343" cy="1325563"/>
          </a:xfrm>
        </p:spPr>
        <p:txBody>
          <a:bodyPr/>
          <a:lstStyle/>
          <a:p>
            <a:r>
              <a:rPr lang="en-US" dirty="0">
                <a:solidFill>
                  <a:srgbClr val="FF0000"/>
                </a:solidFill>
                <a:ea typeface="+mj-lt"/>
                <a:cs typeface="+mj-lt"/>
              </a:rPr>
              <a:t>Kinesthetic Learner: Study Hacks</a:t>
            </a:r>
            <a:endParaRPr lang="en-US" dirty="0">
              <a:ea typeface="+mj-lt"/>
              <a:cs typeface="+mj-lt"/>
            </a:endParaRPr>
          </a:p>
        </p:txBody>
      </p:sp>
      <p:sp>
        <p:nvSpPr>
          <p:cNvPr id="3" name="Text Placeholder 2">
            <a:extLst>
              <a:ext uri="{FF2B5EF4-FFF2-40B4-BE49-F238E27FC236}">
                <a16:creationId xmlns:a16="http://schemas.microsoft.com/office/drawing/2014/main" id="{D28B2269-8F20-4151-8AC8-BBFD59535020}"/>
              </a:ext>
            </a:extLst>
          </p:cNvPr>
          <p:cNvSpPr>
            <a:spLocks noGrp="1"/>
          </p:cNvSpPr>
          <p:nvPr>
            <p:ph type="body" idx="1"/>
          </p:nvPr>
        </p:nvSpPr>
        <p:spPr>
          <a:xfrm>
            <a:off x="2256181" y="836261"/>
            <a:ext cx="4552121" cy="823912"/>
          </a:xfrm>
        </p:spPr>
        <p:txBody>
          <a:bodyPr>
            <a:normAutofit/>
          </a:bodyPr>
          <a:lstStyle/>
          <a:p>
            <a:r>
              <a:rPr lang="en-US" dirty="0">
                <a:cs typeface="Arial"/>
              </a:rPr>
              <a:t>Get Hands-On experience</a:t>
            </a:r>
          </a:p>
        </p:txBody>
      </p:sp>
      <p:pic>
        <p:nvPicPr>
          <p:cNvPr id="10" name="Picture 7" descr="A picture containing indoor, window, person, room&#10;&#10;Description automatically generated">
            <a:extLst>
              <a:ext uri="{FF2B5EF4-FFF2-40B4-BE49-F238E27FC236}">
                <a16:creationId xmlns:a16="http://schemas.microsoft.com/office/drawing/2014/main" id="{930EB3A2-2E7F-44F6-88F7-7FE6AC193C02}"/>
              </a:ext>
            </a:extLst>
          </p:cNvPr>
          <p:cNvPicPr>
            <a:picLocks noChangeAspect="1"/>
          </p:cNvPicPr>
          <p:nvPr/>
        </p:nvPicPr>
        <p:blipFill>
          <a:blip r:embed="rId2"/>
          <a:stretch>
            <a:fillRect/>
          </a:stretch>
        </p:blipFill>
        <p:spPr>
          <a:xfrm>
            <a:off x="2389305" y="4160796"/>
            <a:ext cx="4078512" cy="2274668"/>
          </a:xfrm>
          <a:prstGeom prst="rect">
            <a:avLst/>
          </a:prstGeom>
        </p:spPr>
      </p:pic>
      <p:pic>
        <p:nvPicPr>
          <p:cNvPr id="12" name="Picture 6">
            <a:extLst>
              <a:ext uri="{FF2B5EF4-FFF2-40B4-BE49-F238E27FC236}">
                <a16:creationId xmlns:a16="http://schemas.microsoft.com/office/drawing/2014/main" id="{94C28BD8-0B26-4BBC-8E23-FF2E17C90D5A}"/>
              </a:ext>
            </a:extLst>
          </p:cNvPr>
          <p:cNvPicPr>
            <a:picLocks noChangeAspect="1"/>
          </p:cNvPicPr>
          <p:nvPr/>
        </p:nvPicPr>
        <p:blipFill>
          <a:blip r:embed="rId3"/>
          <a:stretch>
            <a:fillRect/>
          </a:stretch>
        </p:blipFill>
        <p:spPr>
          <a:xfrm>
            <a:off x="2389305" y="1799159"/>
            <a:ext cx="4078512" cy="2222651"/>
          </a:xfrm>
          <a:prstGeom prst="rect">
            <a:avLst/>
          </a:prstGeom>
        </p:spPr>
      </p:pic>
      <p:sp>
        <p:nvSpPr>
          <p:cNvPr id="8" name="TextBox 7">
            <a:extLst>
              <a:ext uri="{FF2B5EF4-FFF2-40B4-BE49-F238E27FC236}">
                <a16:creationId xmlns:a16="http://schemas.microsoft.com/office/drawing/2014/main" id="{072DBBED-43BA-8254-A91F-A76D097FEBB0}"/>
              </a:ext>
            </a:extLst>
          </p:cNvPr>
          <p:cNvSpPr txBox="1"/>
          <p:nvPr/>
        </p:nvSpPr>
        <p:spPr>
          <a:xfrm>
            <a:off x="6654248" y="1895037"/>
            <a:ext cx="5392750" cy="2031325"/>
          </a:xfrm>
          <a:prstGeom prst="rect">
            <a:avLst/>
          </a:prstGeom>
          <a:noFill/>
        </p:spPr>
        <p:txBody>
          <a:bodyPr wrap="square">
            <a:spAutoFit/>
          </a:bodyPr>
          <a:lstStyle/>
          <a:p>
            <a:r>
              <a:rPr lang="en-US" dirty="0"/>
              <a:t>Perhaps the best hack for Kinesthetic Learners isn’t even a hack. It is simply hands on experience.  Learning how to do something through physical practice and repetition, with instruction, can help information stick.  Doing rather than listening to a lecture, or watching a video, is a Kinesthetic Learner’s dream.</a:t>
            </a:r>
          </a:p>
        </p:txBody>
      </p:sp>
      <p:pic>
        <p:nvPicPr>
          <p:cNvPr id="9" name="Picture 8" descr="A blue horse head in a circle&#10;&#10;Description automatically generated">
            <a:extLst>
              <a:ext uri="{FF2B5EF4-FFF2-40B4-BE49-F238E27FC236}">
                <a16:creationId xmlns:a16="http://schemas.microsoft.com/office/drawing/2014/main" id="{D56F475B-BC46-FEE7-04DB-00D5BD09B27B}"/>
              </a:ext>
            </a:extLst>
          </p:cNvPr>
          <p:cNvPicPr>
            <a:picLocks noChangeAspect="1"/>
          </p:cNvPicPr>
          <p:nvPr/>
        </p:nvPicPr>
        <p:blipFill>
          <a:blip r:embed="rId4"/>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417231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6A3DA-033E-426B-83C4-5CEAFD28724D}"/>
              </a:ext>
            </a:extLst>
          </p:cNvPr>
          <p:cNvSpPr>
            <a:spLocks noGrp="1"/>
          </p:cNvSpPr>
          <p:nvPr>
            <p:ph type="title"/>
          </p:nvPr>
        </p:nvSpPr>
        <p:spPr>
          <a:xfrm>
            <a:off x="2256179" y="203993"/>
            <a:ext cx="9412343" cy="1325563"/>
          </a:xfrm>
        </p:spPr>
        <p:txBody>
          <a:bodyPr/>
          <a:lstStyle/>
          <a:p>
            <a:r>
              <a:rPr lang="en-US" dirty="0">
                <a:solidFill>
                  <a:srgbClr val="FF0000"/>
                </a:solidFill>
                <a:cs typeface="Arial"/>
              </a:rPr>
              <a:t>Kinesthetic Learner: Study Hacks</a:t>
            </a:r>
            <a:endParaRPr lang="en-US" dirty="0">
              <a:ea typeface="+mj-lt"/>
              <a:cs typeface="+mj-lt"/>
            </a:endParaRPr>
          </a:p>
        </p:txBody>
      </p:sp>
      <p:sp>
        <p:nvSpPr>
          <p:cNvPr id="3" name="Text Placeholder 2">
            <a:extLst>
              <a:ext uri="{FF2B5EF4-FFF2-40B4-BE49-F238E27FC236}">
                <a16:creationId xmlns:a16="http://schemas.microsoft.com/office/drawing/2014/main" id="{A86456E1-122C-41C3-BB4D-BA1090CE49D5}"/>
              </a:ext>
            </a:extLst>
          </p:cNvPr>
          <p:cNvSpPr>
            <a:spLocks noGrp="1"/>
          </p:cNvSpPr>
          <p:nvPr>
            <p:ph type="body" idx="1"/>
          </p:nvPr>
        </p:nvSpPr>
        <p:spPr>
          <a:xfrm>
            <a:off x="2256179" y="1190423"/>
            <a:ext cx="4552121" cy="823912"/>
          </a:xfrm>
        </p:spPr>
        <p:txBody>
          <a:bodyPr/>
          <a:lstStyle/>
          <a:p>
            <a:r>
              <a:rPr lang="en-US" dirty="0">
                <a:cs typeface="Arial"/>
              </a:rPr>
              <a:t>Study in short blocks, so you can take frequent breaks</a:t>
            </a:r>
            <a:endParaRPr lang="en-US" dirty="0"/>
          </a:p>
        </p:txBody>
      </p:sp>
      <p:pic>
        <p:nvPicPr>
          <p:cNvPr id="7" name="Picture 7" descr="Graphical user interface, application&#10;&#10;Description automatically generated">
            <a:extLst>
              <a:ext uri="{FF2B5EF4-FFF2-40B4-BE49-F238E27FC236}">
                <a16:creationId xmlns:a16="http://schemas.microsoft.com/office/drawing/2014/main" id="{2F0D3677-4191-4E74-8850-B091100CA860}"/>
              </a:ext>
            </a:extLst>
          </p:cNvPr>
          <p:cNvPicPr>
            <a:picLocks noGrp="1" noChangeAspect="1"/>
          </p:cNvPicPr>
          <p:nvPr>
            <p:ph sz="half" idx="2"/>
          </p:nvPr>
        </p:nvPicPr>
        <p:blipFill>
          <a:blip r:embed="rId2"/>
          <a:stretch>
            <a:fillRect/>
          </a:stretch>
        </p:blipFill>
        <p:spPr>
          <a:xfrm>
            <a:off x="2352726" y="2133797"/>
            <a:ext cx="4181475" cy="3609975"/>
          </a:xfrm>
        </p:spPr>
      </p:pic>
      <p:sp>
        <p:nvSpPr>
          <p:cNvPr id="12" name="TextBox 11">
            <a:extLst>
              <a:ext uri="{FF2B5EF4-FFF2-40B4-BE49-F238E27FC236}">
                <a16:creationId xmlns:a16="http://schemas.microsoft.com/office/drawing/2014/main" id="{78B49DAB-CFAE-16BC-67E9-E890EAC160CD}"/>
              </a:ext>
            </a:extLst>
          </p:cNvPr>
          <p:cNvSpPr txBox="1"/>
          <p:nvPr/>
        </p:nvSpPr>
        <p:spPr>
          <a:xfrm>
            <a:off x="6808300" y="2252253"/>
            <a:ext cx="5070022" cy="1754326"/>
          </a:xfrm>
          <a:prstGeom prst="rect">
            <a:avLst/>
          </a:prstGeom>
          <a:noFill/>
        </p:spPr>
        <p:txBody>
          <a:bodyPr wrap="square">
            <a:spAutoFit/>
          </a:bodyPr>
          <a:lstStyle/>
          <a:p>
            <a:r>
              <a:rPr lang="en-US" dirty="0"/>
              <a:t>Sitting down and reading for long periods of time can be exhausting. You may not be using much energy, but you are exercising your brain.  Make sure to schedule small breaks in your studying so you do not become restless or bored.</a:t>
            </a:r>
          </a:p>
        </p:txBody>
      </p:sp>
      <p:pic>
        <p:nvPicPr>
          <p:cNvPr id="13" name="Picture 12" descr="A blue horse head in a circle&#10;&#10;Description automatically generated">
            <a:extLst>
              <a:ext uri="{FF2B5EF4-FFF2-40B4-BE49-F238E27FC236}">
                <a16:creationId xmlns:a16="http://schemas.microsoft.com/office/drawing/2014/main" id="{797A14E3-F00B-3CF4-186E-16BA449797C5}"/>
              </a:ext>
            </a:extLst>
          </p:cNvPr>
          <p:cNvPicPr>
            <a:picLocks noChangeAspect="1"/>
          </p:cNvPicPr>
          <p:nvPr/>
        </p:nvPicPr>
        <p:blipFill>
          <a:blip r:embed="rId3"/>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4237899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53D24-A632-9543-6468-3EA4C852822F}"/>
              </a:ext>
            </a:extLst>
          </p:cNvPr>
          <p:cNvSpPr>
            <a:spLocks noGrp="1"/>
          </p:cNvSpPr>
          <p:nvPr>
            <p:ph type="title"/>
          </p:nvPr>
        </p:nvSpPr>
        <p:spPr>
          <a:xfrm>
            <a:off x="2276059" y="98795"/>
            <a:ext cx="9442174" cy="1325563"/>
          </a:xfrm>
        </p:spPr>
        <p:txBody>
          <a:bodyPr/>
          <a:lstStyle/>
          <a:p>
            <a:r>
              <a:rPr lang="en-US" dirty="0">
                <a:solidFill>
                  <a:srgbClr val="FF0000"/>
                </a:solidFill>
                <a:cs typeface="Arial"/>
              </a:rPr>
              <a:t>There Can Be Overlap!</a:t>
            </a:r>
            <a:endParaRPr lang="en-US" dirty="0"/>
          </a:p>
        </p:txBody>
      </p:sp>
      <p:sp>
        <p:nvSpPr>
          <p:cNvPr id="3" name="Content Placeholder 2">
            <a:extLst>
              <a:ext uri="{FF2B5EF4-FFF2-40B4-BE49-F238E27FC236}">
                <a16:creationId xmlns:a16="http://schemas.microsoft.com/office/drawing/2014/main" id="{8A799C27-8818-E131-B896-6DE219A4A5EC}"/>
              </a:ext>
            </a:extLst>
          </p:cNvPr>
          <p:cNvSpPr>
            <a:spLocks noGrp="1"/>
          </p:cNvSpPr>
          <p:nvPr>
            <p:ph idx="1"/>
          </p:nvPr>
        </p:nvSpPr>
        <p:spPr>
          <a:xfrm>
            <a:off x="2276060" y="1115411"/>
            <a:ext cx="9442173" cy="4351338"/>
          </a:xfrm>
        </p:spPr>
        <p:txBody>
          <a:bodyPr/>
          <a:lstStyle/>
          <a:p>
            <a:pPr marL="0" indent="0">
              <a:buNone/>
            </a:pPr>
            <a:r>
              <a:rPr lang="en-US" dirty="0"/>
              <a:t>Not everyone has one learning type, and some people can have a combination of two or more.  Note-taking can be Visual and Kinesthetic. Watching a documentary can be Visual and Auditory. There are many different paths to effective studying! </a:t>
            </a:r>
          </a:p>
          <a:p>
            <a:pPr marL="0" indent="0">
              <a:buNone/>
            </a:pPr>
            <a:r>
              <a:rPr lang="en-US" dirty="0"/>
              <a:t>Try out a variety of study hacks to find out which learning styles work best for you. </a:t>
            </a:r>
          </a:p>
        </p:txBody>
      </p:sp>
      <p:pic>
        <p:nvPicPr>
          <p:cNvPr id="4" name="Picture 3" descr="A blue horse head in a circle&#10;&#10;Description automatically generated">
            <a:extLst>
              <a:ext uri="{FF2B5EF4-FFF2-40B4-BE49-F238E27FC236}">
                <a16:creationId xmlns:a16="http://schemas.microsoft.com/office/drawing/2014/main" id="{F287119A-580E-2E4E-F0D0-230E62AE32E1}"/>
              </a:ext>
            </a:extLst>
          </p:cNvPr>
          <p:cNvPicPr>
            <a:picLocks noChangeAspect="1"/>
          </p:cNvPicPr>
          <p:nvPr/>
        </p:nvPicPr>
        <p:blipFill>
          <a:blip r:embed="rId2"/>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569321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16D9C-ED7F-4BAD-9E4D-1E0E0555D675}"/>
              </a:ext>
            </a:extLst>
          </p:cNvPr>
          <p:cNvSpPr>
            <a:spLocks noGrp="1"/>
          </p:cNvSpPr>
          <p:nvPr>
            <p:ph type="title"/>
          </p:nvPr>
        </p:nvSpPr>
        <p:spPr/>
        <p:txBody>
          <a:bodyPr/>
          <a:lstStyle/>
          <a:p>
            <a:r>
              <a:rPr lang="en-US" dirty="0">
                <a:solidFill>
                  <a:srgbClr val="FF0000"/>
                </a:solidFill>
                <a:cs typeface="Arial"/>
              </a:rPr>
              <a:t>What are Learning Styles?</a:t>
            </a:r>
          </a:p>
        </p:txBody>
      </p:sp>
      <p:sp>
        <p:nvSpPr>
          <p:cNvPr id="3" name="Content Placeholder 2">
            <a:extLst>
              <a:ext uri="{FF2B5EF4-FFF2-40B4-BE49-F238E27FC236}">
                <a16:creationId xmlns:a16="http://schemas.microsoft.com/office/drawing/2014/main" id="{501752DD-38CF-45B2-9106-18F59D95881F}"/>
              </a:ext>
            </a:extLst>
          </p:cNvPr>
          <p:cNvSpPr>
            <a:spLocks noGrp="1"/>
          </p:cNvSpPr>
          <p:nvPr>
            <p:ph idx="1"/>
          </p:nvPr>
        </p:nvSpPr>
        <p:spPr/>
        <p:txBody>
          <a:bodyPr vert="horz" lIns="91440" tIns="45720" rIns="91440" bIns="45720" rtlCol="0" anchor="t">
            <a:normAutofit/>
          </a:bodyPr>
          <a:lstStyle/>
          <a:p>
            <a:pPr marL="0" indent="0">
              <a:buNone/>
            </a:pPr>
            <a:r>
              <a:rPr lang="en-US" dirty="0">
                <a:cs typeface="Arial"/>
              </a:rPr>
              <a:t>Learning styles are how someone learns, the process of how they study and retain information. There are three different kinds of learning styles commonly used:  </a:t>
            </a:r>
          </a:p>
          <a:p>
            <a:pPr lvl="1"/>
            <a:r>
              <a:rPr lang="en-US" dirty="0">
                <a:cs typeface="Arial"/>
              </a:rPr>
              <a:t>Visual learning (seeing something).</a:t>
            </a:r>
            <a:endParaRPr lang="en-US" dirty="0"/>
          </a:p>
          <a:p>
            <a:pPr lvl="1"/>
            <a:r>
              <a:rPr lang="en-US" dirty="0">
                <a:cs typeface="Arial"/>
              </a:rPr>
              <a:t>Auditory learning (hearing something).</a:t>
            </a:r>
          </a:p>
          <a:p>
            <a:pPr lvl="1"/>
            <a:r>
              <a:rPr lang="en-US" dirty="0">
                <a:cs typeface="Arial"/>
              </a:rPr>
              <a:t>Kinesthetic learning (feeling something).</a:t>
            </a:r>
          </a:p>
        </p:txBody>
      </p:sp>
      <p:pic>
        <p:nvPicPr>
          <p:cNvPr id="4" name="Picture 3" descr="A blue horse head in a circle&#10;&#10;Description automatically generated">
            <a:extLst>
              <a:ext uri="{FF2B5EF4-FFF2-40B4-BE49-F238E27FC236}">
                <a16:creationId xmlns:a16="http://schemas.microsoft.com/office/drawing/2014/main" id="{793CD5A7-3C2F-88A6-9119-88317202D193}"/>
              </a:ext>
            </a:extLst>
          </p:cNvPr>
          <p:cNvPicPr>
            <a:picLocks noChangeAspect="1"/>
          </p:cNvPicPr>
          <p:nvPr/>
        </p:nvPicPr>
        <p:blipFill>
          <a:blip r:embed="rId2"/>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49729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23480-8F66-4804-A764-76FFC109DAAE}"/>
              </a:ext>
            </a:extLst>
          </p:cNvPr>
          <p:cNvSpPr>
            <a:spLocks noGrp="1"/>
          </p:cNvSpPr>
          <p:nvPr>
            <p:ph type="title"/>
          </p:nvPr>
        </p:nvSpPr>
        <p:spPr/>
        <p:txBody>
          <a:bodyPr/>
          <a:lstStyle/>
          <a:p>
            <a:r>
              <a:rPr lang="en-US" dirty="0">
                <a:solidFill>
                  <a:srgbClr val="FF0000"/>
                </a:solidFill>
                <a:cs typeface="Arial"/>
              </a:rPr>
              <a:t>Conclusion: What kind of learner are you?</a:t>
            </a:r>
          </a:p>
        </p:txBody>
      </p:sp>
      <p:pic>
        <p:nvPicPr>
          <p:cNvPr id="3" name="Picture 4" descr="Diagram&#10;&#10;Description automatically generated">
            <a:extLst>
              <a:ext uri="{FF2B5EF4-FFF2-40B4-BE49-F238E27FC236}">
                <a16:creationId xmlns:a16="http://schemas.microsoft.com/office/drawing/2014/main" id="{E58C2E67-6C2E-496E-BDB1-FCC37529F4DA}"/>
              </a:ext>
            </a:extLst>
          </p:cNvPr>
          <p:cNvPicPr>
            <a:picLocks noChangeAspect="1"/>
          </p:cNvPicPr>
          <p:nvPr/>
        </p:nvPicPr>
        <p:blipFill>
          <a:blip r:embed="rId2"/>
          <a:stretch>
            <a:fillRect/>
          </a:stretch>
        </p:blipFill>
        <p:spPr>
          <a:xfrm>
            <a:off x="2276061" y="1690688"/>
            <a:ext cx="3040469" cy="2510872"/>
          </a:xfrm>
          <a:prstGeom prst="rect">
            <a:avLst/>
          </a:prstGeom>
        </p:spPr>
      </p:pic>
      <p:pic>
        <p:nvPicPr>
          <p:cNvPr id="5" name="Picture 4" descr="A blue horse head in a circle&#10;&#10;Description automatically generated">
            <a:extLst>
              <a:ext uri="{FF2B5EF4-FFF2-40B4-BE49-F238E27FC236}">
                <a16:creationId xmlns:a16="http://schemas.microsoft.com/office/drawing/2014/main" id="{8A61F96C-7BC9-F494-134B-8EC69F3D447E}"/>
              </a:ext>
            </a:extLst>
          </p:cNvPr>
          <p:cNvPicPr>
            <a:picLocks noChangeAspect="1"/>
          </p:cNvPicPr>
          <p:nvPr/>
        </p:nvPicPr>
        <p:blipFill>
          <a:blip r:embed="rId3"/>
          <a:stretch>
            <a:fillRect/>
          </a:stretch>
        </p:blipFill>
        <p:spPr>
          <a:xfrm>
            <a:off x="172279" y="5199992"/>
            <a:ext cx="1565934" cy="1543878"/>
          </a:xfrm>
          <a:prstGeom prst="rect">
            <a:avLst/>
          </a:prstGeom>
        </p:spPr>
      </p:pic>
      <p:sp>
        <p:nvSpPr>
          <p:cNvPr id="6" name="TextBox 5">
            <a:extLst>
              <a:ext uri="{FF2B5EF4-FFF2-40B4-BE49-F238E27FC236}">
                <a16:creationId xmlns:a16="http://schemas.microsoft.com/office/drawing/2014/main" id="{5E9D1EC3-3DD6-1032-9663-ABA1ECE048F0}"/>
              </a:ext>
            </a:extLst>
          </p:cNvPr>
          <p:cNvSpPr txBox="1"/>
          <p:nvPr/>
        </p:nvSpPr>
        <p:spPr>
          <a:xfrm>
            <a:off x="5189712" y="2972135"/>
            <a:ext cx="6074165" cy="1200329"/>
          </a:xfrm>
          <a:prstGeom prst="rect">
            <a:avLst/>
          </a:prstGeom>
          <a:noFill/>
        </p:spPr>
        <p:txBody>
          <a:bodyPr wrap="square" rtlCol="0">
            <a:spAutoFit/>
          </a:bodyPr>
          <a:lstStyle/>
          <a:p>
            <a:r>
              <a:rPr lang="en-US" u="sng" dirty="0"/>
              <a:t>Auditory</a:t>
            </a:r>
            <a:r>
              <a:rPr lang="en-US" dirty="0"/>
              <a:t>: You typically like to hear new information, through lectures or videos. You can best study through listening to recordings or having someone explain things to you in group discussions or one on one.</a:t>
            </a:r>
          </a:p>
        </p:txBody>
      </p:sp>
      <p:sp>
        <p:nvSpPr>
          <p:cNvPr id="7" name="TextBox 6">
            <a:extLst>
              <a:ext uri="{FF2B5EF4-FFF2-40B4-BE49-F238E27FC236}">
                <a16:creationId xmlns:a16="http://schemas.microsoft.com/office/drawing/2014/main" id="{82DCEC16-908B-0EF0-0D10-43E696E7A193}"/>
              </a:ext>
            </a:extLst>
          </p:cNvPr>
          <p:cNvSpPr txBox="1"/>
          <p:nvPr/>
        </p:nvSpPr>
        <p:spPr>
          <a:xfrm>
            <a:off x="5160548" y="1419791"/>
            <a:ext cx="5976511" cy="1200329"/>
          </a:xfrm>
          <a:prstGeom prst="rect">
            <a:avLst/>
          </a:prstGeom>
          <a:noFill/>
        </p:spPr>
        <p:txBody>
          <a:bodyPr wrap="square" rtlCol="0">
            <a:spAutoFit/>
          </a:bodyPr>
          <a:lstStyle/>
          <a:p>
            <a:r>
              <a:rPr lang="en-US" u="sng" dirty="0"/>
              <a:t>Visual</a:t>
            </a:r>
            <a:r>
              <a:rPr lang="en-US" dirty="0"/>
              <a:t>: You typically like to see things, diagrams, outlines, PowerPoints and notes. You work well with outlines and mind maps to keep you on track in your assignments and take lots of notes.</a:t>
            </a:r>
          </a:p>
        </p:txBody>
      </p:sp>
      <p:sp>
        <p:nvSpPr>
          <p:cNvPr id="8" name="TextBox 7">
            <a:extLst>
              <a:ext uri="{FF2B5EF4-FFF2-40B4-BE49-F238E27FC236}">
                <a16:creationId xmlns:a16="http://schemas.microsoft.com/office/drawing/2014/main" id="{1DAC95FB-1E3A-375F-956F-B5E9ACFDEE0F}"/>
              </a:ext>
            </a:extLst>
          </p:cNvPr>
          <p:cNvSpPr txBox="1"/>
          <p:nvPr/>
        </p:nvSpPr>
        <p:spPr>
          <a:xfrm>
            <a:off x="5160548" y="4524479"/>
            <a:ext cx="5664551" cy="1477328"/>
          </a:xfrm>
          <a:prstGeom prst="rect">
            <a:avLst/>
          </a:prstGeom>
          <a:noFill/>
        </p:spPr>
        <p:txBody>
          <a:bodyPr wrap="square" rtlCol="0">
            <a:spAutoFit/>
          </a:bodyPr>
          <a:lstStyle/>
          <a:p>
            <a:r>
              <a:rPr lang="en-US" u="sng" dirty="0"/>
              <a:t>Kinesthetic</a:t>
            </a:r>
            <a:r>
              <a:rPr lang="en-US" dirty="0"/>
              <a:t>: You typically want to </a:t>
            </a:r>
            <a:r>
              <a:rPr lang="en-US" u="sng" dirty="0"/>
              <a:t>do</a:t>
            </a:r>
            <a:r>
              <a:rPr lang="en-US" dirty="0"/>
              <a:t> rather than watch or listen.  You work best on the job, with hands-on experience. You can best study through writing things down physically and actively reacting to reading and notetaking.</a:t>
            </a:r>
          </a:p>
        </p:txBody>
      </p:sp>
    </p:spTree>
    <p:extLst>
      <p:ext uri="{BB962C8B-B14F-4D97-AF65-F5344CB8AC3E}">
        <p14:creationId xmlns:p14="http://schemas.microsoft.com/office/powerpoint/2010/main" val="112346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B6C0-FE1F-D998-FC76-233F330F46D2}"/>
              </a:ext>
            </a:extLst>
          </p:cNvPr>
          <p:cNvSpPr>
            <a:spLocks noGrp="1"/>
          </p:cNvSpPr>
          <p:nvPr>
            <p:ph type="title"/>
          </p:nvPr>
        </p:nvSpPr>
        <p:spPr/>
        <p:txBody>
          <a:bodyPr/>
          <a:lstStyle/>
          <a:p>
            <a:r>
              <a:rPr lang="en-US" dirty="0">
                <a:solidFill>
                  <a:srgbClr val="FF0000"/>
                </a:solidFill>
                <a:cs typeface="Arial"/>
              </a:rPr>
              <a:t>Just Remember!</a:t>
            </a:r>
            <a:endParaRPr lang="en-US" dirty="0"/>
          </a:p>
        </p:txBody>
      </p:sp>
      <p:sp>
        <p:nvSpPr>
          <p:cNvPr id="3" name="Content Placeholder 2">
            <a:extLst>
              <a:ext uri="{FF2B5EF4-FFF2-40B4-BE49-F238E27FC236}">
                <a16:creationId xmlns:a16="http://schemas.microsoft.com/office/drawing/2014/main" id="{1D083055-5D27-0C35-1E07-7C8182ED41A5}"/>
              </a:ext>
            </a:extLst>
          </p:cNvPr>
          <p:cNvSpPr>
            <a:spLocks noGrp="1"/>
          </p:cNvSpPr>
          <p:nvPr>
            <p:ph idx="1"/>
          </p:nvPr>
        </p:nvSpPr>
        <p:spPr>
          <a:xfrm>
            <a:off x="2276062" y="1495379"/>
            <a:ext cx="9442173" cy="4351338"/>
          </a:xfrm>
        </p:spPr>
        <p:txBody>
          <a:bodyPr/>
          <a:lstStyle/>
          <a:p>
            <a:r>
              <a:rPr lang="en-US" dirty="0"/>
              <a:t>You are here to learn!</a:t>
            </a:r>
          </a:p>
          <a:p>
            <a:r>
              <a:rPr lang="en-US" dirty="0"/>
              <a:t>It’s okay to not know things!</a:t>
            </a:r>
          </a:p>
          <a:p>
            <a:r>
              <a:rPr lang="en-US" dirty="0"/>
              <a:t>You will learn more as you go along!</a:t>
            </a:r>
          </a:p>
          <a:p>
            <a:endParaRPr lang="en-US" dirty="0"/>
          </a:p>
          <a:p>
            <a:pPr marL="0" indent="0">
              <a:buNone/>
            </a:pPr>
            <a:r>
              <a:rPr lang="en-US" dirty="0"/>
              <a:t>The important thing is that you keep trying. Submit all assignments as best as you can. A 50/100 is better than a 0/100. </a:t>
            </a:r>
          </a:p>
          <a:p>
            <a:pPr marL="0" indent="0">
              <a:buNone/>
            </a:pPr>
            <a:endParaRPr lang="en-US" dirty="0"/>
          </a:p>
          <a:p>
            <a:pPr marL="0" indent="0">
              <a:buNone/>
            </a:pPr>
            <a:r>
              <a:rPr lang="en-US" dirty="0"/>
              <a:t>Have a great day! </a:t>
            </a:r>
          </a:p>
        </p:txBody>
      </p:sp>
    </p:spTree>
    <p:extLst>
      <p:ext uri="{BB962C8B-B14F-4D97-AF65-F5344CB8AC3E}">
        <p14:creationId xmlns:p14="http://schemas.microsoft.com/office/powerpoint/2010/main" val="2962876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1C83-81C6-E79A-B4B2-F3C8A44BCDF5}"/>
              </a:ext>
            </a:extLst>
          </p:cNvPr>
          <p:cNvSpPr>
            <a:spLocks noGrp="1"/>
          </p:cNvSpPr>
          <p:nvPr>
            <p:ph type="title"/>
          </p:nvPr>
        </p:nvSpPr>
        <p:spPr/>
        <p:txBody>
          <a:bodyPr/>
          <a:lstStyle/>
          <a:p>
            <a:r>
              <a:rPr lang="en-US" dirty="0">
                <a:solidFill>
                  <a:srgbClr val="FF0000"/>
                </a:solidFill>
                <a:cs typeface="Arial"/>
              </a:rPr>
              <a:t>Works Cited:</a:t>
            </a:r>
            <a:endParaRPr lang="en-US" dirty="0"/>
          </a:p>
        </p:txBody>
      </p:sp>
      <p:sp>
        <p:nvSpPr>
          <p:cNvPr id="4" name="TextBox 3">
            <a:extLst>
              <a:ext uri="{FF2B5EF4-FFF2-40B4-BE49-F238E27FC236}">
                <a16:creationId xmlns:a16="http://schemas.microsoft.com/office/drawing/2014/main" id="{D1AA55D2-1483-0A5F-C579-3C04EF98861F}"/>
              </a:ext>
            </a:extLst>
          </p:cNvPr>
          <p:cNvSpPr txBox="1"/>
          <p:nvPr/>
        </p:nvSpPr>
        <p:spPr>
          <a:xfrm>
            <a:off x="2276061" y="1527829"/>
            <a:ext cx="6094520" cy="5078313"/>
          </a:xfrm>
          <a:prstGeom prst="rect">
            <a:avLst/>
          </a:prstGeom>
          <a:noFill/>
        </p:spPr>
        <p:txBody>
          <a:bodyPr wrap="square">
            <a:spAutoFit/>
          </a:bodyPr>
          <a:lstStyle/>
          <a:p>
            <a:r>
              <a:rPr lang="en-US" dirty="0">
                <a:cs typeface="Arial"/>
              </a:rPr>
              <a:t>“Making the Classroom Work for You.” </a:t>
            </a:r>
            <a:r>
              <a:rPr lang="en-US" i="1" dirty="0">
                <a:cs typeface="Arial"/>
              </a:rPr>
              <a:t>Excellence, Mastery &amp; Maturity. The First-Year Experience Success Guide for Freshman Seminar, </a:t>
            </a:r>
            <a:r>
              <a:rPr lang="en-US" dirty="0">
                <a:cs typeface="Arial"/>
              </a:rPr>
              <a:t>edited by John I. Brooks, 2008, Fayetteville State University, pp. 57-183.</a:t>
            </a:r>
          </a:p>
          <a:p>
            <a:endParaRPr lang="en-US" dirty="0">
              <a:cs typeface="Arial"/>
            </a:endParaRPr>
          </a:p>
          <a:p>
            <a:r>
              <a:rPr lang="en-US" dirty="0" err="1">
                <a:cs typeface="Arial"/>
              </a:rPr>
              <a:t>Bergland</a:t>
            </a:r>
            <a:r>
              <a:rPr lang="en-US" dirty="0">
                <a:cs typeface="Arial"/>
              </a:rPr>
              <a:t>, Christopher. “4 Reasons Writing Things Down on Paper Still Reigns Supreme” </a:t>
            </a:r>
            <a:r>
              <a:rPr lang="en-US" i="1" dirty="0">
                <a:cs typeface="Arial"/>
              </a:rPr>
              <a:t>Psychology Today, 19 Mar. </a:t>
            </a:r>
            <a:r>
              <a:rPr lang="en-US" dirty="0">
                <a:cs typeface="Arial"/>
              </a:rPr>
              <a:t>2021. </a:t>
            </a:r>
            <a:r>
              <a:rPr lang="en-US" dirty="0">
                <a:hlinkClick r:id="rId2"/>
              </a:rPr>
              <a:t>4 Reasons Writing Things Down on Paper Still Reigns Supreme | Psychology Today</a:t>
            </a:r>
            <a:endParaRPr lang="en-US" dirty="0">
              <a:cs typeface="Arial"/>
            </a:endParaRPr>
          </a:p>
          <a:p>
            <a:endParaRPr lang="en-US" dirty="0">
              <a:cs typeface="Arial"/>
            </a:endParaRPr>
          </a:p>
          <a:p>
            <a:r>
              <a:rPr lang="en-US" dirty="0">
                <a:cs typeface="Arial"/>
              </a:rPr>
              <a:t>Pillay, </a:t>
            </a:r>
            <a:r>
              <a:rPr lang="en-US" dirty="0" err="1">
                <a:cs typeface="Arial"/>
              </a:rPr>
              <a:t>Srini.“The</a:t>
            </a:r>
            <a:r>
              <a:rPr lang="en-US" dirty="0">
                <a:cs typeface="Arial"/>
              </a:rPr>
              <a:t> ‘thinking’ benefits of doodling”. </a:t>
            </a:r>
            <a:r>
              <a:rPr lang="en-US" i="1" dirty="0">
                <a:cs typeface="Arial"/>
              </a:rPr>
              <a:t>Harvard Health Blog, </a:t>
            </a:r>
            <a:r>
              <a:rPr lang="en-US" dirty="0">
                <a:cs typeface="Arial"/>
              </a:rPr>
              <a:t>15 Dec. 2016, </a:t>
            </a:r>
            <a:r>
              <a:rPr lang="en-US" dirty="0">
                <a:hlinkClick r:id="rId3"/>
              </a:rPr>
              <a:t>The "thinking" benefits of doodling - Harvard Health</a:t>
            </a:r>
            <a:endParaRPr lang="en-US" dirty="0">
              <a:cs typeface="Arial"/>
            </a:endParaRPr>
          </a:p>
          <a:p>
            <a:endParaRPr lang="en-US" dirty="0">
              <a:cs typeface="Arial"/>
            </a:endParaRPr>
          </a:p>
          <a:p>
            <a:r>
              <a:rPr lang="en-US" dirty="0">
                <a:cs typeface="Arial"/>
              </a:rPr>
              <a:t>Whitten, Cheryl. (2021). “Can Music Help You Study?” </a:t>
            </a:r>
            <a:r>
              <a:rPr lang="en-US" i="1" dirty="0">
                <a:cs typeface="Arial"/>
              </a:rPr>
              <a:t>WebMD</a:t>
            </a:r>
            <a:r>
              <a:rPr lang="en-US" dirty="0">
                <a:cs typeface="Arial"/>
              </a:rPr>
              <a:t>, 16 Sep. </a:t>
            </a:r>
            <a:r>
              <a:rPr lang="en-US">
                <a:cs typeface="Arial"/>
              </a:rPr>
              <a:t>2021, </a:t>
            </a:r>
            <a:r>
              <a:rPr lang="en-US">
                <a:hlinkClick r:id="rId4"/>
              </a:rPr>
              <a:t>3 Ways Music Can Help With Studying (webmd.com)</a:t>
            </a:r>
            <a:endParaRPr lang="en-US">
              <a:cs typeface="Arial"/>
            </a:endParaRPr>
          </a:p>
          <a:p>
            <a:endParaRPr lang="en-US" dirty="0">
              <a:cs typeface="Arial"/>
            </a:endParaRPr>
          </a:p>
        </p:txBody>
      </p:sp>
      <p:pic>
        <p:nvPicPr>
          <p:cNvPr id="5" name="Picture 4" descr="A blue horse head in a circle&#10;&#10;Description automatically generated">
            <a:extLst>
              <a:ext uri="{FF2B5EF4-FFF2-40B4-BE49-F238E27FC236}">
                <a16:creationId xmlns:a16="http://schemas.microsoft.com/office/drawing/2014/main" id="{4E594011-9595-1862-76B6-62FB02595814}"/>
              </a:ext>
            </a:extLst>
          </p:cNvPr>
          <p:cNvPicPr>
            <a:picLocks noChangeAspect="1"/>
          </p:cNvPicPr>
          <p:nvPr/>
        </p:nvPicPr>
        <p:blipFill>
          <a:blip r:embed="rId5"/>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1596085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027D123B-41F8-4238-9926-51782B2EC5CC}"/>
              </a:ext>
            </a:extLst>
          </p:cNvPr>
          <p:cNvPicPr>
            <a:picLocks noGrp="1" noChangeAspect="1"/>
          </p:cNvPicPr>
          <p:nvPr>
            <p:ph idx="1"/>
          </p:nvPr>
        </p:nvPicPr>
        <p:blipFill>
          <a:blip r:embed="rId2"/>
          <a:stretch>
            <a:fillRect/>
          </a:stretch>
        </p:blipFill>
        <p:spPr>
          <a:xfrm>
            <a:off x="2661962" y="790344"/>
            <a:ext cx="8608991" cy="5277311"/>
          </a:xfrm>
          <a:noFill/>
        </p:spPr>
      </p:pic>
      <p:pic>
        <p:nvPicPr>
          <p:cNvPr id="2" name="Picture 1" descr="A blue horse head in a circle&#10;&#10;Description automatically generated">
            <a:extLst>
              <a:ext uri="{FF2B5EF4-FFF2-40B4-BE49-F238E27FC236}">
                <a16:creationId xmlns:a16="http://schemas.microsoft.com/office/drawing/2014/main" id="{AB5B018D-ED60-6264-F4A5-E106506A92B1}"/>
              </a:ext>
            </a:extLst>
          </p:cNvPr>
          <p:cNvPicPr>
            <a:picLocks noChangeAspect="1"/>
          </p:cNvPicPr>
          <p:nvPr/>
        </p:nvPicPr>
        <p:blipFill>
          <a:blip r:embed="rId3"/>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1340662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41253-3D52-AF42-D037-CD2303944FF8}"/>
              </a:ext>
            </a:extLst>
          </p:cNvPr>
          <p:cNvSpPr txBox="1">
            <a:spLocks/>
          </p:cNvSpPr>
          <p:nvPr/>
        </p:nvSpPr>
        <p:spPr>
          <a:xfrm>
            <a:off x="2284939" y="649210"/>
            <a:ext cx="9442174" cy="1325563"/>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solidFill>
                  <a:srgbClr val="FF0000"/>
                </a:solidFill>
                <a:cs typeface="Arial"/>
              </a:rPr>
              <a:t>Some roadblocks to learning styles:</a:t>
            </a:r>
          </a:p>
        </p:txBody>
      </p:sp>
      <p:sp>
        <p:nvSpPr>
          <p:cNvPr id="3" name="Content Placeholder 2">
            <a:extLst>
              <a:ext uri="{FF2B5EF4-FFF2-40B4-BE49-F238E27FC236}">
                <a16:creationId xmlns:a16="http://schemas.microsoft.com/office/drawing/2014/main" id="{594E5D2E-4BAC-028C-6FA7-8C110752BA5F}"/>
              </a:ext>
            </a:extLst>
          </p:cNvPr>
          <p:cNvSpPr txBox="1">
            <a:spLocks/>
          </p:cNvSpPr>
          <p:nvPr/>
        </p:nvSpPr>
        <p:spPr>
          <a:xfrm>
            <a:off x="2284939" y="1311991"/>
            <a:ext cx="9442173" cy="477378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cs typeface="Arial"/>
              </a:rPr>
              <a:t>Learning styles can vary from person to person, but there are some reasons that some people do not use certain learning styles. </a:t>
            </a:r>
          </a:p>
          <a:p>
            <a:pPr marL="0" indent="0">
              <a:buFont typeface="Arial" panose="020B0604020202020204" pitchFamily="34" charset="0"/>
              <a:buNone/>
            </a:pPr>
            <a:r>
              <a:rPr lang="en-US" dirty="0">
                <a:cs typeface="Arial"/>
              </a:rPr>
              <a:t>	Example:</a:t>
            </a:r>
          </a:p>
          <a:p>
            <a:pPr marL="0" indent="0">
              <a:buFont typeface="Arial" panose="020B0604020202020204" pitchFamily="34" charset="0"/>
              <a:buNone/>
            </a:pPr>
            <a:r>
              <a:rPr lang="en-US" dirty="0">
                <a:cs typeface="Arial"/>
              </a:rPr>
              <a:t>	Someone who has a visual impairment would not use a visual learning style; someone who has an auditory impairment would not use an auditory learning style… </a:t>
            </a:r>
          </a:p>
          <a:p>
            <a:pPr marL="0" indent="0">
              <a:buFont typeface="Arial" panose="020B0604020202020204" pitchFamily="34" charset="0"/>
              <a:buNone/>
            </a:pPr>
            <a:r>
              <a:rPr lang="en-US" dirty="0">
                <a:cs typeface="Arial"/>
              </a:rPr>
              <a:t>It is important to remember that everyone is different and has different strengths. What works for one person might not work for another. Someone might have one learning style, someone else might have multiple! The important thing is to find out what works for </a:t>
            </a:r>
            <a:r>
              <a:rPr lang="en-US" u="sng" dirty="0">
                <a:cs typeface="Arial"/>
              </a:rPr>
              <a:t>you</a:t>
            </a:r>
            <a:r>
              <a:rPr lang="en-US" dirty="0">
                <a:cs typeface="Arial"/>
              </a:rPr>
              <a:t>.</a:t>
            </a:r>
          </a:p>
        </p:txBody>
      </p:sp>
      <p:pic>
        <p:nvPicPr>
          <p:cNvPr id="4" name="Picture 3" descr="A blue horse head in a circle&#10;&#10;Description automatically generated">
            <a:extLst>
              <a:ext uri="{FF2B5EF4-FFF2-40B4-BE49-F238E27FC236}">
                <a16:creationId xmlns:a16="http://schemas.microsoft.com/office/drawing/2014/main" id="{A165C8B2-C224-F9BF-4604-BFB5FFEC4819}"/>
              </a:ext>
            </a:extLst>
          </p:cNvPr>
          <p:cNvPicPr>
            <a:picLocks noChangeAspect="1"/>
          </p:cNvPicPr>
          <p:nvPr/>
        </p:nvPicPr>
        <p:blipFill>
          <a:blip r:embed="rId2"/>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178830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06051-6C53-343F-87E4-0380D8B993B3}"/>
              </a:ext>
            </a:extLst>
          </p:cNvPr>
          <p:cNvSpPr>
            <a:spLocks noGrp="1"/>
          </p:cNvSpPr>
          <p:nvPr>
            <p:ph type="title"/>
          </p:nvPr>
        </p:nvSpPr>
        <p:spPr/>
        <p:txBody>
          <a:bodyPr/>
          <a:lstStyle/>
          <a:p>
            <a:r>
              <a:rPr lang="en-US" dirty="0">
                <a:solidFill>
                  <a:srgbClr val="FF0000"/>
                </a:solidFill>
                <a:cs typeface="Arial"/>
              </a:rPr>
              <a:t>So.. What is </a:t>
            </a:r>
            <a:r>
              <a:rPr lang="en-US" u="sng" dirty="0">
                <a:solidFill>
                  <a:srgbClr val="FF0000"/>
                </a:solidFill>
                <a:cs typeface="Arial"/>
              </a:rPr>
              <a:t>Your</a:t>
            </a:r>
            <a:r>
              <a:rPr lang="en-US" dirty="0">
                <a:solidFill>
                  <a:srgbClr val="FF0000"/>
                </a:solidFill>
                <a:cs typeface="Arial"/>
              </a:rPr>
              <a:t> learning style?</a:t>
            </a:r>
            <a:endParaRPr lang="en-US" dirty="0"/>
          </a:p>
        </p:txBody>
      </p:sp>
      <p:sp>
        <p:nvSpPr>
          <p:cNvPr id="3" name="Content Placeholder 2">
            <a:extLst>
              <a:ext uri="{FF2B5EF4-FFF2-40B4-BE49-F238E27FC236}">
                <a16:creationId xmlns:a16="http://schemas.microsoft.com/office/drawing/2014/main" id="{4BBC9AED-CCBF-D531-904F-D4FA336F8F23}"/>
              </a:ext>
            </a:extLst>
          </p:cNvPr>
          <p:cNvSpPr>
            <a:spLocks noGrp="1"/>
          </p:cNvSpPr>
          <p:nvPr>
            <p:ph idx="1"/>
          </p:nvPr>
        </p:nvSpPr>
        <p:spPr>
          <a:xfrm>
            <a:off x="2276061" y="1506029"/>
            <a:ext cx="9442173" cy="4351338"/>
          </a:xfrm>
        </p:spPr>
        <p:txBody>
          <a:bodyPr/>
          <a:lstStyle/>
          <a:p>
            <a:pPr marL="0" indent="0">
              <a:buNone/>
            </a:pPr>
            <a:r>
              <a:rPr lang="en-US" dirty="0"/>
              <a:t>In the next slides we will break down what characterizes these three learning styles and some study hacks to help with learning in those styles.  Keep track of which hacks you think would help you, to see if you can find out what your learning style is.</a:t>
            </a:r>
          </a:p>
        </p:txBody>
      </p:sp>
      <p:pic>
        <p:nvPicPr>
          <p:cNvPr id="4" name="Picture 3" descr="A blue horse head in a circle&#10;&#10;Description automatically generated">
            <a:extLst>
              <a:ext uri="{FF2B5EF4-FFF2-40B4-BE49-F238E27FC236}">
                <a16:creationId xmlns:a16="http://schemas.microsoft.com/office/drawing/2014/main" id="{C8B33A6B-2368-1A40-99A3-F61027E1A7F4}"/>
              </a:ext>
            </a:extLst>
          </p:cNvPr>
          <p:cNvPicPr>
            <a:picLocks noChangeAspect="1"/>
          </p:cNvPicPr>
          <p:nvPr/>
        </p:nvPicPr>
        <p:blipFill>
          <a:blip r:embed="rId2"/>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963868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1AFE2-1E51-44FD-BEF7-442213AD9019}"/>
              </a:ext>
            </a:extLst>
          </p:cNvPr>
          <p:cNvSpPr>
            <a:spLocks noGrp="1"/>
          </p:cNvSpPr>
          <p:nvPr>
            <p:ph type="title"/>
          </p:nvPr>
        </p:nvSpPr>
        <p:spPr/>
        <p:txBody>
          <a:bodyPr/>
          <a:lstStyle/>
          <a:p>
            <a:r>
              <a:rPr lang="en-US" dirty="0">
                <a:solidFill>
                  <a:srgbClr val="FF0000"/>
                </a:solidFill>
                <a:cs typeface="Arial"/>
              </a:rPr>
              <a:t>The “Visual Learner”</a:t>
            </a:r>
            <a:endParaRPr lang="en-US" dirty="0">
              <a:solidFill>
                <a:srgbClr val="FF0000"/>
              </a:solidFill>
            </a:endParaRPr>
          </a:p>
        </p:txBody>
      </p:sp>
      <p:sp>
        <p:nvSpPr>
          <p:cNvPr id="3" name="Content Placeholder 2">
            <a:extLst>
              <a:ext uri="{FF2B5EF4-FFF2-40B4-BE49-F238E27FC236}">
                <a16:creationId xmlns:a16="http://schemas.microsoft.com/office/drawing/2014/main" id="{7BA34D73-AAA2-4894-8447-97017F5FDD3A}"/>
              </a:ext>
            </a:extLst>
          </p:cNvPr>
          <p:cNvSpPr>
            <a:spLocks noGrp="1"/>
          </p:cNvSpPr>
          <p:nvPr>
            <p:ph idx="1"/>
          </p:nvPr>
        </p:nvSpPr>
        <p:spPr>
          <a:xfrm>
            <a:off x="2276061" y="1421982"/>
            <a:ext cx="9442173" cy="4351338"/>
          </a:xfrm>
        </p:spPr>
        <p:txBody>
          <a:bodyPr vert="horz" lIns="91440" tIns="45720" rIns="91440" bIns="45720" rtlCol="0" anchor="t">
            <a:normAutofit/>
          </a:bodyPr>
          <a:lstStyle/>
          <a:p>
            <a:pPr marL="0" indent="0">
              <a:buNone/>
            </a:pPr>
            <a:r>
              <a:rPr lang="en-US" dirty="0">
                <a:cs typeface="Arial"/>
              </a:rPr>
              <a:t>Do you picture things in your mind when you read? Or prefer to follow diagrams than written instructions when constructing your furniture from IKEA? If so, you might be a Visual Learner. Visual Learners like outlines and illustrations when instructors are lecturing and create pictures and diagrams to help themselves understand new materials.  </a:t>
            </a:r>
          </a:p>
        </p:txBody>
      </p:sp>
      <p:pic>
        <p:nvPicPr>
          <p:cNvPr id="4" name="Picture 3" descr="A blue horse head in a circle&#10;&#10;Description automatically generated">
            <a:extLst>
              <a:ext uri="{FF2B5EF4-FFF2-40B4-BE49-F238E27FC236}">
                <a16:creationId xmlns:a16="http://schemas.microsoft.com/office/drawing/2014/main" id="{5E6241A0-C06D-8430-E84C-94A893912CFE}"/>
              </a:ext>
            </a:extLst>
          </p:cNvPr>
          <p:cNvPicPr>
            <a:picLocks noChangeAspect="1"/>
          </p:cNvPicPr>
          <p:nvPr/>
        </p:nvPicPr>
        <p:blipFill>
          <a:blip r:embed="rId2"/>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381768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0ABFB-8218-4379-85B2-524ECE6D7E10}"/>
              </a:ext>
            </a:extLst>
          </p:cNvPr>
          <p:cNvSpPr>
            <a:spLocks noGrp="1"/>
          </p:cNvSpPr>
          <p:nvPr>
            <p:ph type="title"/>
          </p:nvPr>
        </p:nvSpPr>
        <p:spPr>
          <a:xfrm>
            <a:off x="2207384" y="243722"/>
            <a:ext cx="9412343" cy="1325563"/>
          </a:xfrm>
        </p:spPr>
        <p:txBody>
          <a:bodyPr/>
          <a:lstStyle/>
          <a:p>
            <a:r>
              <a:rPr lang="en-US" dirty="0">
                <a:solidFill>
                  <a:srgbClr val="FF0000"/>
                </a:solidFill>
                <a:ea typeface="+mj-lt"/>
                <a:cs typeface="+mj-lt"/>
              </a:rPr>
              <a:t>Visual Learner: Studying Hacks</a:t>
            </a:r>
            <a:endParaRPr lang="en-US" dirty="0"/>
          </a:p>
        </p:txBody>
      </p:sp>
      <p:sp>
        <p:nvSpPr>
          <p:cNvPr id="3" name="Text Placeholder 2">
            <a:extLst>
              <a:ext uri="{FF2B5EF4-FFF2-40B4-BE49-F238E27FC236}">
                <a16:creationId xmlns:a16="http://schemas.microsoft.com/office/drawing/2014/main" id="{57991A3E-2EBF-4BDF-BE0B-E6FEB0357906}"/>
              </a:ext>
            </a:extLst>
          </p:cNvPr>
          <p:cNvSpPr>
            <a:spLocks noGrp="1"/>
          </p:cNvSpPr>
          <p:nvPr>
            <p:ph type="body" idx="1"/>
          </p:nvPr>
        </p:nvSpPr>
        <p:spPr>
          <a:xfrm>
            <a:off x="2207384" y="1284665"/>
            <a:ext cx="3300264" cy="508951"/>
          </a:xfrm>
        </p:spPr>
        <p:txBody>
          <a:bodyPr>
            <a:normAutofit/>
          </a:bodyPr>
          <a:lstStyle/>
          <a:p>
            <a:r>
              <a:rPr lang="en-US" sz="2000" dirty="0">
                <a:cs typeface="Arial"/>
              </a:rPr>
              <a:t>Highlighted flashcards</a:t>
            </a:r>
            <a:endParaRPr lang="en-US" sz="2000" dirty="0"/>
          </a:p>
        </p:txBody>
      </p:sp>
      <p:pic>
        <p:nvPicPr>
          <p:cNvPr id="7" name="Picture 7" descr="Text, letter&#10;&#10;Description automatically generated">
            <a:extLst>
              <a:ext uri="{FF2B5EF4-FFF2-40B4-BE49-F238E27FC236}">
                <a16:creationId xmlns:a16="http://schemas.microsoft.com/office/drawing/2014/main" id="{8D5948B1-4FD4-4626-ACEF-1CE21B3C38D0}"/>
              </a:ext>
            </a:extLst>
          </p:cNvPr>
          <p:cNvPicPr>
            <a:picLocks noGrp="1" noChangeAspect="1"/>
          </p:cNvPicPr>
          <p:nvPr>
            <p:ph sz="half" idx="2"/>
          </p:nvPr>
        </p:nvPicPr>
        <p:blipFill>
          <a:blip r:embed="rId2"/>
          <a:stretch>
            <a:fillRect/>
          </a:stretch>
        </p:blipFill>
        <p:spPr>
          <a:xfrm>
            <a:off x="2345107" y="1823760"/>
            <a:ext cx="2709076" cy="2427651"/>
          </a:xfrm>
        </p:spPr>
      </p:pic>
      <p:pic>
        <p:nvPicPr>
          <p:cNvPr id="11" name="Picture 11" descr="Text, letter&#10;&#10;Description automatically generated">
            <a:extLst>
              <a:ext uri="{FF2B5EF4-FFF2-40B4-BE49-F238E27FC236}">
                <a16:creationId xmlns:a16="http://schemas.microsoft.com/office/drawing/2014/main" id="{C36583C3-5081-4549-8779-66769240B264}"/>
              </a:ext>
            </a:extLst>
          </p:cNvPr>
          <p:cNvPicPr>
            <a:picLocks noGrp="1" noChangeAspect="1"/>
          </p:cNvPicPr>
          <p:nvPr>
            <p:ph sz="quarter" idx="4"/>
          </p:nvPr>
        </p:nvPicPr>
        <p:blipFill>
          <a:blip r:embed="rId3"/>
          <a:stretch>
            <a:fillRect/>
          </a:stretch>
        </p:blipFill>
        <p:spPr>
          <a:xfrm>
            <a:off x="9173316" y="1823760"/>
            <a:ext cx="2446411" cy="2427650"/>
          </a:xfrm>
        </p:spPr>
      </p:pic>
      <p:pic>
        <p:nvPicPr>
          <p:cNvPr id="12" name="Picture 12" descr="Text, letter&#10;&#10;Description automatically generated">
            <a:extLst>
              <a:ext uri="{FF2B5EF4-FFF2-40B4-BE49-F238E27FC236}">
                <a16:creationId xmlns:a16="http://schemas.microsoft.com/office/drawing/2014/main" id="{49872F90-13F7-42E9-8719-7D3DF5B7D459}"/>
              </a:ext>
            </a:extLst>
          </p:cNvPr>
          <p:cNvPicPr>
            <a:picLocks noChangeAspect="1"/>
          </p:cNvPicPr>
          <p:nvPr/>
        </p:nvPicPr>
        <p:blipFill>
          <a:blip r:embed="rId4"/>
          <a:stretch>
            <a:fillRect/>
          </a:stretch>
        </p:blipFill>
        <p:spPr>
          <a:xfrm>
            <a:off x="5741313" y="1823760"/>
            <a:ext cx="2709075" cy="2427651"/>
          </a:xfrm>
          <a:prstGeom prst="rect">
            <a:avLst/>
          </a:prstGeom>
        </p:spPr>
      </p:pic>
      <p:sp>
        <p:nvSpPr>
          <p:cNvPr id="14" name="Text Placeholder 2">
            <a:extLst>
              <a:ext uri="{FF2B5EF4-FFF2-40B4-BE49-F238E27FC236}">
                <a16:creationId xmlns:a16="http://schemas.microsoft.com/office/drawing/2014/main" id="{21A3ACAF-AE01-4371-BBF6-989A0F414BED}"/>
              </a:ext>
            </a:extLst>
          </p:cNvPr>
          <p:cNvSpPr txBox="1">
            <a:spLocks/>
          </p:cNvSpPr>
          <p:nvPr/>
        </p:nvSpPr>
        <p:spPr>
          <a:xfrm>
            <a:off x="5507648" y="1314811"/>
            <a:ext cx="3300264" cy="50894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cs typeface="Arial"/>
              </a:rPr>
              <a:t>Colored pens flashcards</a:t>
            </a:r>
            <a:endParaRPr lang="en-US" sz="2000" dirty="0"/>
          </a:p>
        </p:txBody>
      </p:sp>
      <p:sp>
        <p:nvSpPr>
          <p:cNvPr id="15" name="Text Placeholder 2">
            <a:extLst>
              <a:ext uri="{FF2B5EF4-FFF2-40B4-BE49-F238E27FC236}">
                <a16:creationId xmlns:a16="http://schemas.microsoft.com/office/drawing/2014/main" id="{D79EC061-4A20-4D8F-8895-E5A31C5BBA4C}"/>
              </a:ext>
            </a:extLst>
          </p:cNvPr>
          <p:cNvSpPr txBox="1">
            <a:spLocks/>
          </p:cNvSpPr>
          <p:nvPr/>
        </p:nvSpPr>
        <p:spPr>
          <a:xfrm>
            <a:off x="9184060" y="1284665"/>
            <a:ext cx="2843064" cy="50895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cs typeface="Arial"/>
              </a:rPr>
              <a:t>Colored flashcards</a:t>
            </a:r>
            <a:endParaRPr lang="en-US" sz="2000" dirty="0"/>
          </a:p>
        </p:txBody>
      </p:sp>
      <p:sp>
        <p:nvSpPr>
          <p:cNvPr id="4" name="TextBox 3">
            <a:extLst>
              <a:ext uri="{FF2B5EF4-FFF2-40B4-BE49-F238E27FC236}">
                <a16:creationId xmlns:a16="http://schemas.microsoft.com/office/drawing/2014/main" id="{C5ACF74F-AB95-CE94-63AB-17F4B20CFAE2}"/>
              </a:ext>
            </a:extLst>
          </p:cNvPr>
          <p:cNvSpPr txBox="1"/>
          <p:nvPr/>
        </p:nvSpPr>
        <p:spPr>
          <a:xfrm>
            <a:off x="2432482" y="4856085"/>
            <a:ext cx="9187245" cy="923330"/>
          </a:xfrm>
          <a:prstGeom prst="rect">
            <a:avLst/>
          </a:prstGeom>
          <a:noFill/>
        </p:spPr>
        <p:txBody>
          <a:bodyPr wrap="square" rtlCol="0">
            <a:spAutoFit/>
          </a:bodyPr>
          <a:lstStyle/>
          <a:p>
            <a:r>
              <a:rPr lang="en-US" i="1" dirty="0"/>
              <a:t>Notes! Notes! Notes! </a:t>
            </a:r>
            <a:r>
              <a:rPr lang="en-US" dirty="0"/>
              <a:t>Visual Learners love notes, organized by color or topic and with pictures and diagrams! Going over these notes time and time again help a visual learner to retain information and apply it to the topics they are learning.</a:t>
            </a:r>
          </a:p>
        </p:txBody>
      </p:sp>
      <p:pic>
        <p:nvPicPr>
          <p:cNvPr id="5" name="Picture 4" descr="A blue horse head in a circle&#10;&#10;Description automatically generated">
            <a:extLst>
              <a:ext uri="{FF2B5EF4-FFF2-40B4-BE49-F238E27FC236}">
                <a16:creationId xmlns:a16="http://schemas.microsoft.com/office/drawing/2014/main" id="{36E0ECF0-76D0-509A-EC7E-EDB9C7067297}"/>
              </a:ext>
            </a:extLst>
          </p:cNvPr>
          <p:cNvPicPr>
            <a:picLocks noChangeAspect="1"/>
          </p:cNvPicPr>
          <p:nvPr/>
        </p:nvPicPr>
        <p:blipFill>
          <a:blip r:embed="rId5"/>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1489668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1AFE2-1E51-44FD-BEF7-442213AD9019}"/>
              </a:ext>
            </a:extLst>
          </p:cNvPr>
          <p:cNvSpPr>
            <a:spLocks noGrp="1"/>
          </p:cNvSpPr>
          <p:nvPr>
            <p:ph type="title"/>
          </p:nvPr>
        </p:nvSpPr>
        <p:spPr>
          <a:xfrm>
            <a:off x="2256182" y="187657"/>
            <a:ext cx="9412343" cy="1325563"/>
          </a:xfrm>
        </p:spPr>
        <p:txBody>
          <a:bodyPr/>
          <a:lstStyle/>
          <a:p>
            <a:r>
              <a:rPr lang="en-US" dirty="0">
                <a:solidFill>
                  <a:srgbClr val="FF0000"/>
                </a:solidFill>
                <a:cs typeface="Arial"/>
              </a:rPr>
              <a:t>Visual Learner: Studying Hacks</a:t>
            </a:r>
            <a:endParaRPr lang="en-US" dirty="0">
              <a:solidFill>
                <a:srgbClr val="FF0000"/>
              </a:solidFill>
            </a:endParaRPr>
          </a:p>
        </p:txBody>
      </p:sp>
      <p:sp>
        <p:nvSpPr>
          <p:cNvPr id="3" name="Text Placeholder 2">
            <a:extLst>
              <a:ext uri="{FF2B5EF4-FFF2-40B4-BE49-F238E27FC236}">
                <a16:creationId xmlns:a16="http://schemas.microsoft.com/office/drawing/2014/main" id="{A3B46564-67B6-4CCE-9FB8-AF3A2CCC84E0}"/>
              </a:ext>
            </a:extLst>
          </p:cNvPr>
          <p:cNvSpPr>
            <a:spLocks noGrp="1"/>
          </p:cNvSpPr>
          <p:nvPr>
            <p:ph type="body" idx="1"/>
          </p:nvPr>
        </p:nvSpPr>
        <p:spPr>
          <a:xfrm>
            <a:off x="2256182" y="1450975"/>
            <a:ext cx="4552121" cy="464684"/>
          </a:xfrm>
        </p:spPr>
        <p:txBody>
          <a:bodyPr/>
          <a:lstStyle/>
          <a:p>
            <a:r>
              <a:rPr lang="en-US" dirty="0">
                <a:cs typeface="Arial"/>
              </a:rPr>
              <a:t>Outlining</a:t>
            </a:r>
            <a:endParaRPr lang="en-US" dirty="0"/>
          </a:p>
        </p:txBody>
      </p:sp>
      <p:pic>
        <p:nvPicPr>
          <p:cNvPr id="24" name="Picture 24" descr="Diagram&#10;&#10;Description automatically generated">
            <a:extLst>
              <a:ext uri="{FF2B5EF4-FFF2-40B4-BE49-F238E27FC236}">
                <a16:creationId xmlns:a16="http://schemas.microsoft.com/office/drawing/2014/main" id="{F2F24F9E-E22A-4032-97CC-64C6A49CD5B4}"/>
              </a:ext>
            </a:extLst>
          </p:cNvPr>
          <p:cNvPicPr>
            <a:picLocks noGrp="1" noChangeAspect="1"/>
          </p:cNvPicPr>
          <p:nvPr>
            <p:ph sz="half" idx="2"/>
          </p:nvPr>
        </p:nvPicPr>
        <p:blipFill>
          <a:blip r:embed="rId2"/>
          <a:stretch>
            <a:fillRect/>
          </a:stretch>
        </p:blipFill>
        <p:spPr>
          <a:xfrm>
            <a:off x="2328618" y="1915659"/>
            <a:ext cx="3253362" cy="4577216"/>
          </a:xfrm>
        </p:spPr>
      </p:pic>
      <p:sp>
        <p:nvSpPr>
          <p:cNvPr id="12" name="TextBox 11">
            <a:extLst>
              <a:ext uri="{FF2B5EF4-FFF2-40B4-BE49-F238E27FC236}">
                <a16:creationId xmlns:a16="http://schemas.microsoft.com/office/drawing/2014/main" id="{E6701DCC-DC03-BEB3-617D-EF1CBB12A8D8}"/>
              </a:ext>
            </a:extLst>
          </p:cNvPr>
          <p:cNvSpPr txBox="1"/>
          <p:nvPr/>
        </p:nvSpPr>
        <p:spPr>
          <a:xfrm>
            <a:off x="6096000" y="1683317"/>
            <a:ext cx="4921188" cy="923330"/>
          </a:xfrm>
          <a:prstGeom prst="rect">
            <a:avLst/>
          </a:prstGeom>
          <a:noFill/>
        </p:spPr>
        <p:txBody>
          <a:bodyPr wrap="square">
            <a:spAutoFit/>
          </a:bodyPr>
          <a:lstStyle/>
          <a:p>
            <a:r>
              <a:rPr lang="en-US" dirty="0"/>
              <a:t>Visual Learners make use of outlines for papers. An outline helps to structure thoughts and lead one point into the next. </a:t>
            </a:r>
          </a:p>
        </p:txBody>
      </p:sp>
      <p:pic>
        <p:nvPicPr>
          <p:cNvPr id="13" name="Picture 12" descr="A blue horse head in a circle&#10;&#10;Description automatically generated">
            <a:extLst>
              <a:ext uri="{FF2B5EF4-FFF2-40B4-BE49-F238E27FC236}">
                <a16:creationId xmlns:a16="http://schemas.microsoft.com/office/drawing/2014/main" id="{A4FD6A41-8422-E420-47CA-C56B610B45EF}"/>
              </a:ext>
            </a:extLst>
          </p:cNvPr>
          <p:cNvPicPr>
            <a:picLocks noChangeAspect="1"/>
          </p:cNvPicPr>
          <p:nvPr/>
        </p:nvPicPr>
        <p:blipFill>
          <a:blip r:embed="rId3"/>
          <a:stretch>
            <a:fillRect/>
          </a:stretch>
        </p:blipFill>
        <p:spPr>
          <a:xfrm>
            <a:off x="172279" y="5199992"/>
            <a:ext cx="1565934" cy="1543878"/>
          </a:xfrm>
          <a:prstGeom prst="rect">
            <a:avLst/>
          </a:prstGeom>
        </p:spPr>
      </p:pic>
    </p:spTree>
    <p:extLst>
      <p:ext uri="{BB962C8B-B14F-4D97-AF65-F5344CB8AC3E}">
        <p14:creationId xmlns:p14="http://schemas.microsoft.com/office/powerpoint/2010/main" val="40839239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BAEDA0F7-7AA5-D24D-8996-7CB99F65EBE7}" vid="{EC7955DD-9223-9447-99EC-10F6A37D387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BAEDA0F7-7AA5-D24D-8996-7CB99F65EBE7}" vid="{DFA8A751-4408-404C-8E9B-909E4FC85DE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BAEDA0F7-7AA5-D24D-8996-7CB99F65EBE7}" vid="{7D1AE467-FE32-0748-B217-98180A0A990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6f9005b5-0de0-4c38-b963-47ee9f45649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16DCB1EFC7BB440B7A22A496916AE49" ma:contentTypeVersion="5" ma:contentTypeDescription="Create a new document." ma:contentTypeScope="" ma:versionID="42650d5c18737f914ef104e9eb6a92e1">
  <xsd:schema xmlns:xsd="http://www.w3.org/2001/XMLSchema" xmlns:xs="http://www.w3.org/2001/XMLSchema" xmlns:p="http://schemas.microsoft.com/office/2006/metadata/properties" xmlns:ns2="6f9005b5-0de0-4c38-b963-47ee9f456497" targetNamespace="http://schemas.microsoft.com/office/2006/metadata/properties" ma:root="true" ma:fieldsID="3bded0ef00ea05e0837624ceb69f8284" ns2:_="">
    <xsd:import namespace="6f9005b5-0de0-4c38-b963-47ee9f45649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9005b5-0de0-4c38-b963-47ee9f4564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E2F95E-8D20-4786-9D23-180CF24EBD08}">
  <ds:schemaRefs>
    <ds:schemaRef ds:uri="http://schemas.microsoft.com/office/2006/metadata/properties"/>
    <ds:schemaRef ds:uri="http://schemas.microsoft.com/office/infopath/2007/PartnerControls"/>
    <ds:schemaRef ds:uri="6f9005b5-0de0-4c38-b963-47ee9f456497"/>
  </ds:schemaRefs>
</ds:datastoreItem>
</file>

<file path=customXml/itemProps2.xml><?xml version="1.0" encoding="utf-8"?>
<ds:datastoreItem xmlns:ds="http://schemas.openxmlformats.org/officeDocument/2006/customXml" ds:itemID="{4921374D-5FCB-452A-8D92-DCD86852F7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9005b5-0de0-4c38-b963-47ee9f4564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AD0A79-C6FE-4195-9177-B60A472826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9160</TotalTime>
  <Words>2088</Words>
  <Application>Microsoft Office PowerPoint</Application>
  <PresentationFormat>Widescreen</PresentationFormat>
  <Paragraphs>108</Paragraphs>
  <Slides>32</Slides>
  <Notes>0</Notes>
  <HiddenSlides>0</HiddenSlides>
  <MMClips>0</MMClips>
  <ScaleCrop>false</ScaleCrop>
  <HeadingPairs>
    <vt:vector size="6" baseType="variant">
      <vt:variant>
        <vt:lpstr>Fonts Used</vt:lpstr>
      </vt:variant>
      <vt:variant>
        <vt:i4>1</vt:i4>
      </vt:variant>
      <vt:variant>
        <vt:lpstr>Theme</vt:lpstr>
      </vt:variant>
      <vt:variant>
        <vt:i4>3</vt:i4>
      </vt:variant>
      <vt:variant>
        <vt:lpstr>Slide Titles</vt:lpstr>
      </vt:variant>
      <vt:variant>
        <vt:i4>32</vt:i4>
      </vt:variant>
    </vt:vector>
  </HeadingPairs>
  <TitlesOfParts>
    <vt:vector size="36" baseType="lpstr">
      <vt:lpstr>Arial</vt:lpstr>
      <vt:lpstr>Office Theme</vt:lpstr>
      <vt:lpstr>1_Office Theme</vt:lpstr>
      <vt:lpstr>2_Office Theme</vt:lpstr>
      <vt:lpstr>Learning Styles</vt:lpstr>
      <vt:lpstr>Knowing how to learn and how you learn:</vt:lpstr>
      <vt:lpstr>What are Learning Styles?</vt:lpstr>
      <vt:lpstr>PowerPoint Presentation</vt:lpstr>
      <vt:lpstr>PowerPoint Presentation</vt:lpstr>
      <vt:lpstr>So.. What is Your learning style?</vt:lpstr>
      <vt:lpstr>The “Visual Learner”</vt:lpstr>
      <vt:lpstr>Visual Learner: Studying Hacks</vt:lpstr>
      <vt:lpstr>Visual Learner: Studying Hacks</vt:lpstr>
      <vt:lpstr>Visual Learner: Studying Hacks</vt:lpstr>
      <vt:lpstr>Visual Learner: Studying Hacks</vt:lpstr>
      <vt:lpstr>Visual Learner: Studying Hacks</vt:lpstr>
      <vt:lpstr>Visual Learner: Studying Hacks</vt:lpstr>
      <vt:lpstr>Visual Learner: Studying Hacks</vt:lpstr>
      <vt:lpstr>The “Auditory Learner”</vt:lpstr>
      <vt:lpstr>Auditory Learner: Study Hacks</vt:lpstr>
      <vt:lpstr>Auditory Learner: Study Hacks</vt:lpstr>
      <vt:lpstr>Auditory Learner: Study Hacks</vt:lpstr>
      <vt:lpstr>Auditory Learner: Study Hacks</vt:lpstr>
      <vt:lpstr>Auditory Learner: Study Hacks</vt:lpstr>
      <vt:lpstr>Auditory Learner: Study Hacks</vt:lpstr>
      <vt:lpstr>Auditory Learner: Study Hacks</vt:lpstr>
      <vt:lpstr>The “Kinesthetic Learner”</vt:lpstr>
      <vt:lpstr>Kinesthetic Learner: Study Hacks</vt:lpstr>
      <vt:lpstr>Kinesthetic Learner: Study Hacks</vt:lpstr>
      <vt:lpstr>Kinesthetic Learner: Study Hacks</vt:lpstr>
      <vt:lpstr>Kinesthetic Learner: Study Hacks</vt:lpstr>
      <vt:lpstr>Kinesthetic Learner: Study Hacks</vt:lpstr>
      <vt:lpstr>There Can Be Overlap!</vt:lpstr>
      <vt:lpstr>Conclusion: What kind of learner are you?</vt:lpstr>
      <vt:lpstr>Just Remember!</vt:lpstr>
      <vt:lpstr>Works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WAKE UP WEDNESDAY So Why did I Come to College?</dc:title>
  <dc:creator>Thompson-Pinckney, Teresa</dc:creator>
  <cp:lastModifiedBy>Warren, Shannon N</cp:lastModifiedBy>
  <cp:revision>1535</cp:revision>
  <dcterms:created xsi:type="dcterms:W3CDTF">2021-04-14T03:13:41Z</dcterms:created>
  <dcterms:modified xsi:type="dcterms:W3CDTF">2023-07-21T13:56:38Z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0x010100516DCB1EFC7BB440B7A22A496916AE49</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SharedWithUsers">
    <vt:lpwstr>1007;#McMillan, Dondra C;#586;#Clay, Joicelyn D;#1006;#Torres, Monica R;#1009;#Simon, Greg B.</vt:lpwstr>
  </property>
</Properties>
</file>