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sldIdLst>
    <p:sldId id="256" r:id="rId2"/>
    <p:sldId id="257" r:id="rId3"/>
    <p:sldId id="261" r:id="rId4"/>
    <p:sldId id="258" r:id="rId5"/>
    <p:sldId id="259" r:id="rId6"/>
    <p:sldId id="262" r:id="rId7"/>
    <p:sldId id="263" r:id="rId8"/>
    <p:sldId id="264" r:id="rId9"/>
    <p:sldId id="265" r:id="rId10"/>
    <p:sldId id="266" r:id="rId11"/>
    <p:sldId id="267" r:id="rId12"/>
    <p:sldId id="268" r:id="rId13"/>
    <p:sldId id="269"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D96DB-CEA8-1650-7AD1-098C12A33627}" v="6" dt="2023-07-20T19:18:19.963"/>
    <p1510:client id="{BB21B849-D4A3-4E46-A0E4-92D47A00FB15}" v="32" dt="2023-06-27T18:26:14.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69" autoAdjust="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July 20,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9380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3960BD-7AC1-4217-9611-AAA56D3EE38F}" type="datetime4">
              <a:rPr lang="en-US" smtClean="0"/>
              <a:pPr/>
              <a:t>July 20, 2023</a:t>
            </a:fld>
            <a:endParaRPr lang="en-US" dirty="0">
              <a:latin typeface="+mn-lt"/>
            </a:endParaRPr>
          </a:p>
        </p:txBody>
      </p:sp>
      <p:sp>
        <p:nvSpPr>
          <p:cNvPr id="6" name="Footer Placeholder 5"/>
          <p:cNvSpPr>
            <a:spLocks noGrp="1"/>
          </p:cNvSpPr>
          <p:nvPr>
            <p:ph type="ftr" sz="quarter" idx="11"/>
          </p:nvPr>
        </p:nvSpPr>
        <p:spPr/>
        <p:txBody>
          <a:bodyPr/>
          <a:lstStyle/>
          <a:p>
            <a:endParaRPr lang="en-US" dirty="0">
              <a:latin typeface="+mn-lt"/>
            </a:endParaRPr>
          </a:p>
        </p:txBody>
      </p:sp>
      <p:sp>
        <p:nvSpPr>
          <p:cNvPr id="7" name="Slide Number Placeholder 6"/>
          <p:cNvSpPr>
            <a:spLocks noGrp="1"/>
          </p:cNvSpPr>
          <p:nvPr>
            <p:ph type="sldNum" sz="quarter" idx="12"/>
          </p:nvPr>
        </p:nvSpPr>
        <p:spPr/>
        <p:txBody>
          <a:bodyPr/>
          <a:lstStyle/>
          <a:p>
            <a:fld id="{9D4AEF59-F28E-467C-9EA3-92D1CFAD475A}" type="slidenum">
              <a:rPr lang="en-US" smtClean="0"/>
              <a:pPr/>
              <a:t>‹#›</a:t>
            </a:fld>
            <a:endParaRPr lang="en-US" dirty="0">
              <a:latin typeface="+mn-lt"/>
            </a:endParaRPr>
          </a:p>
        </p:txBody>
      </p:sp>
    </p:spTree>
    <p:extLst>
      <p:ext uri="{BB962C8B-B14F-4D97-AF65-F5344CB8AC3E}">
        <p14:creationId xmlns:p14="http://schemas.microsoft.com/office/powerpoint/2010/main" val="27255089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3960BD-7AC1-4217-9611-AAA56D3EE38F}" type="datetime4">
              <a:rPr lang="en-US" smtClean="0"/>
              <a:pPr/>
              <a:t>July 20, 2023</a:t>
            </a:fld>
            <a:endParaRPr lang="en-US" dirty="0">
              <a:latin typeface="+mn-lt"/>
            </a:endParaRPr>
          </a:p>
        </p:txBody>
      </p:sp>
      <p:sp>
        <p:nvSpPr>
          <p:cNvPr id="5" name="Footer Placeholder 4"/>
          <p:cNvSpPr>
            <a:spLocks noGrp="1"/>
          </p:cNvSpPr>
          <p:nvPr>
            <p:ph type="ftr" sz="quarter" idx="11"/>
          </p:nvPr>
        </p:nvSpPr>
        <p:spPr/>
        <p:txBody>
          <a:bodyPr/>
          <a:lstStyle/>
          <a:p>
            <a:endParaRPr lang="en-US" dirty="0">
              <a:latin typeface="+mn-lt"/>
            </a:endParaRPr>
          </a:p>
        </p:txBody>
      </p:sp>
      <p:sp>
        <p:nvSpPr>
          <p:cNvPr id="6" name="Slide Number Placeholder 5"/>
          <p:cNvSpPr>
            <a:spLocks noGrp="1"/>
          </p:cNvSpPr>
          <p:nvPr>
            <p:ph type="sldNum" sz="quarter" idx="12"/>
          </p:nvPr>
        </p:nvSpPr>
        <p:spPr/>
        <p:txBody>
          <a:bodyPr/>
          <a:lstStyle/>
          <a:p>
            <a:fld id="{9D4AEF59-F28E-467C-9EA3-92D1CFAD475A}" type="slidenum">
              <a:rPr lang="en-US" smtClean="0"/>
              <a:pPr/>
              <a:t>‹#›</a:t>
            </a:fld>
            <a:endParaRPr lang="en-US" dirty="0">
              <a:latin typeface="+mn-lt"/>
            </a:endParaRPr>
          </a:p>
        </p:txBody>
      </p:sp>
    </p:spTree>
    <p:extLst>
      <p:ext uri="{BB962C8B-B14F-4D97-AF65-F5344CB8AC3E}">
        <p14:creationId xmlns:p14="http://schemas.microsoft.com/office/powerpoint/2010/main" val="40940039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3960BD-7AC1-4217-9611-AAA56D3EE38F}" type="datetime4">
              <a:rPr lang="en-US" smtClean="0"/>
              <a:pPr/>
              <a:t>July 20, 2023</a:t>
            </a:fld>
            <a:endParaRPr lang="en-US" dirty="0">
              <a:latin typeface="+mn-lt"/>
            </a:endParaRPr>
          </a:p>
        </p:txBody>
      </p:sp>
      <p:sp>
        <p:nvSpPr>
          <p:cNvPr id="5" name="Footer Placeholder 4"/>
          <p:cNvSpPr>
            <a:spLocks noGrp="1"/>
          </p:cNvSpPr>
          <p:nvPr>
            <p:ph type="ftr" sz="quarter" idx="11"/>
          </p:nvPr>
        </p:nvSpPr>
        <p:spPr/>
        <p:txBody>
          <a:bodyPr/>
          <a:lstStyle/>
          <a:p>
            <a:endParaRPr lang="en-US" dirty="0">
              <a:latin typeface="+mn-lt"/>
            </a:endParaRPr>
          </a:p>
        </p:txBody>
      </p:sp>
      <p:sp>
        <p:nvSpPr>
          <p:cNvPr id="6" name="Slide Number Placeholder 5"/>
          <p:cNvSpPr>
            <a:spLocks noGrp="1"/>
          </p:cNvSpPr>
          <p:nvPr>
            <p:ph type="sldNum" sz="quarter" idx="12"/>
          </p:nvPr>
        </p:nvSpPr>
        <p:spPr/>
        <p:txBody>
          <a:bodyPr/>
          <a:lstStyle/>
          <a:p>
            <a:fld id="{9D4AEF59-F28E-467C-9EA3-92D1CFAD475A}" type="slidenum">
              <a:rPr lang="en-US" smtClean="0"/>
              <a:pPr/>
              <a:t>‹#›</a:t>
            </a:fld>
            <a:endParaRPr lang="en-US" dirty="0">
              <a:latin typeface="+mn-lt"/>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939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960BD-7AC1-4217-9611-AAA56D3EE38F}" type="datetime4">
              <a:rPr lang="en-US" smtClean="0"/>
              <a:pPr/>
              <a:t>July 20, 2023</a:t>
            </a:fld>
            <a:endParaRPr lang="en-US" dirty="0">
              <a:latin typeface="+mn-lt"/>
            </a:endParaRPr>
          </a:p>
        </p:txBody>
      </p:sp>
      <p:sp>
        <p:nvSpPr>
          <p:cNvPr id="5" name="Footer Placeholder 4"/>
          <p:cNvSpPr>
            <a:spLocks noGrp="1"/>
          </p:cNvSpPr>
          <p:nvPr>
            <p:ph type="ftr" sz="quarter" idx="11"/>
          </p:nvPr>
        </p:nvSpPr>
        <p:spPr/>
        <p:txBody>
          <a:bodyPr/>
          <a:lstStyle/>
          <a:p>
            <a:endParaRPr lang="en-US" dirty="0">
              <a:latin typeface="+mn-lt"/>
            </a:endParaRPr>
          </a:p>
        </p:txBody>
      </p:sp>
      <p:sp>
        <p:nvSpPr>
          <p:cNvPr id="6" name="Slide Number Placeholder 5"/>
          <p:cNvSpPr>
            <a:spLocks noGrp="1"/>
          </p:cNvSpPr>
          <p:nvPr>
            <p:ph type="sldNum" sz="quarter" idx="12"/>
          </p:nvPr>
        </p:nvSpPr>
        <p:spPr/>
        <p:txBody>
          <a:bodyPr/>
          <a:lstStyle/>
          <a:p>
            <a:fld id="{9D4AEF59-F28E-467C-9EA3-92D1CFAD475A}" type="slidenum">
              <a:rPr lang="en-US" smtClean="0"/>
              <a:pPr/>
              <a:t>‹#›</a:t>
            </a:fld>
            <a:endParaRPr lang="en-US" dirty="0">
              <a:latin typeface="+mn-lt"/>
            </a:endParaRPr>
          </a:p>
        </p:txBody>
      </p:sp>
    </p:spTree>
    <p:extLst>
      <p:ext uri="{BB962C8B-B14F-4D97-AF65-F5344CB8AC3E}">
        <p14:creationId xmlns:p14="http://schemas.microsoft.com/office/powerpoint/2010/main" val="14485377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3960BD-7AC1-4217-9611-AAA56D3EE38F}" type="datetime4">
              <a:rPr lang="en-US" smtClean="0"/>
              <a:pPr/>
              <a:t>July 20, 2023</a:t>
            </a:fld>
            <a:endParaRPr lang="en-US" dirty="0">
              <a:latin typeface="+mn-lt"/>
            </a:endParaRPr>
          </a:p>
        </p:txBody>
      </p:sp>
      <p:sp>
        <p:nvSpPr>
          <p:cNvPr id="4" name="Footer Placeholder 4"/>
          <p:cNvSpPr>
            <a:spLocks noGrp="1"/>
          </p:cNvSpPr>
          <p:nvPr>
            <p:ph type="ftr" sz="quarter" idx="11"/>
          </p:nvPr>
        </p:nvSpPr>
        <p:spPr/>
        <p:txBody>
          <a:bodyPr/>
          <a:lstStyle/>
          <a:p>
            <a:endParaRPr lang="en-US" dirty="0">
              <a:latin typeface="+mn-lt"/>
            </a:endParaRPr>
          </a:p>
        </p:txBody>
      </p:sp>
      <p:sp>
        <p:nvSpPr>
          <p:cNvPr id="6" name="Slide Number Placeholder 5"/>
          <p:cNvSpPr>
            <a:spLocks noGrp="1"/>
          </p:cNvSpPr>
          <p:nvPr>
            <p:ph type="sldNum" sz="quarter" idx="12"/>
          </p:nvPr>
        </p:nvSpPr>
        <p:spPr/>
        <p:txBody>
          <a:bodyPr/>
          <a:lstStyle/>
          <a:p>
            <a:fld id="{9D4AEF59-F28E-467C-9EA3-92D1CFAD475A}" type="slidenum">
              <a:rPr lang="en-US" smtClean="0"/>
              <a:pPr/>
              <a:t>‹#›</a:t>
            </a:fld>
            <a:endParaRPr lang="en-US" dirty="0">
              <a:latin typeface="+mn-lt"/>
            </a:endParaRPr>
          </a:p>
        </p:txBody>
      </p:sp>
    </p:spTree>
    <p:extLst>
      <p:ext uri="{BB962C8B-B14F-4D97-AF65-F5344CB8AC3E}">
        <p14:creationId xmlns:p14="http://schemas.microsoft.com/office/powerpoint/2010/main" val="5449443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3960BD-7AC1-4217-9611-AAA56D3EE38F}" type="datetime4">
              <a:rPr lang="en-US" smtClean="0"/>
              <a:pPr/>
              <a:t>July 20, 2023</a:t>
            </a:fld>
            <a:endParaRPr lang="en-US" dirty="0">
              <a:latin typeface="+mn-lt"/>
            </a:endParaRPr>
          </a:p>
        </p:txBody>
      </p:sp>
      <p:sp>
        <p:nvSpPr>
          <p:cNvPr id="4" name="Footer Placeholder 4"/>
          <p:cNvSpPr>
            <a:spLocks noGrp="1"/>
          </p:cNvSpPr>
          <p:nvPr>
            <p:ph type="ftr" sz="quarter" idx="11"/>
          </p:nvPr>
        </p:nvSpPr>
        <p:spPr/>
        <p:txBody>
          <a:bodyPr/>
          <a:lstStyle/>
          <a:p>
            <a:endParaRPr lang="en-US" dirty="0">
              <a:latin typeface="+mn-lt"/>
            </a:endParaRPr>
          </a:p>
        </p:txBody>
      </p:sp>
      <p:sp>
        <p:nvSpPr>
          <p:cNvPr id="6" name="Slide Number Placeholder 5"/>
          <p:cNvSpPr>
            <a:spLocks noGrp="1"/>
          </p:cNvSpPr>
          <p:nvPr>
            <p:ph type="sldNum" sz="quarter" idx="12"/>
          </p:nvPr>
        </p:nvSpPr>
        <p:spPr/>
        <p:txBody>
          <a:bodyPr/>
          <a:lstStyle/>
          <a:p>
            <a:fld id="{9D4AEF59-F28E-467C-9EA3-92D1CFAD475A}" type="slidenum">
              <a:rPr lang="en-US" smtClean="0"/>
              <a:pPr/>
              <a:t>‹#›</a:t>
            </a:fld>
            <a:endParaRPr lang="en-US" dirty="0">
              <a:latin typeface="+mn-lt"/>
            </a:endParaRPr>
          </a:p>
        </p:txBody>
      </p:sp>
    </p:spTree>
    <p:extLst>
      <p:ext uri="{BB962C8B-B14F-4D97-AF65-F5344CB8AC3E}">
        <p14:creationId xmlns:p14="http://schemas.microsoft.com/office/powerpoint/2010/main" val="15303084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July 20,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635541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July 20,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409072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D340FED-6E95-4177-A7EF-CD303B9E611D}" type="datetime4">
              <a:rPr lang="en-US" smtClean="0"/>
              <a:t>July 20,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83412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July 20,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72189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July 20,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73891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F2841D-FB5C-47AB-B2FF-32E855C1EA71}" type="datetime4">
              <a:rPr lang="en-US" smtClean="0"/>
              <a:t>July 20,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51209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18537E9-D174-424D-BEE8-AFC4CA5F9F97}" type="datetime4">
              <a:rPr lang="en-US" smtClean="0"/>
              <a:t>July 20, 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44004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7A44C0-F7AC-49C2-8289-1E7A86D9FB50}" type="datetime4">
              <a:rPr lang="en-US" smtClean="0"/>
              <a:t>July 20, 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416406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3BB84BC-6E78-40D1-8831-40AB1F596614}" type="datetime4">
              <a:rPr lang="en-US" smtClean="0"/>
              <a:t>July 20, 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99023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July 20,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85153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3960BD-7AC1-4217-9611-AAA56D3EE38F}" type="datetime4">
              <a:rPr lang="en-US" smtClean="0"/>
              <a:pPr/>
              <a:t>July 20, 2023</a:t>
            </a:fld>
            <a:endParaRPr lang="en-US" dirty="0">
              <a:latin typeface="+mn-lt"/>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latin typeface="+mn-lt"/>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4AEF59-F28E-467C-9EA3-92D1CFAD475A}" type="slidenum">
              <a:rPr lang="en-US" smtClean="0"/>
              <a:pPr/>
              <a:t>‹#›</a:t>
            </a:fld>
            <a:endParaRPr lang="en-US" dirty="0">
              <a:latin typeface="+mn-lt"/>
            </a:endParaRPr>
          </a:p>
        </p:txBody>
      </p:sp>
    </p:spTree>
    <p:extLst>
      <p:ext uri="{BB962C8B-B14F-4D97-AF65-F5344CB8AC3E}">
        <p14:creationId xmlns:p14="http://schemas.microsoft.com/office/powerpoint/2010/main" val="3336039797"/>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ncfsu.upswing.io/" TargetMode="External"/><Relationship Id="rId2" Type="http://schemas.openxmlformats.org/officeDocument/2006/relationships/hyperlink" Target="https://www.uncfsu.edu/academics/colleges-schools-and-departments/university-college/the-student-success-learning-center/writing-and-communication-center" TargetMode="External"/><Relationship Id="rId1" Type="http://schemas.openxmlformats.org/officeDocument/2006/relationships/slideLayout" Target="../slideLayouts/slideLayout2.xml"/><Relationship Id="rId4" Type="http://schemas.openxmlformats.org/officeDocument/2006/relationships/hyperlink" Target="https://www.grammarly.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op view of wood desk with the plant, white keyboard, coffee in a white mug, notebook, and pen">
            <a:extLst>
              <a:ext uri="{FF2B5EF4-FFF2-40B4-BE49-F238E27FC236}">
                <a16:creationId xmlns:a16="http://schemas.microsoft.com/office/drawing/2014/main" id="{ECE15864-9CEB-D648-5D49-C516DAB21AC9}"/>
              </a:ext>
            </a:extLst>
          </p:cNvPr>
          <p:cNvPicPr>
            <a:picLocks noChangeAspect="1"/>
          </p:cNvPicPr>
          <p:nvPr/>
        </p:nvPicPr>
        <p:blipFill rotWithShape="1">
          <a:blip r:embed="rId2"/>
          <a:srcRect l="7434" r="7700" b="1"/>
          <a:stretch/>
        </p:blipFill>
        <p:spPr>
          <a:xfrm>
            <a:off x="3584196" y="-1"/>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p:spPr>
      </p:pic>
      <p:sp>
        <p:nvSpPr>
          <p:cNvPr id="2" name="Title 1">
            <a:extLst>
              <a:ext uri="{FF2B5EF4-FFF2-40B4-BE49-F238E27FC236}">
                <a16:creationId xmlns:a16="http://schemas.microsoft.com/office/drawing/2014/main" id="{AF418076-7F6B-352E-7CC3-B7003BBF51D9}"/>
              </a:ext>
            </a:extLst>
          </p:cNvPr>
          <p:cNvSpPr>
            <a:spLocks noGrp="1"/>
          </p:cNvSpPr>
          <p:nvPr>
            <p:ph type="ctrTitle"/>
          </p:nvPr>
        </p:nvSpPr>
        <p:spPr>
          <a:xfrm>
            <a:off x="0" y="1828801"/>
            <a:ext cx="4264135" cy="3718420"/>
          </a:xfrm>
        </p:spPr>
        <p:txBody>
          <a:bodyPr>
            <a:normAutofit/>
          </a:bodyPr>
          <a:lstStyle/>
          <a:p>
            <a:pPr algn="l"/>
            <a:r>
              <a:rPr lang="en-US" sz="6000" dirty="0"/>
              <a:t>Academic Voice</a:t>
            </a:r>
          </a:p>
        </p:txBody>
      </p:sp>
      <p:sp>
        <p:nvSpPr>
          <p:cNvPr id="3" name="Subtitle 2">
            <a:extLst>
              <a:ext uri="{FF2B5EF4-FFF2-40B4-BE49-F238E27FC236}">
                <a16:creationId xmlns:a16="http://schemas.microsoft.com/office/drawing/2014/main" id="{79945714-A2F5-0CFC-2C1F-C8A1235422BE}"/>
              </a:ext>
            </a:extLst>
          </p:cNvPr>
          <p:cNvSpPr>
            <a:spLocks noGrp="1"/>
          </p:cNvSpPr>
          <p:nvPr>
            <p:ph type="subTitle" idx="1"/>
          </p:nvPr>
        </p:nvSpPr>
        <p:spPr>
          <a:xfrm>
            <a:off x="624305" y="5676900"/>
            <a:ext cx="3439235" cy="955315"/>
          </a:xfrm>
        </p:spPr>
        <p:txBody>
          <a:bodyPr>
            <a:normAutofit/>
          </a:bodyPr>
          <a:lstStyle/>
          <a:p>
            <a:pPr algn="l"/>
            <a:r>
              <a:rPr lang="en-US" dirty="0"/>
              <a:t>FSU Writing Center</a:t>
            </a:r>
          </a:p>
        </p:txBody>
      </p:sp>
    </p:spTree>
    <p:extLst>
      <p:ext uri="{BB962C8B-B14F-4D97-AF65-F5344CB8AC3E}">
        <p14:creationId xmlns:p14="http://schemas.microsoft.com/office/powerpoint/2010/main" val="3547549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A739-2490-F6B9-DA71-3F576487E955}"/>
              </a:ext>
            </a:extLst>
          </p:cNvPr>
          <p:cNvSpPr>
            <a:spLocks noGrp="1"/>
          </p:cNvSpPr>
          <p:nvPr>
            <p:ph type="title"/>
          </p:nvPr>
        </p:nvSpPr>
        <p:spPr/>
        <p:txBody>
          <a:bodyPr/>
          <a:lstStyle/>
          <a:p>
            <a:r>
              <a:rPr lang="en-US" dirty="0"/>
              <a:t>There is no such thing as “Bad English”</a:t>
            </a:r>
          </a:p>
        </p:txBody>
      </p:sp>
      <p:sp>
        <p:nvSpPr>
          <p:cNvPr id="3" name="Content Placeholder 2">
            <a:extLst>
              <a:ext uri="{FF2B5EF4-FFF2-40B4-BE49-F238E27FC236}">
                <a16:creationId xmlns:a16="http://schemas.microsoft.com/office/drawing/2014/main" id="{A1057F5B-FD66-0D21-C4B9-03D18288C880}"/>
              </a:ext>
            </a:extLst>
          </p:cNvPr>
          <p:cNvSpPr>
            <a:spLocks noGrp="1"/>
          </p:cNvSpPr>
          <p:nvPr>
            <p:ph idx="1"/>
          </p:nvPr>
        </p:nvSpPr>
        <p:spPr/>
        <p:txBody>
          <a:bodyPr/>
          <a:lstStyle/>
          <a:p>
            <a:r>
              <a:rPr lang="en-US" dirty="0"/>
              <a:t>Many people have often heard that those that speak/use anything outside of Standard American English are using “Bad” or “Incorrect” English. However, this is simply NOT true. </a:t>
            </a:r>
          </a:p>
          <a:p>
            <a:r>
              <a:rPr lang="en-US" dirty="0"/>
              <a:t>There are many different types of “Englishes” that exist across the globe. </a:t>
            </a:r>
          </a:p>
          <a:p>
            <a:r>
              <a:rPr lang="en-US" dirty="0"/>
              <a:t>Each version of English, whether it be Black English, Asian English or any other type of English, is valid as they all use specific forms of grammar, language use, and stem from various rich cultural heritages. </a:t>
            </a:r>
          </a:p>
          <a:p>
            <a:r>
              <a:rPr lang="en-US" dirty="0"/>
              <a:t>It is not that any English is “bad”, it is more so that English speakers need to realize when to “code-switch” or use a particular type of English in specific contexts. </a:t>
            </a:r>
          </a:p>
          <a:p>
            <a:endParaRPr lang="en-US" dirty="0"/>
          </a:p>
        </p:txBody>
      </p:sp>
    </p:spTree>
    <p:extLst>
      <p:ext uri="{BB962C8B-B14F-4D97-AF65-F5344CB8AC3E}">
        <p14:creationId xmlns:p14="http://schemas.microsoft.com/office/powerpoint/2010/main" val="31206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674C-16C3-C9A4-4AFB-B5C37D9695D7}"/>
              </a:ext>
            </a:extLst>
          </p:cNvPr>
          <p:cNvSpPr>
            <a:spLocks noGrp="1"/>
          </p:cNvSpPr>
          <p:nvPr>
            <p:ph type="title"/>
          </p:nvPr>
        </p:nvSpPr>
        <p:spPr>
          <a:xfrm>
            <a:off x="648930" y="629266"/>
            <a:ext cx="9252154" cy="1223983"/>
          </a:xfrm>
        </p:spPr>
        <p:txBody>
          <a:bodyPr>
            <a:normAutofit/>
          </a:bodyPr>
          <a:lstStyle/>
          <a:p>
            <a:r>
              <a:rPr lang="en-US" dirty="0"/>
              <a:t>Black English Not “Bad English”</a:t>
            </a:r>
          </a:p>
        </p:txBody>
      </p:sp>
      <p:pic>
        <p:nvPicPr>
          <p:cNvPr id="4" name="Picture 3" descr="Man wearing shirt with pattern">
            <a:extLst>
              <a:ext uri="{FF2B5EF4-FFF2-40B4-BE49-F238E27FC236}">
                <a16:creationId xmlns:a16="http://schemas.microsoft.com/office/drawing/2014/main" id="{BBEFB9CE-0323-C3BE-6837-29158E788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191" y="1391454"/>
            <a:ext cx="1987645" cy="4837280"/>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AB4D1D85-1DF1-AFB3-FD8A-015373845E55}"/>
              </a:ext>
            </a:extLst>
          </p:cNvPr>
          <p:cNvSpPr>
            <a:spLocks noGrp="1"/>
          </p:cNvSpPr>
          <p:nvPr>
            <p:ph idx="1"/>
          </p:nvPr>
        </p:nvSpPr>
        <p:spPr>
          <a:xfrm>
            <a:off x="2967646" y="1411120"/>
            <a:ext cx="9224354" cy="5446880"/>
          </a:xfrm>
        </p:spPr>
        <p:txBody>
          <a:bodyPr>
            <a:normAutofit/>
          </a:bodyPr>
          <a:lstStyle/>
          <a:p>
            <a:pPr>
              <a:lnSpc>
                <a:spcPct val="90000"/>
              </a:lnSpc>
            </a:pPr>
            <a:r>
              <a:rPr lang="en-US" sz="2400" dirty="0"/>
              <a:t>"In Black America, the oral tradition has served as a fundamental vehicle for gittin ovah. That tradition preserves the Afro-American heritage and reflects the collective spirit of the race. Blacks are quick to ridicule “educated fools,” people who done gone to school and read all dem books and still don’t know nothin! It is a socially approved verbal strategy for black rappers to talk about how bad they is. Geneva Smitherman, Talkin and Testifyin: The Language of Black America."</a:t>
            </a:r>
          </a:p>
          <a:p>
            <a:pPr>
              <a:lnSpc>
                <a:spcPct val="90000"/>
              </a:lnSpc>
            </a:pPr>
            <a:r>
              <a:rPr lang="en-US" sz="2400" dirty="0"/>
              <a:t>-Geneva Smitherman, Talkin and Testifyin: The Language of Black America </a:t>
            </a:r>
          </a:p>
          <a:p>
            <a:pPr>
              <a:lnSpc>
                <a:spcPct val="90000"/>
              </a:lnSpc>
            </a:pPr>
            <a:endParaRPr lang="en-US" sz="1700" dirty="0"/>
          </a:p>
        </p:txBody>
      </p:sp>
    </p:spTree>
    <p:extLst>
      <p:ext uri="{BB962C8B-B14F-4D97-AF65-F5344CB8AC3E}">
        <p14:creationId xmlns:p14="http://schemas.microsoft.com/office/powerpoint/2010/main" val="96571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1A11-0947-8FDE-3197-E7C10F65A545}"/>
              </a:ext>
            </a:extLst>
          </p:cNvPr>
          <p:cNvSpPr>
            <a:spLocks noGrp="1"/>
          </p:cNvSpPr>
          <p:nvPr>
            <p:ph type="title"/>
          </p:nvPr>
        </p:nvSpPr>
        <p:spPr>
          <a:xfrm>
            <a:off x="1" y="452718"/>
            <a:ext cx="10388183" cy="1600200"/>
          </a:xfrm>
        </p:spPr>
        <p:txBody>
          <a:bodyPr/>
          <a:lstStyle/>
          <a:p>
            <a:r>
              <a:rPr lang="en-US" sz="4800" dirty="0"/>
              <a:t>Other Examples of Different Englishes</a:t>
            </a:r>
          </a:p>
        </p:txBody>
      </p:sp>
      <p:sp>
        <p:nvSpPr>
          <p:cNvPr id="3" name="Content Placeholder 2">
            <a:extLst>
              <a:ext uri="{FF2B5EF4-FFF2-40B4-BE49-F238E27FC236}">
                <a16:creationId xmlns:a16="http://schemas.microsoft.com/office/drawing/2014/main" id="{436007AF-CD96-DDFE-9ED3-76809B8BCCD6}"/>
              </a:ext>
            </a:extLst>
          </p:cNvPr>
          <p:cNvSpPr>
            <a:spLocks noGrp="1"/>
          </p:cNvSpPr>
          <p:nvPr>
            <p:ph idx="1"/>
          </p:nvPr>
        </p:nvSpPr>
        <p:spPr>
          <a:xfrm>
            <a:off x="269824" y="2052918"/>
            <a:ext cx="10867868" cy="4647685"/>
          </a:xfrm>
        </p:spPr>
        <p:txBody>
          <a:bodyPr>
            <a:normAutofit/>
          </a:bodyPr>
          <a:lstStyle/>
          <a:p>
            <a:r>
              <a:rPr lang="en-US" sz="2400" dirty="0"/>
              <a:t>Singlish (Singapore + English)</a:t>
            </a:r>
          </a:p>
          <a:p>
            <a:pPr lvl="1">
              <a:buFont typeface="Wingdings" panose="05000000000000000000" pitchFamily="2" charset="2"/>
              <a:buChar char="v"/>
            </a:pPr>
            <a:r>
              <a:rPr lang="en-US" sz="2400" dirty="0"/>
              <a:t>Paiseh: ‘Shy or Embarrassed’</a:t>
            </a:r>
          </a:p>
          <a:p>
            <a:pPr lvl="1">
              <a:buFont typeface="Wingdings" panose="05000000000000000000" pitchFamily="2" charset="2"/>
              <a:buChar char="v"/>
            </a:pPr>
            <a:r>
              <a:rPr lang="en-US" sz="2400" dirty="0"/>
              <a:t>“I’m paiseh to ask Adam Sandler for a selfie.”</a:t>
            </a:r>
          </a:p>
          <a:p>
            <a:r>
              <a:rPr lang="en-US" sz="2400" dirty="0"/>
              <a:t>Tinglish (Thailand + English)</a:t>
            </a:r>
          </a:p>
          <a:p>
            <a:pPr lvl="1">
              <a:buFont typeface="Wingdings" panose="05000000000000000000" pitchFamily="2" charset="2"/>
              <a:buChar char="v"/>
            </a:pPr>
            <a:r>
              <a:rPr lang="en-US" sz="2400" dirty="0"/>
              <a:t>“Kids go bad Burger King.” means “The kids were misbehaving at Burger King”</a:t>
            </a:r>
          </a:p>
          <a:p>
            <a:r>
              <a:rPr lang="en-US" sz="2400" dirty="0"/>
              <a:t>Japlish (Japanese + English)</a:t>
            </a:r>
          </a:p>
          <a:p>
            <a:pPr lvl="1">
              <a:buFont typeface="Wingdings" panose="05000000000000000000" pitchFamily="2" charset="2"/>
              <a:buChar char="v"/>
            </a:pPr>
            <a:r>
              <a:rPr lang="en-US" sz="2400" dirty="0"/>
              <a:t>“I wish to fall in happy drops on your head”. Words to the karaoke version of “Raindrops Keep Fallin’ on my Head.”</a:t>
            </a:r>
          </a:p>
        </p:txBody>
      </p:sp>
    </p:spTree>
    <p:extLst>
      <p:ext uri="{BB962C8B-B14F-4D97-AF65-F5344CB8AC3E}">
        <p14:creationId xmlns:p14="http://schemas.microsoft.com/office/powerpoint/2010/main" val="71089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0F31-0222-697B-24DD-A71148D4F69F}"/>
              </a:ext>
            </a:extLst>
          </p:cNvPr>
          <p:cNvSpPr>
            <a:spLocks noGrp="1"/>
          </p:cNvSpPr>
          <p:nvPr>
            <p:ph type="title"/>
          </p:nvPr>
        </p:nvSpPr>
        <p:spPr/>
        <p:txBody>
          <a:bodyPr/>
          <a:lstStyle/>
          <a:p>
            <a:r>
              <a:rPr lang="en-US" sz="5400" dirty="0"/>
              <a:t>Resources</a:t>
            </a:r>
          </a:p>
        </p:txBody>
      </p:sp>
      <p:sp>
        <p:nvSpPr>
          <p:cNvPr id="3" name="Content Placeholder 2">
            <a:extLst>
              <a:ext uri="{FF2B5EF4-FFF2-40B4-BE49-F238E27FC236}">
                <a16:creationId xmlns:a16="http://schemas.microsoft.com/office/drawing/2014/main" id="{39C71AAA-A00A-231A-8A0D-60195A72F16B}"/>
              </a:ext>
            </a:extLst>
          </p:cNvPr>
          <p:cNvSpPr>
            <a:spLocks noGrp="1"/>
          </p:cNvSpPr>
          <p:nvPr>
            <p:ph idx="1"/>
          </p:nvPr>
        </p:nvSpPr>
        <p:spPr>
          <a:xfrm>
            <a:off x="0" y="1633928"/>
            <a:ext cx="12192000" cy="5224072"/>
          </a:xfrm>
        </p:spPr>
        <p:txBody>
          <a:bodyPr/>
          <a:lstStyle/>
          <a:p>
            <a:r>
              <a:rPr lang="en-US" sz="2800" dirty="0"/>
              <a:t>FSU Writing Center (Located in the Helen T. Chick Building)</a:t>
            </a:r>
          </a:p>
          <a:p>
            <a:pPr lvl="1">
              <a:buFont typeface="Wingdings" panose="05000000000000000000" pitchFamily="2" charset="2"/>
              <a:buChar char="v"/>
            </a:pPr>
            <a:r>
              <a:rPr lang="en-US" sz="2400" dirty="0">
                <a:hlinkClick r:id="rId2"/>
              </a:rPr>
              <a:t>https://www.uncfsu.edu/academics/colleges-schools-and-departments/university-college/the-student-success-learning-center/writing-and-communication-center</a:t>
            </a:r>
            <a:endParaRPr lang="en-US" sz="2400" dirty="0"/>
          </a:p>
          <a:p>
            <a:r>
              <a:rPr lang="en-US" sz="2800" dirty="0"/>
              <a:t>Upswing</a:t>
            </a:r>
          </a:p>
          <a:p>
            <a:pPr lvl="1">
              <a:buFont typeface="Wingdings" panose="05000000000000000000" pitchFamily="2" charset="2"/>
              <a:buChar char="v"/>
            </a:pPr>
            <a:r>
              <a:rPr lang="en-US" sz="2400" dirty="0">
                <a:hlinkClick r:id="rId3"/>
              </a:rPr>
              <a:t>https://uncfsu.upswing.io/</a:t>
            </a:r>
            <a:endParaRPr lang="en-US" sz="2400" dirty="0"/>
          </a:p>
          <a:p>
            <a:r>
              <a:rPr lang="en-US" sz="2800" dirty="0"/>
              <a:t>Grammarly</a:t>
            </a:r>
          </a:p>
          <a:p>
            <a:pPr lvl="1">
              <a:buFont typeface="Wingdings" panose="05000000000000000000" pitchFamily="2" charset="2"/>
              <a:buChar char="v"/>
            </a:pPr>
            <a:r>
              <a:rPr lang="en-US" sz="2400" dirty="0">
                <a:hlinkClick r:id="rId4"/>
              </a:rPr>
              <a:t>https://www.grammarly.com/</a:t>
            </a:r>
            <a:endParaRPr lang="en-US" sz="2400" dirty="0"/>
          </a:p>
        </p:txBody>
      </p:sp>
    </p:spTree>
    <p:extLst>
      <p:ext uri="{BB962C8B-B14F-4D97-AF65-F5344CB8AC3E}">
        <p14:creationId xmlns:p14="http://schemas.microsoft.com/office/powerpoint/2010/main" val="193439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57D8-E5A6-EFEC-A907-522AB2729B0C}"/>
              </a:ext>
            </a:extLst>
          </p:cNvPr>
          <p:cNvSpPr>
            <a:spLocks noGrp="1"/>
          </p:cNvSpPr>
          <p:nvPr>
            <p:ph type="title"/>
          </p:nvPr>
        </p:nvSpPr>
        <p:spPr>
          <a:xfrm>
            <a:off x="0" y="0"/>
            <a:ext cx="9404723" cy="1400530"/>
          </a:xfrm>
        </p:spPr>
        <p:txBody>
          <a:bodyPr/>
          <a:lstStyle/>
          <a:p>
            <a:r>
              <a:rPr lang="en-US" sz="4800" dirty="0"/>
              <a:t>References</a:t>
            </a:r>
          </a:p>
        </p:txBody>
      </p:sp>
      <p:sp>
        <p:nvSpPr>
          <p:cNvPr id="3" name="Content Placeholder 2">
            <a:extLst>
              <a:ext uri="{FF2B5EF4-FFF2-40B4-BE49-F238E27FC236}">
                <a16:creationId xmlns:a16="http://schemas.microsoft.com/office/drawing/2014/main" id="{0CA57932-4715-C48B-7C2D-37619CA3C68B}"/>
              </a:ext>
            </a:extLst>
          </p:cNvPr>
          <p:cNvSpPr>
            <a:spLocks noGrp="1"/>
          </p:cNvSpPr>
          <p:nvPr>
            <p:ph idx="1"/>
          </p:nvPr>
        </p:nvSpPr>
        <p:spPr>
          <a:xfrm>
            <a:off x="0" y="1349116"/>
            <a:ext cx="12192000" cy="5508884"/>
          </a:xfrm>
        </p:spPr>
        <p:txBody>
          <a:bodyPr vert="horz" lIns="91440" tIns="45720" rIns="91440" bIns="45720" rtlCol="0" anchor="t">
            <a:normAutofit/>
          </a:bodyPr>
          <a:lstStyle/>
          <a:p>
            <a:r>
              <a:rPr lang="en-US" dirty="0"/>
              <a:t>Academic Marker. (2021, October 31). How can I effectively balance “voice” in my writing? Academic Marker. https://academicmarker.com/skills-practice/writing-skills/balancing-voices/how-can-i-effectively-balance-voice-in-my-writing/ </a:t>
            </a:r>
          </a:p>
          <a:p>
            <a:r>
              <a:rPr lang="en-US" dirty="0"/>
              <a:t>Bullock, R. H., Bertsch, D., Goggin, M. D., &amp;amp; Weinberg, F. (2022). </a:t>
            </a:r>
            <a:r>
              <a:rPr lang="en-US" i="1" dirty="0"/>
              <a:t>The Norton Field Guide to writing: With readings</a:t>
            </a:r>
            <a:r>
              <a:rPr lang="en-US" dirty="0"/>
              <a:t> (E, Vol. 6). W. W. Norton &amp;amp; Company. </a:t>
            </a:r>
          </a:p>
          <a:p>
            <a:r>
              <a:rPr lang="en-US" dirty="0"/>
              <a:t>Encyclopedia.com. (2023, June 27). ." Concise oxford companion to the English language. . encyclopedia.com. 26 may. 2023 &amp;lt;https://www.encyclopedia.com&amp;gt;. Encyclopedia.com. https://www.encyclopedia.com/humanities/encyclopedias-almanacs-transcripts-and-maps/bad-english </a:t>
            </a:r>
          </a:p>
          <a:p>
            <a:r>
              <a:rPr lang="en-US" dirty="0"/>
              <a:t>Graff, Gerald and Cathy Birkenstein. </a:t>
            </a:r>
            <a:r>
              <a:rPr lang="en-US" i="1" dirty="0"/>
              <a:t>They Say/ I Say</a:t>
            </a:r>
            <a:r>
              <a:rPr lang="en-US" dirty="0"/>
              <a:t>. 4th ed., w.w. Norton, 2018.</a:t>
            </a:r>
          </a:p>
          <a:p>
            <a:r>
              <a:rPr lang="en-US" dirty="0"/>
              <a:t>Toleva, G. (2020, August 21). Asian languages mixed with English. Pulse of Asia. https://www.1stopasia.com/blog/asian-languages-mixed-with-english/ </a:t>
            </a:r>
          </a:p>
          <a:p>
            <a:r>
              <a:rPr lang="en-US" dirty="0"/>
              <a:t>Vaghani, D. (2022). Difference between academic writing and non-academic writing. Share and Discover Knowledge on SlideShare. https://www.slideshare.net/DayaVaghani/difference-between-academic-writing-and-nonacademic-writing </a:t>
            </a:r>
          </a:p>
        </p:txBody>
      </p:sp>
    </p:spTree>
    <p:extLst>
      <p:ext uri="{BB962C8B-B14F-4D97-AF65-F5344CB8AC3E}">
        <p14:creationId xmlns:p14="http://schemas.microsoft.com/office/powerpoint/2010/main" val="318851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C871-E5E8-9D05-C6F0-2F0A48EFD649}"/>
              </a:ext>
            </a:extLst>
          </p:cNvPr>
          <p:cNvSpPr>
            <a:spLocks noGrp="1"/>
          </p:cNvSpPr>
          <p:nvPr>
            <p:ph type="title"/>
          </p:nvPr>
        </p:nvSpPr>
        <p:spPr/>
        <p:txBody>
          <a:bodyPr/>
          <a:lstStyle/>
          <a:p>
            <a:r>
              <a:rPr lang="en-US" dirty="0"/>
              <a:t>What is it?</a:t>
            </a:r>
          </a:p>
        </p:txBody>
      </p:sp>
      <p:sp>
        <p:nvSpPr>
          <p:cNvPr id="3" name="Content Placeholder 2">
            <a:extLst>
              <a:ext uri="{FF2B5EF4-FFF2-40B4-BE49-F238E27FC236}">
                <a16:creationId xmlns:a16="http://schemas.microsoft.com/office/drawing/2014/main" id="{41FE73A5-F509-C23C-2627-0116BBA6A4C0}"/>
              </a:ext>
            </a:extLst>
          </p:cNvPr>
          <p:cNvSpPr>
            <a:spLocks noGrp="1"/>
          </p:cNvSpPr>
          <p:nvPr>
            <p:ph idx="1"/>
          </p:nvPr>
        </p:nvSpPr>
        <p:spPr>
          <a:xfrm>
            <a:off x="263236" y="2052918"/>
            <a:ext cx="11485419" cy="4195481"/>
          </a:xfrm>
        </p:spPr>
        <p:txBody>
          <a:bodyPr/>
          <a:lstStyle/>
          <a:p>
            <a:r>
              <a:rPr lang="en-US" sz="2400" dirty="0"/>
              <a:t>Writing that is done in an academic or scholarly context</a:t>
            </a:r>
          </a:p>
          <a:p>
            <a:r>
              <a:rPr lang="en-US" sz="2400" dirty="0"/>
              <a:t>Academic Writing includes,</a:t>
            </a:r>
          </a:p>
          <a:p>
            <a:pPr lvl="1">
              <a:buFont typeface="Wingdings" panose="05000000000000000000" pitchFamily="2" charset="2"/>
              <a:buChar char="v"/>
            </a:pPr>
            <a:r>
              <a:rPr lang="en-US" sz="2000" dirty="0"/>
              <a:t>A formal tone</a:t>
            </a:r>
          </a:p>
          <a:p>
            <a:pPr lvl="1">
              <a:buFont typeface="Wingdings" panose="05000000000000000000" pitchFamily="2" charset="2"/>
              <a:buChar char="v"/>
            </a:pPr>
            <a:r>
              <a:rPr lang="en-US" sz="2000" dirty="0"/>
              <a:t>Use of third-person, NOT first-person, perspective </a:t>
            </a:r>
          </a:p>
          <a:p>
            <a:pPr lvl="1">
              <a:buFont typeface="Wingdings" panose="05000000000000000000" pitchFamily="2" charset="2"/>
              <a:buChar char="v"/>
            </a:pPr>
            <a:r>
              <a:rPr lang="en-US" sz="2000" dirty="0"/>
              <a:t>A clear focus on the research</a:t>
            </a:r>
          </a:p>
          <a:p>
            <a:pPr lvl="1">
              <a:buFont typeface="Wingdings" panose="05000000000000000000" pitchFamily="2" charset="2"/>
              <a:buChar char="v"/>
            </a:pPr>
            <a:r>
              <a:rPr lang="en-US" sz="2000" dirty="0"/>
              <a:t>A strong Thesis</a:t>
            </a:r>
          </a:p>
          <a:p>
            <a:pPr lvl="1">
              <a:buFont typeface="Wingdings" panose="05000000000000000000" pitchFamily="2" charset="2"/>
              <a:buChar char="v"/>
            </a:pPr>
            <a:r>
              <a:rPr lang="en-US" sz="2000" dirty="0"/>
              <a:t>Evidence to support your stance</a:t>
            </a:r>
          </a:p>
          <a:p>
            <a:pPr lvl="1">
              <a:buFont typeface="Wingdings" panose="05000000000000000000" pitchFamily="2" charset="2"/>
              <a:buChar char="v"/>
            </a:pPr>
            <a:r>
              <a:rPr lang="en-US" sz="2000" dirty="0"/>
              <a:t>Documented sources</a:t>
            </a:r>
          </a:p>
        </p:txBody>
      </p:sp>
    </p:spTree>
    <p:extLst>
      <p:ext uri="{BB962C8B-B14F-4D97-AF65-F5344CB8AC3E}">
        <p14:creationId xmlns:p14="http://schemas.microsoft.com/office/powerpoint/2010/main" val="175463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DD37C-688A-1169-34AE-46019D4B470B}"/>
              </a:ext>
            </a:extLst>
          </p:cNvPr>
          <p:cNvSpPr>
            <a:spLocks noGrp="1"/>
          </p:cNvSpPr>
          <p:nvPr>
            <p:ph idx="1"/>
          </p:nvPr>
        </p:nvSpPr>
        <p:spPr>
          <a:xfrm>
            <a:off x="1103312" y="415636"/>
            <a:ext cx="8946541" cy="6165273"/>
          </a:xfrm>
        </p:spPr>
        <p:txBody>
          <a:bodyPr>
            <a:normAutofit lnSpcReduction="10000"/>
          </a:bodyPr>
          <a:lstStyle/>
          <a:p>
            <a:r>
              <a:rPr lang="en-US" sz="2600" dirty="0"/>
              <a:t>Academic writing doesn't mean "setting aside" your own voice. </a:t>
            </a:r>
          </a:p>
          <a:p>
            <a:r>
              <a:rPr lang="en-US" sz="2600" dirty="0"/>
              <a:t>"...mastering academic writing does not mean completely abandoning your normal voice for one that’s stiff, convoluted, or pompous, as students often assume. Instead, it means creating a new voice that draws on the voice you already have" (They Say/ I Say 118).</a:t>
            </a:r>
          </a:p>
          <a:p>
            <a:r>
              <a:rPr lang="en-US" sz="2600" dirty="0"/>
              <a:t>This does NOT mean that you should:</a:t>
            </a:r>
          </a:p>
          <a:p>
            <a:pPr lvl="1">
              <a:buFont typeface="Wingdings" panose="05000000000000000000" pitchFamily="2" charset="2"/>
              <a:buChar char="v"/>
            </a:pPr>
            <a:r>
              <a:rPr lang="en-US" sz="2400" dirty="0"/>
              <a:t>Use any language that you use with friends. </a:t>
            </a:r>
          </a:p>
          <a:p>
            <a:pPr lvl="1">
              <a:buFont typeface="Wingdings" panose="05000000000000000000" pitchFamily="2" charset="2"/>
              <a:buChar char="v"/>
            </a:pPr>
            <a:r>
              <a:rPr lang="en-US" sz="2400" dirty="0"/>
              <a:t>Use this as an excuse to fall into your "comfort zone."</a:t>
            </a:r>
          </a:p>
          <a:p>
            <a:pPr lvl="1">
              <a:buFont typeface="Wingdings" panose="05000000000000000000" pitchFamily="2" charset="2"/>
              <a:buChar char="v"/>
            </a:pPr>
            <a:r>
              <a:rPr lang="en-US" sz="2400" dirty="0"/>
              <a:t>Or to avoid learning new words and forms. </a:t>
            </a:r>
          </a:p>
          <a:p>
            <a:r>
              <a:rPr lang="en-US" sz="2600" dirty="0"/>
              <a:t>Academic writing is at its best when it combines "everydayspeak" with "academicspeak."</a:t>
            </a:r>
          </a:p>
          <a:p>
            <a:endParaRPr lang="en-US" dirty="0"/>
          </a:p>
        </p:txBody>
      </p:sp>
    </p:spTree>
    <p:extLst>
      <p:ext uri="{BB962C8B-B14F-4D97-AF65-F5344CB8AC3E}">
        <p14:creationId xmlns:p14="http://schemas.microsoft.com/office/powerpoint/2010/main" val="356802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4E5D-6E65-2926-9FCF-5C2A0F86C304}"/>
              </a:ext>
            </a:extLst>
          </p:cNvPr>
          <p:cNvSpPr>
            <a:spLocks noGrp="1"/>
          </p:cNvSpPr>
          <p:nvPr>
            <p:ph type="title"/>
          </p:nvPr>
        </p:nvSpPr>
        <p:spPr/>
        <p:txBody>
          <a:bodyPr/>
          <a:lstStyle/>
          <a:p>
            <a:r>
              <a:rPr lang="en-US" dirty="0"/>
              <a:t>Examples of Academic Writing</a:t>
            </a:r>
          </a:p>
        </p:txBody>
      </p:sp>
      <p:sp>
        <p:nvSpPr>
          <p:cNvPr id="3" name="Content Placeholder 2">
            <a:extLst>
              <a:ext uri="{FF2B5EF4-FFF2-40B4-BE49-F238E27FC236}">
                <a16:creationId xmlns:a16="http://schemas.microsoft.com/office/drawing/2014/main" id="{E37F0E0D-D12B-86F0-795B-7C2161D50990}"/>
              </a:ext>
            </a:extLst>
          </p:cNvPr>
          <p:cNvSpPr>
            <a:spLocks noGrp="1"/>
          </p:cNvSpPr>
          <p:nvPr>
            <p:ph idx="1"/>
          </p:nvPr>
        </p:nvSpPr>
        <p:spPr>
          <a:xfrm>
            <a:off x="1" y="2052918"/>
            <a:ext cx="12039600" cy="4195481"/>
          </a:xfrm>
        </p:spPr>
        <p:txBody>
          <a:bodyPr>
            <a:normAutofit/>
          </a:bodyPr>
          <a:lstStyle/>
          <a:p>
            <a:r>
              <a:rPr lang="en-US" sz="2400" dirty="0"/>
              <a:t>Non personal Essay</a:t>
            </a:r>
          </a:p>
          <a:p>
            <a:r>
              <a:rPr lang="en-US" sz="2400" dirty="0"/>
              <a:t>Research paper</a:t>
            </a:r>
          </a:p>
          <a:p>
            <a:r>
              <a:rPr lang="en-US" sz="2400" dirty="0"/>
              <a:t>Research proposal</a:t>
            </a:r>
          </a:p>
          <a:p>
            <a:r>
              <a:rPr lang="en-US" sz="2400" dirty="0"/>
              <a:t>Thesis and dissertation</a:t>
            </a:r>
          </a:p>
          <a:p>
            <a:r>
              <a:rPr lang="en-US" sz="2400" dirty="0"/>
              <a:t>Lab report</a:t>
            </a:r>
          </a:p>
          <a:p>
            <a:r>
              <a:rPr lang="en-US" sz="2400" dirty="0"/>
              <a:t>Literature review</a:t>
            </a:r>
          </a:p>
          <a:p>
            <a:r>
              <a:rPr lang="en-US" sz="2400" dirty="0"/>
              <a:t>Annotated bibliography</a:t>
            </a:r>
          </a:p>
        </p:txBody>
      </p:sp>
      <p:pic>
        <p:nvPicPr>
          <p:cNvPr id="5" name="Picture 4">
            <a:extLst>
              <a:ext uri="{FF2B5EF4-FFF2-40B4-BE49-F238E27FC236}">
                <a16:creationId xmlns:a16="http://schemas.microsoft.com/office/drawing/2014/main" id="{E9B4200F-4B3E-F5E6-B3DD-8D9B09848F98}"/>
              </a:ext>
            </a:extLst>
          </p:cNvPr>
          <p:cNvPicPr>
            <a:picLocks noChangeAspect="1"/>
          </p:cNvPicPr>
          <p:nvPr/>
        </p:nvPicPr>
        <p:blipFill>
          <a:blip r:embed="rId2"/>
          <a:stretch>
            <a:fillRect/>
          </a:stretch>
        </p:blipFill>
        <p:spPr>
          <a:xfrm>
            <a:off x="5221886" y="1231347"/>
            <a:ext cx="4656404" cy="5626653"/>
          </a:xfrm>
          <a:prstGeom prst="rect">
            <a:avLst/>
          </a:prstGeom>
        </p:spPr>
      </p:pic>
    </p:spTree>
    <p:extLst>
      <p:ext uri="{BB962C8B-B14F-4D97-AF65-F5344CB8AC3E}">
        <p14:creationId xmlns:p14="http://schemas.microsoft.com/office/powerpoint/2010/main" val="283820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3F45-68D7-7D8D-FD29-3864E9221B70}"/>
              </a:ext>
            </a:extLst>
          </p:cNvPr>
          <p:cNvSpPr>
            <a:spLocks noGrp="1"/>
          </p:cNvSpPr>
          <p:nvPr>
            <p:ph type="title"/>
          </p:nvPr>
        </p:nvSpPr>
        <p:spPr/>
        <p:txBody>
          <a:bodyPr/>
          <a:lstStyle/>
          <a:p>
            <a:r>
              <a:rPr lang="en-US" dirty="0"/>
              <a:t>Non-Academic Writing</a:t>
            </a:r>
          </a:p>
        </p:txBody>
      </p:sp>
      <p:sp>
        <p:nvSpPr>
          <p:cNvPr id="3" name="Content Placeholder 2">
            <a:extLst>
              <a:ext uri="{FF2B5EF4-FFF2-40B4-BE49-F238E27FC236}">
                <a16:creationId xmlns:a16="http://schemas.microsoft.com/office/drawing/2014/main" id="{D3B8C389-4BD4-9CD7-0582-F5CF821E834F}"/>
              </a:ext>
            </a:extLst>
          </p:cNvPr>
          <p:cNvSpPr>
            <a:spLocks noGrp="1"/>
          </p:cNvSpPr>
          <p:nvPr>
            <p:ph idx="1"/>
          </p:nvPr>
        </p:nvSpPr>
        <p:spPr>
          <a:xfrm>
            <a:off x="235527" y="1752600"/>
            <a:ext cx="11471563" cy="4652682"/>
          </a:xfrm>
        </p:spPr>
        <p:txBody>
          <a:bodyPr/>
          <a:lstStyle/>
          <a:p>
            <a:r>
              <a:rPr lang="en-US" dirty="0"/>
              <a:t>Any writing that is not intended for an academic audience </a:t>
            </a:r>
          </a:p>
          <a:p>
            <a:r>
              <a:rPr lang="en-US" dirty="0"/>
              <a:t>Writings that are personal, emotional, or subjective</a:t>
            </a:r>
          </a:p>
          <a:p>
            <a:r>
              <a:rPr lang="en-US" dirty="0"/>
              <a:t>Contains no sources, are not researched, does not have any type of structure, free flowing in an almost conversational tone</a:t>
            </a:r>
          </a:p>
          <a:p>
            <a:endParaRPr lang="en-US" dirty="0"/>
          </a:p>
          <a:p>
            <a:r>
              <a:rPr lang="en-US" u="sng" dirty="0"/>
              <a:t>Examples</a:t>
            </a:r>
          </a:p>
          <a:p>
            <a:pPr lvl="1">
              <a:buFont typeface="Wingdings" panose="05000000000000000000" pitchFamily="2" charset="2"/>
              <a:buChar char="v"/>
            </a:pPr>
            <a:r>
              <a:rPr lang="en-US" dirty="0"/>
              <a:t>Text messages</a:t>
            </a:r>
          </a:p>
          <a:p>
            <a:pPr lvl="1">
              <a:buFont typeface="Wingdings" panose="05000000000000000000" pitchFamily="2" charset="2"/>
              <a:buChar char="v"/>
            </a:pPr>
            <a:r>
              <a:rPr lang="en-US" dirty="0"/>
              <a:t>Status updates/ Tweets/ Blogs</a:t>
            </a:r>
          </a:p>
          <a:p>
            <a:pPr lvl="1">
              <a:buFont typeface="Wingdings" panose="05000000000000000000" pitchFamily="2" charset="2"/>
              <a:buChar char="v"/>
            </a:pPr>
            <a:r>
              <a:rPr lang="en-US" dirty="0"/>
              <a:t>Diary/ Journals</a:t>
            </a:r>
          </a:p>
          <a:p>
            <a:pPr lvl="1">
              <a:buFont typeface="Wingdings" panose="05000000000000000000" pitchFamily="2" charset="2"/>
              <a:buChar char="v"/>
            </a:pPr>
            <a:r>
              <a:rPr lang="en-US" dirty="0"/>
              <a:t>Advice Columns </a:t>
            </a:r>
          </a:p>
        </p:txBody>
      </p:sp>
      <p:pic>
        <p:nvPicPr>
          <p:cNvPr id="4" name="Picture 3">
            <a:extLst>
              <a:ext uri="{FF2B5EF4-FFF2-40B4-BE49-F238E27FC236}">
                <a16:creationId xmlns:a16="http://schemas.microsoft.com/office/drawing/2014/main" id="{A67C03D8-2D78-17C8-3642-4FCD65D5F15D}"/>
              </a:ext>
            </a:extLst>
          </p:cNvPr>
          <p:cNvPicPr>
            <a:picLocks noChangeAspect="1"/>
          </p:cNvPicPr>
          <p:nvPr/>
        </p:nvPicPr>
        <p:blipFill rotWithShape="1">
          <a:blip r:embed="rId2"/>
          <a:srcRect l="1404" t="329" r="-351" b="36634"/>
          <a:stretch/>
        </p:blipFill>
        <p:spPr>
          <a:xfrm>
            <a:off x="6331527" y="3046927"/>
            <a:ext cx="5237018" cy="3547058"/>
          </a:xfrm>
          <a:prstGeom prst="rect">
            <a:avLst/>
          </a:prstGeom>
        </p:spPr>
      </p:pic>
    </p:spTree>
    <p:extLst>
      <p:ext uri="{BB962C8B-B14F-4D97-AF65-F5344CB8AC3E}">
        <p14:creationId xmlns:p14="http://schemas.microsoft.com/office/powerpoint/2010/main" val="263458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C943-0CCD-3CFC-2448-3ACB8799220F}"/>
              </a:ext>
            </a:extLst>
          </p:cNvPr>
          <p:cNvSpPr>
            <a:spLocks noGrp="1"/>
          </p:cNvSpPr>
          <p:nvPr>
            <p:ph type="title"/>
          </p:nvPr>
        </p:nvSpPr>
        <p:spPr/>
        <p:txBody>
          <a:bodyPr/>
          <a:lstStyle/>
          <a:p>
            <a:r>
              <a:rPr lang="en-US" dirty="0"/>
              <a:t>Blend academic and everyday speak</a:t>
            </a:r>
          </a:p>
        </p:txBody>
      </p:sp>
      <p:sp>
        <p:nvSpPr>
          <p:cNvPr id="3" name="Content Placeholder 2">
            <a:extLst>
              <a:ext uri="{FF2B5EF4-FFF2-40B4-BE49-F238E27FC236}">
                <a16:creationId xmlns:a16="http://schemas.microsoft.com/office/drawing/2014/main" id="{89061529-B744-F179-F7CC-656BDE536478}"/>
              </a:ext>
            </a:extLst>
          </p:cNvPr>
          <p:cNvSpPr>
            <a:spLocks noGrp="1"/>
          </p:cNvSpPr>
          <p:nvPr>
            <p:ph idx="1"/>
          </p:nvPr>
        </p:nvSpPr>
        <p:spPr>
          <a:xfrm>
            <a:off x="646112" y="2052918"/>
            <a:ext cx="10354398" cy="4624973"/>
          </a:xfrm>
        </p:spPr>
        <p:txBody>
          <a:bodyPr>
            <a:noAutofit/>
          </a:bodyPr>
          <a:lstStyle/>
          <a:p>
            <a:r>
              <a:rPr lang="en-US" sz="2200" dirty="0"/>
              <a:t>Readers and writers both can benefit from blending everyday speak and academic styles. </a:t>
            </a:r>
          </a:p>
          <a:p>
            <a:r>
              <a:rPr lang="en-US" sz="2200" dirty="0"/>
              <a:t>Example</a:t>
            </a:r>
          </a:p>
          <a:p>
            <a:pPr lvl="1">
              <a:buFont typeface="Wingdings" panose="05000000000000000000" pitchFamily="2" charset="2"/>
              <a:buChar char="v"/>
            </a:pPr>
            <a:r>
              <a:rPr lang="en-US" sz="2200" dirty="0"/>
              <a:t>It can often make complicated topics easier for readers to understand. </a:t>
            </a:r>
          </a:p>
          <a:p>
            <a:pPr lvl="1">
              <a:buFont typeface="Wingdings" panose="05000000000000000000" pitchFamily="2" charset="2"/>
              <a:buChar char="v"/>
            </a:pPr>
            <a:r>
              <a:rPr lang="en-US" sz="2200" dirty="0"/>
              <a:t>It often helps when trying to discover what you want to say. </a:t>
            </a:r>
          </a:p>
          <a:p>
            <a:pPr lvl="1">
              <a:buFont typeface="Wingdings" panose="05000000000000000000" pitchFamily="2" charset="2"/>
              <a:buChar char="v"/>
            </a:pPr>
            <a:r>
              <a:rPr lang="en-US" sz="2200" dirty="0"/>
              <a:t>It helps to remind us of our audience. What do they know? What don't they know?</a:t>
            </a:r>
          </a:p>
          <a:p>
            <a:pPr lvl="1">
              <a:buFont typeface="Wingdings" panose="05000000000000000000" pitchFamily="2" charset="2"/>
              <a:buChar char="v"/>
            </a:pPr>
            <a:r>
              <a:rPr lang="en-US" sz="2200" dirty="0"/>
              <a:t>Self-translation: The process of clarifying your own complex ideas. </a:t>
            </a:r>
          </a:p>
        </p:txBody>
      </p:sp>
    </p:spTree>
    <p:extLst>
      <p:ext uri="{BB962C8B-B14F-4D97-AF65-F5344CB8AC3E}">
        <p14:creationId xmlns:p14="http://schemas.microsoft.com/office/powerpoint/2010/main" val="377258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9E0F-6EAA-50E9-C756-7D7D2CAF6524}"/>
              </a:ext>
            </a:extLst>
          </p:cNvPr>
          <p:cNvSpPr>
            <a:spLocks noGrp="1"/>
          </p:cNvSpPr>
          <p:nvPr>
            <p:ph type="title"/>
          </p:nvPr>
        </p:nvSpPr>
        <p:spPr/>
        <p:txBody>
          <a:bodyPr/>
          <a:lstStyle/>
          <a:p>
            <a:r>
              <a:rPr lang="en-US" dirty="0"/>
              <a:t>How to blend</a:t>
            </a:r>
          </a:p>
        </p:txBody>
      </p:sp>
      <p:sp>
        <p:nvSpPr>
          <p:cNvPr id="3" name="Content Placeholder 2">
            <a:extLst>
              <a:ext uri="{FF2B5EF4-FFF2-40B4-BE49-F238E27FC236}">
                <a16:creationId xmlns:a16="http://schemas.microsoft.com/office/drawing/2014/main" id="{F3076AC4-08E8-9D2C-B7C3-DA41C67EABBA}"/>
              </a:ext>
            </a:extLst>
          </p:cNvPr>
          <p:cNvSpPr>
            <a:spLocks noGrp="1"/>
          </p:cNvSpPr>
          <p:nvPr>
            <p:ph idx="1"/>
          </p:nvPr>
        </p:nvSpPr>
        <p:spPr>
          <a:xfrm>
            <a:off x="0" y="2052918"/>
            <a:ext cx="11333018" cy="4652682"/>
          </a:xfrm>
        </p:spPr>
        <p:txBody>
          <a:bodyPr/>
          <a:lstStyle/>
          <a:p>
            <a:r>
              <a:rPr lang="en-US" sz="2800" b="1" dirty="0"/>
              <a:t>Everyday Speak</a:t>
            </a:r>
          </a:p>
          <a:p>
            <a:r>
              <a:rPr lang="en-US" sz="2400" dirty="0"/>
              <a:t>Scholar X argues, “____ .” In other words,______ .</a:t>
            </a:r>
          </a:p>
          <a:p>
            <a:endParaRPr lang="en-US" dirty="0"/>
          </a:p>
          <a:p>
            <a:r>
              <a:rPr lang="en-US" sz="2800" b="1" dirty="0"/>
              <a:t>Academic Blended With Everyday</a:t>
            </a:r>
          </a:p>
          <a:p>
            <a:r>
              <a:rPr lang="en-US" sz="2400" dirty="0"/>
              <a:t> Instead of “In other words,” try </a:t>
            </a:r>
          </a:p>
          <a:p>
            <a:r>
              <a:rPr lang="en-US" sz="2400" dirty="0"/>
              <a:t> Essentially, X argues …</a:t>
            </a:r>
          </a:p>
          <a:p>
            <a:pPr lvl="1">
              <a:buFont typeface="Wingdings" panose="05000000000000000000" pitchFamily="2" charset="2"/>
              <a:buChar char="v"/>
            </a:pPr>
            <a:r>
              <a:rPr lang="en-US" sz="2400" dirty="0"/>
              <a:t>  X’s point, succinctly put, is that…</a:t>
            </a:r>
          </a:p>
          <a:p>
            <a:pPr lvl="1">
              <a:buFont typeface="Wingdings" panose="05000000000000000000" pitchFamily="2" charset="2"/>
              <a:buChar char="v"/>
            </a:pPr>
            <a:r>
              <a:rPr lang="en-US" sz="2400" dirty="0"/>
              <a:t>  Plainly put…</a:t>
            </a:r>
          </a:p>
          <a:p>
            <a:endParaRPr lang="en-US" dirty="0"/>
          </a:p>
          <a:p>
            <a:endParaRPr lang="en-US" dirty="0"/>
          </a:p>
        </p:txBody>
      </p:sp>
    </p:spTree>
    <p:extLst>
      <p:ext uri="{BB962C8B-B14F-4D97-AF65-F5344CB8AC3E}">
        <p14:creationId xmlns:p14="http://schemas.microsoft.com/office/powerpoint/2010/main" val="140020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64B-71BD-38E7-CDCB-78B5C0B65E78}"/>
              </a:ext>
            </a:extLst>
          </p:cNvPr>
          <p:cNvSpPr>
            <a:spLocks noGrp="1"/>
          </p:cNvSpPr>
          <p:nvPr>
            <p:ph type="title"/>
          </p:nvPr>
        </p:nvSpPr>
        <p:spPr>
          <a:xfrm>
            <a:off x="0" y="0"/>
            <a:ext cx="9404723" cy="1400530"/>
          </a:xfrm>
        </p:spPr>
        <p:txBody>
          <a:bodyPr/>
          <a:lstStyle/>
          <a:p>
            <a:r>
              <a:rPr lang="en-US" dirty="0"/>
              <a:t>Blended Voice Example</a:t>
            </a:r>
          </a:p>
        </p:txBody>
      </p:sp>
      <p:sp>
        <p:nvSpPr>
          <p:cNvPr id="3" name="Content Placeholder 2">
            <a:extLst>
              <a:ext uri="{FF2B5EF4-FFF2-40B4-BE49-F238E27FC236}">
                <a16:creationId xmlns:a16="http://schemas.microsoft.com/office/drawing/2014/main" id="{E792B913-7550-1BE0-53C9-91BA7DC40931}"/>
              </a:ext>
            </a:extLst>
          </p:cNvPr>
          <p:cNvSpPr>
            <a:spLocks noGrp="1"/>
          </p:cNvSpPr>
          <p:nvPr>
            <p:ph idx="1"/>
          </p:nvPr>
        </p:nvSpPr>
        <p:spPr>
          <a:xfrm>
            <a:off x="0" y="1773382"/>
            <a:ext cx="12192000" cy="5084618"/>
          </a:xfrm>
        </p:spPr>
        <p:txBody>
          <a:bodyPr>
            <a:normAutofit/>
          </a:bodyPr>
          <a:lstStyle/>
          <a:p>
            <a:r>
              <a:rPr lang="en-US" dirty="0">
                <a:solidFill>
                  <a:srgbClr val="FFFF00"/>
                </a:solidFill>
              </a:rPr>
              <a:t>“The most pedagogically valid reason that universities may have introduced preliminary year programmes is likely due to the fact that non-native students were often reported to be struggling to meet the linguistic demands of their major. </a:t>
            </a:r>
            <a:r>
              <a:rPr lang="en-US" dirty="0">
                <a:solidFill>
                  <a:schemeClr val="bg1"/>
                </a:solidFill>
              </a:rPr>
              <a:t>In a study of 113 universities in the USA, Smith and Wesson (2000) found that dropout rates for non-native speakers of English at English-medium universities were as high as 24%. </a:t>
            </a:r>
            <a:r>
              <a:rPr lang="en-US" dirty="0">
                <a:solidFill>
                  <a:srgbClr val="00B0F0"/>
                </a:solidFill>
              </a:rPr>
              <a:t>This research stimulated subsequent studies which all found that student concerns over course comprehension were a recurrent factor for these high rates (Davidson, 2001; Lee and Lee, 2004). </a:t>
            </a:r>
            <a:r>
              <a:rPr lang="en-US" dirty="0">
                <a:solidFill>
                  <a:schemeClr val="bg1"/>
                </a:solidFill>
              </a:rPr>
              <a:t>Indeed, Johnson (2009) argues that such linguistic demands were in fact the primary reason for most cases of non-native dropouts around the turn of the millennium.</a:t>
            </a:r>
            <a:r>
              <a:rPr lang="en-US" dirty="0">
                <a:solidFill>
                  <a:srgbClr val="FF0000"/>
                </a:solidFill>
              </a:rPr>
              <a:t> </a:t>
            </a:r>
            <a:r>
              <a:rPr lang="en-US" dirty="0">
                <a:solidFill>
                  <a:srgbClr val="FFFF00"/>
                </a:solidFill>
              </a:rPr>
              <a:t>In relation to this aspect, one significant effect of introducing preliminary-year programmes may be that students are now better prepared for their courses and dropout rates have decreased. </a:t>
            </a:r>
            <a:r>
              <a:rPr lang="en-US" dirty="0">
                <a:solidFill>
                  <a:schemeClr val="bg1"/>
                </a:solidFill>
              </a:rPr>
              <a:t>In the same study, Johnson (2009) reported a decrease in dropout rates of 57% after the introduction of the preliminary year.</a:t>
            </a:r>
            <a:r>
              <a:rPr lang="en-US" dirty="0">
                <a:solidFill>
                  <a:schemeClr val="accent1"/>
                </a:solidFill>
              </a:rPr>
              <a:t> </a:t>
            </a:r>
            <a:r>
              <a:rPr lang="en-US" dirty="0">
                <a:solidFill>
                  <a:srgbClr val="00B0F0"/>
                </a:solidFill>
              </a:rPr>
              <a:t>Students have also since reported feeling more confident and comfortable with comprehending the concepts of their course (Jones, 2014), </a:t>
            </a:r>
            <a:r>
              <a:rPr lang="en-US" dirty="0">
                <a:solidFill>
                  <a:srgbClr val="FFFF00"/>
                </a:solidFill>
              </a:rPr>
              <a:t>which perhaps indicates that extending bachelor’s degree programmes by a year has had a positive effect” </a:t>
            </a:r>
            <a:r>
              <a:rPr lang="en-US" dirty="0"/>
              <a:t>(Academic Marker).</a:t>
            </a:r>
          </a:p>
        </p:txBody>
      </p:sp>
      <p:sp>
        <p:nvSpPr>
          <p:cNvPr id="4" name="Oval 3">
            <a:extLst>
              <a:ext uri="{FF2B5EF4-FFF2-40B4-BE49-F238E27FC236}">
                <a16:creationId xmlns:a16="http://schemas.microsoft.com/office/drawing/2014/main" id="{DB5CE6FC-67E9-042E-B7DD-3A8EB207C222}"/>
              </a:ext>
            </a:extLst>
          </p:cNvPr>
          <p:cNvSpPr/>
          <p:nvPr/>
        </p:nvSpPr>
        <p:spPr>
          <a:xfrm>
            <a:off x="290945" y="858982"/>
            <a:ext cx="955964" cy="9144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AB84328D-9B8F-55B2-E495-358E2331D73E}"/>
              </a:ext>
            </a:extLst>
          </p:cNvPr>
          <p:cNvSpPr/>
          <p:nvPr/>
        </p:nvSpPr>
        <p:spPr>
          <a:xfrm>
            <a:off x="3138054" y="858982"/>
            <a:ext cx="1697182" cy="914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3C7344A-4BCC-EBF7-A5AB-D8F6BD22C198}"/>
              </a:ext>
            </a:extLst>
          </p:cNvPr>
          <p:cNvSpPr/>
          <p:nvPr/>
        </p:nvSpPr>
        <p:spPr>
          <a:xfrm>
            <a:off x="6096000" y="858982"/>
            <a:ext cx="1191491" cy="9144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69C0AA7-459A-68B9-E29B-F09B66E33E81}"/>
              </a:ext>
            </a:extLst>
          </p:cNvPr>
          <p:cNvSpPr txBox="1"/>
          <p:nvPr/>
        </p:nvSpPr>
        <p:spPr>
          <a:xfrm>
            <a:off x="355803" y="957509"/>
            <a:ext cx="1066800" cy="646331"/>
          </a:xfrm>
          <a:prstGeom prst="rect">
            <a:avLst/>
          </a:prstGeom>
          <a:noFill/>
        </p:spPr>
        <p:txBody>
          <a:bodyPr wrap="square" rtlCol="0">
            <a:spAutoFit/>
          </a:bodyPr>
          <a:lstStyle/>
          <a:p>
            <a:r>
              <a:rPr lang="en-US" dirty="0">
                <a:solidFill>
                  <a:schemeClr val="bg1"/>
                </a:solidFill>
              </a:rPr>
              <a:t>Self Voice</a:t>
            </a:r>
          </a:p>
        </p:txBody>
      </p:sp>
      <p:sp>
        <p:nvSpPr>
          <p:cNvPr id="12" name="TextBox 11">
            <a:extLst>
              <a:ext uri="{FF2B5EF4-FFF2-40B4-BE49-F238E27FC236}">
                <a16:creationId xmlns:a16="http://schemas.microsoft.com/office/drawing/2014/main" id="{26B1AFEF-8C5B-578C-D7B8-F365F9E4C955}"/>
              </a:ext>
            </a:extLst>
          </p:cNvPr>
          <p:cNvSpPr txBox="1"/>
          <p:nvPr/>
        </p:nvSpPr>
        <p:spPr>
          <a:xfrm>
            <a:off x="3385229" y="858982"/>
            <a:ext cx="1376015" cy="923330"/>
          </a:xfrm>
          <a:prstGeom prst="rect">
            <a:avLst/>
          </a:prstGeom>
          <a:noFill/>
        </p:spPr>
        <p:txBody>
          <a:bodyPr wrap="square" rtlCol="0">
            <a:spAutoFit/>
          </a:bodyPr>
          <a:lstStyle/>
          <a:p>
            <a:r>
              <a:rPr lang="en-US" dirty="0"/>
              <a:t>Academic/Source Voice</a:t>
            </a:r>
          </a:p>
        </p:txBody>
      </p:sp>
      <p:sp>
        <p:nvSpPr>
          <p:cNvPr id="13" name="TextBox 12">
            <a:extLst>
              <a:ext uri="{FF2B5EF4-FFF2-40B4-BE49-F238E27FC236}">
                <a16:creationId xmlns:a16="http://schemas.microsoft.com/office/drawing/2014/main" id="{19CB9E29-7703-A03E-55AD-368EBB3748CE}"/>
              </a:ext>
            </a:extLst>
          </p:cNvPr>
          <p:cNvSpPr txBox="1"/>
          <p:nvPr/>
        </p:nvSpPr>
        <p:spPr>
          <a:xfrm>
            <a:off x="6096000" y="957509"/>
            <a:ext cx="1191491" cy="646331"/>
          </a:xfrm>
          <a:prstGeom prst="rect">
            <a:avLst/>
          </a:prstGeom>
          <a:noFill/>
        </p:spPr>
        <p:txBody>
          <a:bodyPr wrap="square" rtlCol="0">
            <a:spAutoFit/>
          </a:bodyPr>
          <a:lstStyle/>
          <a:p>
            <a:r>
              <a:rPr lang="en-US" dirty="0"/>
              <a:t>Blended Voice</a:t>
            </a:r>
          </a:p>
        </p:txBody>
      </p:sp>
    </p:spTree>
    <p:extLst>
      <p:ext uri="{BB962C8B-B14F-4D97-AF65-F5344CB8AC3E}">
        <p14:creationId xmlns:p14="http://schemas.microsoft.com/office/powerpoint/2010/main" val="341426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5956-C927-2A7F-96BC-6450E4053CD7}"/>
              </a:ext>
            </a:extLst>
          </p:cNvPr>
          <p:cNvSpPr>
            <a:spLocks noGrp="1"/>
          </p:cNvSpPr>
          <p:nvPr>
            <p:ph type="title"/>
          </p:nvPr>
        </p:nvSpPr>
        <p:spPr>
          <a:xfrm>
            <a:off x="648930" y="629266"/>
            <a:ext cx="9252154" cy="1223983"/>
          </a:xfrm>
        </p:spPr>
        <p:txBody>
          <a:bodyPr>
            <a:normAutofit/>
          </a:bodyPr>
          <a:lstStyle/>
          <a:p>
            <a:r>
              <a:rPr lang="en-US" dirty="0"/>
              <a:t>“Bad/Broken English”</a:t>
            </a:r>
          </a:p>
        </p:txBody>
      </p:sp>
      <p:pic>
        <p:nvPicPr>
          <p:cNvPr id="4" name="Picture 3">
            <a:extLst>
              <a:ext uri="{FF2B5EF4-FFF2-40B4-BE49-F238E27FC236}">
                <a16:creationId xmlns:a16="http://schemas.microsoft.com/office/drawing/2014/main" id="{5E4AB553-11AC-C244-CA09-7F0C5039F31C}"/>
              </a:ext>
            </a:extLst>
          </p:cNvPr>
          <p:cNvPicPr>
            <a:picLocks noChangeAspect="1"/>
          </p:cNvPicPr>
          <p:nvPr/>
        </p:nvPicPr>
        <p:blipFill>
          <a:blip r:embed="rId3"/>
          <a:stretch>
            <a:fillRect/>
          </a:stretch>
        </p:blipFill>
        <p:spPr>
          <a:xfrm>
            <a:off x="209863" y="1499016"/>
            <a:ext cx="5878680" cy="5246558"/>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AEB02EB4-C3B0-258E-58C7-6F9C2EE42DE4}"/>
              </a:ext>
            </a:extLst>
          </p:cNvPr>
          <p:cNvSpPr>
            <a:spLocks noGrp="1"/>
          </p:cNvSpPr>
          <p:nvPr>
            <p:ph idx="1"/>
          </p:nvPr>
        </p:nvSpPr>
        <p:spPr>
          <a:xfrm>
            <a:off x="6575729" y="2052214"/>
            <a:ext cx="4415293" cy="4196185"/>
          </a:xfrm>
        </p:spPr>
        <p:txBody>
          <a:bodyPr>
            <a:normAutofit/>
          </a:bodyPr>
          <a:lstStyle/>
          <a:p>
            <a:r>
              <a:rPr lang="en-US" sz="1900" dirty="0"/>
              <a:t>Have you ever heard</a:t>
            </a:r>
            <a:r>
              <a:rPr lang="en-US" sz="1900"/>
              <a:t>, “S/</a:t>
            </a:r>
            <a:r>
              <a:rPr lang="en-US" sz="1900" dirty="0"/>
              <a:t>he speaks broken English?” Did you know there is no such thing?</a:t>
            </a:r>
          </a:p>
          <a:p>
            <a:r>
              <a:rPr lang="en-US" sz="1900" b="1" u="sng" dirty="0"/>
              <a:t>BAD ENGLISH: </a:t>
            </a:r>
            <a:r>
              <a:rPr lang="en-US" sz="1900" dirty="0"/>
              <a:t>An informal term for English that does not measure up to approved norms, because it is ungrammatical, poorly spelt, or uses expletives: ‘What is called “bad English” in the usual sense may be highly effective in the appropriate context’ ( W. Nelson Francis, The English Language, 1967).  (Encyclepedia.com)</a:t>
            </a:r>
          </a:p>
        </p:txBody>
      </p:sp>
    </p:spTree>
    <p:extLst>
      <p:ext uri="{BB962C8B-B14F-4D97-AF65-F5344CB8AC3E}">
        <p14:creationId xmlns:p14="http://schemas.microsoft.com/office/powerpoint/2010/main" val="315585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376</TotalTime>
  <Words>1332</Words>
  <Application>Microsoft Office PowerPoint</Application>
  <PresentationFormat>Widescreen</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Academic Voice</vt:lpstr>
      <vt:lpstr>What is it?</vt:lpstr>
      <vt:lpstr>PowerPoint Presentation</vt:lpstr>
      <vt:lpstr>Examples of Academic Writing</vt:lpstr>
      <vt:lpstr>Non-Academic Writing</vt:lpstr>
      <vt:lpstr>Blend academic and everyday speak</vt:lpstr>
      <vt:lpstr>How to blend</vt:lpstr>
      <vt:lpstr>Blended Voice Example</vt:lpstr>
      <vt:lpstr>“Bad/Broken English”</vt:lpstr>
      <vt:lpstr>There is no such thing as “Bad English”</vt:lpstr>
      <vt:lpstr>Black English Not “Bad English”</vt:lpstr>
      <vt:lpstr>Other Examples of Different Englishes</vt:lpstr>
      <vt:lpstr>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Voice</dc:title>
  <dc:creator>Wright, Savannah G</dc:creator>
  <cp:lastModifiedBy>Wright, Savannah G</cp:lastModifiedBy>
  <cp:revision>8</cp:revision>
  <dcterms:created xsi:type="dcterms:W3CDTF">2023-06-20T15:48:08Z</dcterms:created>
  <dcterms:modified xsi:type="dcterms:W3CDTF">2023-07-20T19:18:35Z</dcterms:modified>
</cp:coreProperties>
</file>