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1" r:id="rId6"/>
    <p:sldId id="262" r:id="rId7"/>
    <p:sldId id="263" r:id="rId8"/>
    <p:sldId id="270" r:id="rId9"/>
    <p:sldId id="257" r:id="rId10"/>
    <p:sldId id="264" r:id="rId11"/>
    <p:sldId id="265" r:id="rId12"/>
    <p:sldId id="266" r:id="rId13"/>
    <p:sldId id="267"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712" autoAdjust="0"/>
  </p:normalViewPr>
  <p:slideViewPr>
    <p:cSldViewPr snapToGrid="0">
      <p:cViewPr varScale="1">
        <p:scale>
          <a:sx n="52" d="100"/>
          <a:sy n="52" d="100"/>
        </p:scale>
        <p:origin x="77" y="595"/>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4" qsCatId="simple" csTypeId="urn:microsoft.com/office/officeart/2005/8/colors/accent4_5" csCatId="accent4" phldr="1"/>
      <dgm:spPr/>
      <dgm:t>
        <a:bodyPr/>
        <a:lstStyle/>
        <a:p>
          <a:endParaRPr lang="en-US"/>
        </a:p>
      </dgm:t>
    </dgm:pt>
    <dgm:pt modelId="{30269CC2-8DD6-4402-82F3-18F164A732FF}">
      <dgm:prSet/>
      <dgm:spPr/>
      <dgm:t>
        <a:bodyPr/>
        <a:lstStyle/>
        <a:p>
          <a:pPr>
            <a:lnSpc>
              <a:spcPct val="100000"/>
            </a:lnSpc>
          </a:pPr>
          <a:r>
            <a:rPr lang="en-US"/>
            <a:t>Cornell Notes</a:t>
          </a:r>
          <a:endParaRPr lang="en-US" dirty="0"/>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pPr>
            <a:lnSpc>
              <a:spcPct val="100000"/>
            </a:lnSpc>
          </a:pPr>
          <a:r>
            <a:rPr lang="en-US"/>
            <a:t>Outline</a:t>
          </a:r>
          <a:endParaRPr lang="en-US" dirty="0"/>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pPr>
            <a:lnSpc>
              <a:spcPct val="100000"/>
            </a:lnSpc>
          </a:pPr>
          <a:r>
            <a:rPr lang="en-US"/>
            <a:t>Flowchart/ Concept Map</a:t>
          </a:r>
          <a:endParaRPr lang="en-US" dirty="0"/>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pPr>
            <a:lnSpc>
              <a:spcPct val="100000"/>
            </a:lnSpc>
          </a:pPr>
          <a:r>
            <a:rPr lang="en-US"/>
            <a:t>Charting Method</a:t>
          </a:r>
          <a:endParaRPr lang="en-US" dirty="0"/>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C6E9E1E6-F5EA-42D8-9747-B4E5B78E39BF}">
      <dgm:prSet/>
      <dgm:spPr/>
      <dgm:t>
        <a:bodyPr/>
        <a:lstStyle/>
        <a:p>
          <a:pPr>
            <a:lnSpc>
              <a:spcPct val="100000"/>
            </a:lnSpc>
          </a:pPr>
          <a:r>
            <a:rPr lang="en-US" dirty="0"/>
            <a:t>Sentence Method</a:t>
          </a:r>
        </a:p>
      </dgm:t>
    </dgm:pt>
    <dgm:pt modelId="{981C90E4-BD9D-4B4D-A34F-14828D08754D}" type="parTrans" cxnId="{A0D279B6-A5BC-4103-81FB-AF025ED2E72B}">
      <dgm:prSet/>
      <dgm:spPr/>
      <dgm:t>
        <a:bodyPr/>
        <a:lstStyle/>
        <a:p>
          <a:endParaRPr lang="en-US"/>
        </a:p>
      </dgm:t>
    </dgm:pt>
    <dgm:pt modelId="{795CC401-C863-4741-AACB-ADEE858F57B0}" type="sibTrans" cxnId="{A0D279B6-A5BC-4103-81FB-AF025ED2E72B}">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FC5CF2-0AD6-4986-A255-D079D944DA78}" type="pres">
      <dgm:prSet presAssocID="{D99C9B80-BA48-46B7-8B67-372E2AFD9E86}" presName="sibTrans" presStyleCnt="0"/>
      <dgm:spPr/>
    </dgm:pt>
    <dgm:pt modelId="{C0F3D839-2527-4F44-8087-52547F441818}" type="pres">
      <dgm:prSet presAssocID="{C6E9E1E6-F5EA-42D8-9747-B4E5B78E39BF}" presName="compNode" presStyleCnt="0"/>
      <dgm:spPr/>
    </dgm:pt>
    <dgm:pt modelId="{2D562939-4985-46EC-B1BC-447876A3392E}" type="pres">
      <dgm:prSet presAssocID="{C6E9E1E6-F5EA-42D8-9747-B4E5B78E39BF}" presName="bgRect" presStyleLbl="bgShp" presStyleIdx="4" presStyleCnt="5"/>
      <dgm:spPr/>
    </dgm:pt>
    <dgm:pt modelId="{B057617A-C758-48FD-BFA3-2DE8C91EDF6A}" type="pres">
      <dgm:prSet presAssocID="{C6E9E1E6-F5EA-42D8-9747-B4E5B78E39B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list outline"/>
        </a:ext>
      </dgm:extLst>
    </dgm:pt>
    <dgm:pt modelId="{01BBDFD0-CB36-43EF-8913-F85EBD2CB806}" type="pres">
      <dgm:prSet presAssocID="{C6E9E1E6-F5EA-42D8-9747-B4E5B78E39BF}" presName="spaceRect" presStyleCnt="0"/>
      <dgm:spPr/>
    </dgm:pt>
    <dgm:pt modelId="{FD0A9F9C-4541-4DEF-BF7C-9052D55671D2}" type="pres">
      <dgm:prSet presAssocID="{C6E9E1E6-F5EA-42D8-9747-B4E5B78E39BF}"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74C5BC83-FBBC-4577-AD25-44FE0F2032CB}" type="presOf" srcId="{C6E9E1E6-F5EA-42D8-9747-B4E5B78E39BF}" destId="{FD0A9F9C-4541-4DEF-BF7C-9052D55671D2}"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A0D279B6-A5BC-4103-81FB-AF025ED2E72B}" srcId="{162F69A6-0780-49EA-A6A8-3965C12489B2}" destId="{C6E9E1E6-F5EA-42D8-9747-B4E5B78E39BF}" srcOrd="4" destOrd="0" parTransId="{981C90E4-BD9D-4B4D-A34F-14828D08754D}" sibTransId="{795CC401-C863-4741-AACB-ADEE858F57B0}"/>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1B2F2276-F07A-46A8-BCC7-0E5DB57E01AA}" type="presParOf" srcId="{05261D3E-3CC7-4C85-9E09-D67FC777908C}" destId="{5EFC5CF2-0AD6-4986-A255-D079D944DA78}" srcOrd="7" destOrd="0" presId="urn:microsoft.com/office/officeart/2018/2/layout/IconVerticalSolidList"/>
    <dgm:cxn modelId="{9E0A29FD-4E45-4B61-8595-5D36B530F8A7}" type="presParOf" srcId="{05261D3E-3CC7-4C85-9E09-D67FC777908C}" destId="{C0F3D839-2527-4F44-8087-52547F441818}" srcOrd="8" destOrd="0" presId="urn:microsoft.com/office/officeart/2018/2/layout/IconVerticalSolidList"/>
    <dgm:cxn modelId="{34FA8502-0D6D-4F4E-9C8A-D28FA103A1CC}" type="presParOf" srcId="{C0F3D839-2527-4F44-8087-52547F441818}" destId="{2D562939-4985-46EC-B1BC-447876A3392E}" srcOrd="0" destOrd="0" presId="urn:microsoft.com/office/officeart/2018/2/layout/IconVerticalSolidList"/>
    <dgm:cxn modelId="{8E0115DC-439C-4BDE-B561-B9A6856AA493}" type="presParOf" srcId="{C0F3D839-2527-4F44-8087-52547F441818}" destId="{B057617A-C758-48FD-BFA3-2DE8C91EDF6A}" srcOrd="1" destOrd="0" presId="urn:microsoft.com/office/officeart/2018/2/layout/IconVerticalSolidList"/>
    <dgm:cxn modelId="{72B70F4F-2120-4B7E-8DE3-1B55F899F91C}" type="presParOf" srcId="{C0F3D839-2527-4F44-8087-52547F441818}" destId="{01BBDFD0-CB36-43EF-8913-F85EBD2CB806}" srcOrd="2" destOrd="0" presId="urn:microsoft.com/office/officeart/2018/2/layout/IconVerticalSolidList"/>
    <dgm:cxn modelId="{A5F04CB6-EBFC-4B46-BFC2-BE7BD8D7F003}" type="presParOf" srcId="{C0F3D839-2527-4F44-8087-52547F441818}" destId="{FD0A9F9C-4541-4DEF-BF7C-9052D55671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a:t>Cornell Notes</a:t>
          </a:r>
          <a:endParaRPr lang="en-US" sz="1900" kern="1200" dirty="0"/>
        </a:p>
      </dsp:txBody>
      <dsp:txXfrm>
        <a:off x="1150288" y="4675"/>
        <a:ext cx="5641034" cy="995920"/>
      </dsp:txXfrm>
    </dsp:sp>
    <dsp:sp modelId="{FA3369E0-5B38-4FDD-A9F5-22B9810A03F7}">
      <dsp:nvSpPr>
        <dsp:cNvPr id="0" name=""/>
        <dsp:cNvSpPr/>
      </dsp:nvSpPr>
      <dsp:spPr>
        <a:xfrm>
          <a:off x="0" y="1249576"/>
          <a:ext cx="6791323" cy="995920"/>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a:t>Outline</a:t>
          </a:r>
          <a:endParaRPr lang="en-US" sz="1900" kern="1200" dirty="0"/>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a:t>Flowchart/ Concept Map</a:t>
          </a:r>
          <a:endParaRPr lang="en-US" sz="1900" kern="1200" dirty="0"/>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a:t>Charting Method</a:t>
          </a:r>
          <a:endParaRPr lang="en-US" sz="1900" kern="1200" dirty="0"/>
        </a:p>
      </dsp:txBody>
      <dsp:txXfrm>
        <a:off x="1150288" y="3739377"/>
        <a:ext cx="5641034" cy="995920"/>
      </dsp:txXfrm>
    </dsp:sp>
    <dsp:sp modelId="{2D562939-4985-46EC-B1BC-447876A3392E}">
      <dsp:nvSpPr>
        <dsp:cNvPr id="0" name=""/>
        <dsp:cNvSpPr/>
      </dsp:nvSpPr>
      <dsp:spPr>
        <a:xfrm>
          <a:off x="0" y="4984278"/>
          <a:ext cx="6791323" cy="99592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057617A-C758-48FD-BFA3-2DE8C91EDF6A}">
      <dsp:nvSpPr>
        <dsp:cNvPr id="0" name=""/>
        <dsp:cNvSpPr/>
      </dsp:nvSpPr>
      <dsp:spPr>
        <a:xfrm>
          <a:off x="301265" y="5208360"/>
          <a:ext cx="547756" cy="547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D0A9F9C-4541-4DEF-BF7C-9052D55671D2}">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dirty="0"/>
            <a:t>Sentence Method</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9/30/2022</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9/30/2022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t>Why Take Notes</a:t>
            </a:r>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UNCFSU Learning Center </a:t>
            </a:r>
          </a:p>
          <a:p>
            <a:r>
              <a:rPr lang="en-US" dirty="0"/>
              <a:t>Shannon Warren</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rting Method - Ms. Liew's Class">
            <a:extLst>
              <a:ext uri="{FF2B5EF4-FFF2-40B4-BE49-F238E27FC236}">
                <a16:creationId xmlns:a16="http://schemas.microsoft.com/office/drawing/2014/main" id="{2B866D80-CD46-96A0-86B5-CEB3B61157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68054"/>
            <a:ext cx="6305550" cy="6385367"/>
          </a:xfrm>
          <a:prstGeom prst="rect">
            <a:avLst/>
          </a:prstGeom>
          <a:solidFill>
            <a:srgbClr val="FFFFFF"/>
          </a:solidFill>
        </p:spPr>
      </p:pic>
      <p:sp>
        <p:nvSpPr>
          <p:cNvPr id="2" name="Title 1">
            <a:extLst>
              <a:ext uri="{FF2B5EF4-FFF2-40B4-BE49-F238E27FC236}">
                <a16:creationId xmlns:a16="http://schemas.microsoft.com/office/drawing/2014/main" id="{C73F3E2F-B47F-8AB6-AE89-3F17B38598F1}"/>
              </a:ext>
            </a:extLst>
          </p:cNvPr>
          <p:cNvSpPr>
            <a:spLocks noGrp="1"/>
          </p:cNvSpPr>
          <p:nvPr>
            <p:ph type="title"/>
          </p:nvPr>
        </p:nvSpPr>
        <p:spPr>
          <a:xfrm>
            <a:off x="6657974" y="611077"/>
            <a:ext cx="4695825" cy="833663"/>
          </a:xfrm>
        </p:spPr>
        <p:txBody>
          <a:bodyPr wrap="square" anchor="ctr">
            <a:normAutofit/>
          </a:bodyPr>
          <a:lstStyle/>
          <a:p>
            <a:r>
              <a:rPr lang="en-US" dirty="0"/>
              <a:t>Charting Method</a:t>
            </a:r>
          </a:p>
        </p:txBody>
      </p:sp>
      <p:sp>
        <p:nvSpPr>
          <p:cNvPr id="3" name="Content Placeholder 2">
            <a:extLst>
              <a:ext uri="{FF2B5EF4-FFF2-40B4-BE49-F238E27FC236}">
                <a16:creationId xmlns:a16="http://schemas.microsoft.com/office/drawing/2014/main" id="{15B61B8D-CA3D-A3E4-8E6A-77F41BC116EB}"/>
              </a:ext>
            </a:extLst>
          </p:cNvPr>
          <p:cNvSpPr>
            <a:spLocks noGrp="1"/>
          </p:cNvSpPr>
          <p:nvPr>
            <p:ph idx="1"/>
          </p:nvPr>
        </p:nvSpPr>
        <p:spPr>
          <a:xfrm>
            <a:off x="6657974" y="1825625"/>
            <a:ext cx="4695826" cy="4351338"/>
          </a:xfrm>
        </p:spPr>
        <p:txBody>
          <a:bodyPr>
            <a:normAutofit/>
          </a:bodyPr>
          <a:lstStyle/>
          <a:p>
            <a:r>
              <a:rPr lang="en-US" b="0" i="0" dirty="0">
                <a:effectLst/>
              </a:rPr>
              <a:t>A way to organize notes from lectures with a substantial amount of facts through dividing key topics into columns and recording facts underneath</a:t>
            </a:r>
            <a:endParaRPr lang="en-US" dirty="0"/>
          </a:p>
        </p:txBody>
      </p:sp>
      <p:sp>
        <p:nvSpPr>
          <p:cNvPr id="4" name="Slide Number Placeholder 3">
            <a:extLst>
              <a:ext uri="{FF2B5EF4-FFF2-40B4-BE49-F238E27FC236}">
                <a16:creationId xmlns:a16="http://schemas.microsoft.com/office/drawing/2014/main" id="{6F4C4E9F-B20E-9056-85B0-D531A13B666A}"/>
              </a:ext>
            </a:extLst>
          </p:cNvPr>
          <p:cNvSpPr>
            <a:spLocks noGrp="1"/>
          </p:cNvSpPr>
          <p:nvPr>
            <p:ph type="sldNum" sz="quarter" idx="10"/>
          </p:nvPr>
        </p:nvSpPr>
        <p:spPr>
          <a:xfrm>
            <a:off x="11353800" y="6361475"/>
            <a:ext cx="838200" cy="360000"/>
          </a:xfrm>
        </p:spPr>
        <p:txBody>
          <a:bodyPr anchor="ctr">
            <a:normAutofit/>
          </a:bodyPr>
          <a:lstStyle/>
          <a:p>
            <a:pPr>
              <a:spcAft>
                <a:spcPts val="600"/>
              </a:spcAft>
            </a:pPr>
            <a:r>
              <a:rPr lang="en-US"/>
              <a:t>PAGE </a:t>
            </a:r>
            <a:fld id="{4A9B5881-4007-4345-955A-79C2656F0C49}" type="slidenum">
              <a:rPr lang="en-US" smtClean="0"/>
              <a:pPr>
                <a:spcAft>
                  <a:spcPts val="600"/>
                </a:spcAft>
              </a:pPr>
              <a:t>10</a:t>
            </a:fld>
            <a:endParaRPr lang="en-US"/>
          </a:p>
        </p:txBody>
      </p:sp>
    </p:spTree>
    <p:extLst>
      <p:ext uri="{BB962C8B-B14F-4D97-AF65-F5344CB8AC3E}">
        <p14:creationId xmlns:p14="http://schemas.microsoft.com/office/powerpoint/2010/main" val="90159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AE052-9E58-2AFB-C286-61E0FC71B727}"/>
              </a:ext>
            </a:extLst>
          </p:cNvPr>
          <p:cNvSpPr>
            <a:spLocks noGrp="1"/>
          </p:cNvSpPr>
          <p:nvPr>
            <p:ph type="title"/>
          </p:nvPr>
        </p:nvSpPr>
        <p:spPr/>
        <p:txBody>
          <a:bodyPr/>
          <a:lstStyle/>
          <a:p>
            <a:r>
              <a:rPr lang="en-US" dirty="0"/>
              <a:t>Sentence Method</a:t>
            </a:r>
          </a:p>
        </p:txBody>
      </p:sp>
      <p:sp>
        <p:nvSpPr>
          <p:cNvPr id="4" name="Content Placeholder 3">
            <a:extLst>
              <a:ext uri="{FF2B5EF4-FFF2-40B4-BE49-F238E27FC236}">
                <a16:creationId xmlns:a16="http://schemas.microsoft.com/office/drawing/2014/main" id="{709EB098-BAA7-4D27-51B1-10ACD5FF481B}"/>
              </a:ext>
            </a:extLst>
          </p:cNvPr>
          <p:cNvSpPr>
            <a:spLocks noGrp="1"/>
          </p:cNvSpPr>
          <p:nvPr>
            <p:ph idx="1"/>
          </p:nvPr>
        </p:nvSpPr>
        <p:spPr/>
        <p:txBody>
          <a:bodyPr/>
          <a:lstStyle/>
          <a:p>
            <a:r>
              <a:rPr lang="en-US" b="0" i="0" dirty="0">
                <a:effectLst/>
                <a:latin typeface="Roboto" panose="02000000000000000000" pitchFamily="2" charset="0"/>
              </a:rPr>
              <a:t>One of the simplest forms of note taking, helpful for disseminating which information from a lecture is important by quickly covering details and information.</a:t>
            </a:r>
            <a:endParaRPr lang="en-US" dirty="0"/>
          </a:p>
        </p:txBody>
      </p:sp>
      <p:sp>
        <p:nvSpPr>
          <p:cNvPr id="5" name="Slide Number Placeholder 4">
            <a:extLst>
              <a:ext uri="{FF2B5EF4-FFF2-40B4-BE49-F238E27FC236}">
                <a16:creationId xmlns:a16="http://schemas.microsoft.com/office/drawing/2014/main" id="{1D798D4E-E5A6-4910-8323-E8C8CB4DFC8D}"/>
              </a:ext>
            </a:extLst>
          </p:cNvPr>
          <p:cNvSpPr>
            <a:spLocks noGrp="1"/>
          </p:cNvSpPr>
          <p:nvPr>
            <p:ph type="sldNum" sz="quarter" idx="10"/>
          </p:nvPr>
        </p:nvSpPr>
        <p:spPr/>
        <p:txBody>
          <a:bodyPr/>
          <a:lstStyle/>
          <a:p>
            <a:r>
              <a:rPr lang="en-US"/>
              <a:t>PAGE </a:t>
            </a:r>
            <a:fld id="{4A9B5881-4007-4345-955A-79C2656F0C49}" type="slidenum">
              <a:rPr lang="en-US" smtClean="0"/>
              <a:pPr/>
              <a:t>11</a:t>
            </a:fld>
            <a:endParaRPr lang="en-US" dirty="0"/>
          </a:p>
        </p:txBody>
      </p:sp>
      <p:pic>
        <p:nvPicPr>
          <p:cNvPr id="5124" name="Picture 4" descr="All the Note-Taking Methods Explained – The Ink Inquisition">
            <a:extLst>
              <a:ext uri="{FF2B5EF4-FFF2-40B4-BE49-F238E27FC236}">
                <a16:creationId xmlns:a16="http://schemas.microsoft.com/office/drawing/2014/main" id="{A83FB1E3-FE08-A8E1-7869-75C4E79AA21B}"/>
              </a:ext>
            </a:extLst>
          </p:cNvPr>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t="12300" b="123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8822-CD04-C056-5ABA-91B09C53C705}"/>
              </a:ext>
            </a:extLst>
          </p:cNvPr>
          <p:cNvSpPr>
            <a:spLocks noGrp="1"/>
          </p:cNvSpPr>
          <p:nvPr>
            <p:ph type="title"/>
          </p:nvPr>
        </p:nvSpPr>
        <p:spPr>
          <a:xfrm>
            <a:off x="838199" y="641855"/>
            <a:ext cx="7458635" cy="772107"/>
          </a:xfrm>
        </p:spPr>
        <p:txBody>
          <a:bodyPr/>
          <a:lstStyle/>
          <a:p>
            <a:r>
              <a:rPr lang="en-US" dirty="0"/>
              <a:t>Sources Cited</a:t>
            </a:r>
          </a:p>
        </p:txBody>
      </p:sp>
      <p:sp>
        <p:nvSpPr>
          <p:cNvPr id="3" name="Content Placeholder 2">
            <a:extLst>
              <a:ext uri="{FF2B5EF4-FFF2-40B4-BE49-F238E27FC236}">
                <a16:creationId xmlns:a16="http://schemas.microsoft.com/office/drawing/2014/main" id="{EFFAD4F0-D188-2181-6C30-80D9D0A35D7E}"/>
              </a:ext>
            </a:extLst>
          </p:cNvPr>
          <p:cNvSpPr>
            <a:spLocks noGrp="1"/>
          </p:cNvSpPr>
          <p:nvPr>
            <p:ph idx="1"/>
          </p:nvPr>
        </p:nvSpPr>
        <p:spPr/>
        <p:txBody>
          <a:bodyPr>
            <a:normAutofit/>
          </a:bodyPr>
          <a:lstStyle/>
          <a:p>
            <a:pPr marL="0" indent="0">
              <a:buNone/>
            </a:pPr>
            <a:r>
              <a:rPr lang="en-US" b="0" i="0" dirty="0">
                <a:effectLst/>
                <a:latin typeface="Open Sans" panose="020B0606030504020204" pitchFamily="34" charset="0"/>
              </a:rPr>
              <a:t>Duran K. S., Frederick C. M. (2013). Information comprehension: Handwritten vs. typed notes. </a:t>
            </a:r>
            <a:r>
              <a:rPr lang="en-US" b="0" i="1" dirty="0">
                <a:effectLst/>
                <a:latin typeface="Open Sans" panose="020B0606030504020204" pitchFamily="34" charset="0"/>
              </a:rPr>
              <a:t>Undergraduate Research Journal for the Human Sciences</a:t>
            </a:r>
            <a:r>
              <a:rPr lang="en-US" b="0" i="0" dirty="0">
                <a:effectLst/>
                <a:latin typeface="Open Sans" panose="020B0606030504020204" pitchFamily="34" charset="0"/>
              </a:rPr>
              <a:t>, 12.</a:t>
            </a:r>
          </a:p>
          <a:p>
            <a:pPr marL="0" indent="0">
              <a:buNone/>
            </a:pPr>
            <a:endParaRPr lang="en-US" dirty="0">
              <a:latin typeface="Open Sans" panose="020B0606030504020204" pitchFamily="34" charset="0"/>
            </a:endParaRPr>
          </a:p>
          <a:p>
            <a:pPr marL="0" indent="0">
              <a:buNone/>
            </a:pPr>
            <a:r>
              <a:rPr lang="en-US" dirty="0">
                <a:effectLst/>
              </a:rPr>
              <a:t>“Effective Note-Taking in Class.” </a:t>
            </a:r>
            <a:r>
              <a:rPr lang="en-US" i="1" dirty="0"/>
              <a:t>The L</a:t>
            </a:r>
            <a:r>
              <a:rPr lang="en-US" i="1" dirty="0">
                <a:effectLst/>
              </a:rPr>
              <a:t>earning </a:t>
            </a:r>
            <a:r>
              <a:rPr lang="en-US" dirty="0">
                <a:effectLst/>
              </a:rPr>
              <a:t>Center </a:t>
            </a:r>
            <a:r>
              <a:rPr lang="en-US" i="1" dirty="0">
                <a:effectLst/>
              </a:rPr>
              <a:t>at the University of North Carolina at Chapel Hill</a:t>
            </a:r>
            <a:r>
              <a:rPr lang="en-US" dirty="0"/>
              <a:t>, </a:t>
            </a:r>
            <a:r>
              <a:rPr lang="en-US" dirty="0">
                <a:effectLst/>
              </a:rPr>
              <a:t>https://learningcenter.unc.edu/tips-and-tools/effective-note-taking-in-class/#:~:text=If%20you%20are%20seeking%20conceptual%20information%2C%20focus%20on,words%20or%20concepts%20you%20didn%E2%80%99t%20catch%20in%20class. Accessed 17 August 2022.</a:t>
            </a:r>
          </a:p>
          <a:p>
            <a:pPr marL="0" indent="0">
              <a:buNone/>
            </a:pPr>
            <a:endParaRPr lang="en-US" b="0" i="0" dirty="0">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2D8E3A9B-70AE-6AD7-AAB2-8EA8B303A8A2}"/>
              </a:ext>
            </a:extLst>
          </p:cNvPr>
          <p:cNvSpPr>
            <a:spLocks noGrp="1"/>
          </p:cNvSpPr>
          <p:nvPr>
            <p:ph type="sldNum" sz="quarter" idx="10"/>
          </p:nvPr>
        </p:nvSpPr>
        <p:spPr/>
        <p:txBody>
          <a:bodyPr/>
          <a:lstStyle/>
          <a:p>
            <a:r>
              <a:rPr lang="en-US"/>
              <a:t>PAGE </a:t>
            </a:r>
            <a:fld id="{4A9B5881-4007-4345-955A-79C2656F0C49}" type="slidenum">
              <a:rPr lang="en-US" smtClean="0"/>
              <a:pPr/>
              <a:t>12</a:t>
            </a:fld>
            <a:endParaRPr lang="en-US" dirty="0"/>
          </a:p>
        </p:txBody>
      </p:sp>
    </p:spTree>
    <p:extLst>
      <p:ext uri="{BB962C8B-B14F-4D97-AF65-F5344CB8AC3E}">
        <p14:creationId xmlns:p14="http://schemas.microsoft.com/office/powerpoint/2010/main" val="243291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9DB6-DADD-79DA-CFE3-26D99EE6771B}"/>
              </a:ext>
            </a:extLst>
          </p:cNvPr>
          <p:cNvSpPr>
            <a:spLocks noGrp="1"/>
          </p:cNvSpPr>
          <p:nvPr>
            <p:ph type="title"/>
          </p:nvPr>
        </p:nvSpPr>
        <p:spPr>
          <a:xfrm>
            <a:off x="838200" y="641855"/>
            <a:ext cx="6273800" cy="772107"/>
          </a:xfrm>
        </p:spPr>
        <p:txBody>
          <a:bodyPr/>
          <a:lstStyle/>
          <a:p>
            <a:r>
              <a:rPr lang="en-US" dirty="0"/>
              <a:t>Why Good Notes Matter</a:t>
            </a:r>
          </a:p>
        </p:txBody>
      </p:sp>
      <p:sp>
        <p:nvSpPr>
          <p:cNvPr id="3" name="Content Placeholder 2">
            <a:extLst>
              <a:ext uri="{FF2B5EF4-FFF2-40B4-BE49-F238E27FC236}">
                <a16:creationId xmlns:a16="http://schemas.microsoft.com/office/drawing/2014/main" id="{9092BBD1-79E6-BF6F-BEC2-A315C8D45373}"/>
              </a:ext>
            </a:extLst>
          </p:cNvPr>
          <p:cNvSpPr>
            <a:spLocks noGrp="1"/>
          </p:cNvSpPr>
          <p:nvPr>
            <p:ph idx="1"/>
          </p:nvPr>
        </p:nvSpPr>
        <p:spPr/>
        <p:txBody>
          <a:bodyPr>
            <a:normAutofit/>
          </a:bodyPr>
          <a:lstStyle/>
          <a:p>
            <a:r>
              <a:rPr lang="en-US" sz="2400" dirty="0"/>
              <a:t>Taking notes helps you to better pay attention in class. </a:t>
            </a:r>
          </a:p>
          <a:p>
            <a:r>
              <a:rPr lang="en-US" sz="2400" dirty="0"/>
              <a:t>Numerous studies have shown that actively engaging with a course (i.e., note-taking) helps you to better understand, process, and recall information. </a:t>
            </a:r>
          </a:p>
          <a:p>
            <a:r>
              <a:rPr lang="en-US" sz="2400" dirty="0"/>
              <a:t>Digital vs handwritten: Ina report by Duran and Frederick (2013), they found that students did better on assignments when they had handwritten/drawn notes vs typed notes. </a:t>
            </a:r>
          </a:p>
          <a:p>
            <a:pPr lvl="1"/>
            <a:r>
              <a:rPr lang="en-US" sz="2400" dirty="0"/>
              <a:t>What they found is that it is easier for the human brain to understand and recall information when you physically write something. </a:t>
            </a:r>
          </a:p>
          <a:p>
            <a:pPr lvl="1"/>
            <a:r>
              <a:rPr lang="en-US" sz="2400" dirty="0"/>
              <a:t>This is because your brain is more engaged when it is writing vs pressing a button. </a:t>
            </a:r>
          </a:p>
        </p:txBody>
      </p:sp>
      <p:sp>
        <p:nvSpPr>
          <p:cNvPr id="4" name="Slide Number Placeholder 3">
            <a:extLst>
              <a:ext uri="{FF2B5EF4-FFF2-40B4-BE49-F238E27FC236}">
                <a16:creationId xmlns:a16="http://schemas.microsoft.com/office/drawing/2014/main" id="{7F232881-4B31-909D-801A-456617307A5F}"/>
              </a:ext>
            </a:extLst>
          </p:cNvPr>
          <p:cNvSpPr>
            <a:spLocks noGrp="1"/>
          </p:cNvSpPr>
          <p:nvPr>
            <p:ph type="sldNum" sz="quarter" idx="10"/>
          </p:nvPr>
        </p:nvSpPr>
        <p:spPr/>
        <p:txBody>
          <a:bodyPr/>
          <a:lstStyle/>
          <a:p>
            <a:r>
              <a:rPr lang="en-US"/>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351811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8934-70E1-DA73-935E-BA20310C0D0D}"/>
              </a:ext>
            </a:extLst>
          </p:cNvPr>
          <p:cNvSpPr>
            <a:spLocks noGrp="1"/>
          </p:cNvSpPr>
          <p:nvPr>
            <p:ph type="title"/>
          </p:nvPr>
        </p:nvSpPr>
        <p:spPr/>
        <p:txBody>
          <a:bodyPr/>
          <a:lstStyle/>
          <a:p>
            <a:r>
              <a:rPr lang="en-US" dirty="0"/>
              <a:t>Steps to Taking Good Notes</a:t>
            </a:r>
          </a:p>
        </p:txBody>
      </p:sp>
      <p:sp>
        <p:nvSpPr>
          <p:cNvPr id="3" name="Content Placeholder 2">
            <a:extLst>
              <a:ext uri="{FF2B5EF4-FFF2-40B4-BE49-F238E27FC236}">
                <a16:creationId xmlns:a16="http://schemas.microsoft.com/office/drawing/2014/main" id="{D15FC4A7-F158-FCA9-5217-E267037C707B}"/>
              </a:ext>
            </a:extLst>
          </p:cNvPr>
          <p:cNvSpPr>
            <a:spLocks noGrp="1"/>
          </p:cNvSpPr>
          <p:nvPr>
            <p:ph idx="1"/>
          </p:nvPr>
        </p:nvSpPr>
        <p:spPr>
          <a:xfrm>
            <a:off x="838199" y="1825625"/>
            <a:ext cx="9841089" cy="4351338"/>
          </a:xfrm>
        </p:spPr>
        <p:txBody>
          <a:bodyPr>
            <a:noAutofit/>
          </a:bodyPr>
          <a:lstStyle/>
          <a:p>
            <a:r>
              <a:rPr lang="en-US" sz="3200" dirty="0"/>
              <a:t>Preview: Preview the material before class. Take notes from the assigned readings/videos. </a:t>
            </a:r>
          </a:p>
          <a:p>
            <a:r>
              <a:rPr lang="en-US" sz="3200" dirty="0"/>
              <a:t>Review Previous Notes and Course Syllabus: Refresh yourself from the previous class material. Each class builds off the previous one. </a:t>
            </a:r>
          </a:p>
          <a:p>
            <a:r>
              <a:rPr lang="en-US" sz="3200" dirty="0"/>
              <a:t>Know What Note-Taking Format to Use: Utilize the suggested note formatting guides (found in this lecture). </a:t>
            </a:r>
          </a:p>
          <a:p>
            <a:r>
              <a:rPr lang="en-US" sz="3200" dirty="0"/>
              <a:t>Utilize Good Note-Taking Strategies: Determine what is important and jot that down. </a:t>
            </a:r>
          </a:p>
        </p:txBody>
      </p:sp>
      <p:sp>
        <p:nvSpPr>
          <p:cNvPr id="4" name="Slide Number Placeholder 3">
            <a:extLst>
              <a:ext uri="{FF2B5EF4-FFF2-40B4-BE49-F238E27FC236}">
                <a16:creationId xmlns:a16="http://schemas.microsoft.com/office/drawing/2014/main" id="{5587CA83-389F-9F45-BB69-A5C7D2654A45}"/>
              </a:ext>
            </a:extLst>
          </p:cNvPr>
          <p:cNvSpPr>
            <a:spLocks noGrp="1"/>
          </p:cNvSpPr>
          <p:nvPr>
            <p:ph type="sldNum" sz="quarter" idx="10"/>
          </p:nvPr>
        </p:nvSpPr>
        <p:spPr/>
        <p:txBody>
          <a:bodyPr/>
          <a:lstStyle/>
          <a:p>
            <a:r>
              <a:rPr lang="en-US"/>
              <a:t>PAGE </a:t>
            </a:r>
            <a:fld id="{4A9B5881-4007-4345-955A-79C2656F0C49}" type="slidenum">
              <a:rPr lang="en-US" smtClean="0"/>
              <a:pPr/>
              <a:t>3</a:t>
            </a:fld>
            <a:endParaRPr lang="en-US" dirty="0"/>
          </a:p>
        </p:txBody>
      </p:sp>
    </p:spTree>
    <p:extLst>
      <p:ext uri="{BB962C8B-B14F-4D97-AF65-F5344CB8AC3E}">
        <p14:creationId xmlns:p14="http://schemas.microsoft.com/office/powerpoint/2010/main" val="305161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A3E1-1775-38C7-7E7C-E81D35B45577}"/>
              </a:ext>
            </a:extLst>
          </p:cNvPr>
          <p:cNvSpPr>
            <a:spLocks noGrp="1"/>
          </p:cNvSpPr>
          <p:nvPr>
            <p:ph type="title"/>
          </p:nvPr>
        </p:nvSpPr>
        <p:spPr/>
        <p:txBody>
          <a:bodyPr/>
          <a:lstStyle/>
          <a:p>
            <a:r>
              <a:rPr lang="en-US" dirty="0"/>
              <a:t>Note-taking Strategies</a:t>
            </a:r>
          </a:p>
        </p:txBody>
      </p:sp>
      <p:sp>
        <p:nvSpPr>
          <p:cNvPr id="3" name="Content Placeholder 2">
            <a:extLst>
              <a:ext uri="{FF2B5EF4-FFF2-40B4-BE49-F238E27FC236}">
                <a16:creationId xmlns:a16="http://schemas.microsoft.com/office/drawing/2014/main" id="{DF2E0697-C4D5-493E-D320-781DE2568565}"/>
              </a:ext>
            </a:extLst>
          </p:cNvPr>
          <p:cNvSpPr>
            <a:spLocks noGrp="1"/>
          </p:cNvSpPr>
          <p:nvPr>
            <p:ph idx="1"/>
          </p:nvPr>
        </p:nvSpPr>
        <p:spPr>
          <a:xfrm>
            <a:off x="838199" y="1636889"/>
            <a:ext cx="10958689" cy="4724586"/>
          </a:xfrm>
        </p:spPr>
        <p:txBody>
          <a:bodyPr>
            <a:normAutofit fontScale="85000" lnSpcReduction="10000"/>
          </a:bodyPr>
          <a:lstStyle/>
          <a:p>
            <a:pPr algn="l">
              <a:buFont typeface="Arial" panose="020B0604020202020204" pitchFamily="34" charset="0"/>
              <a:buChar char="•"/>
            </a:pPr>
            <a:r>
              <a:rPr lang="en-US" b="0" i="0" dirty="0">
                <a:effectLst/>
                <a:latin typeface="Roboto" panose="02000000000000000000" pitchFamily="2" charset="0"/>
              </a:rPr>
              <a:t>Focus: Focus on the </a:t>
            </a:r>
            <a:r>
              <a:rPr lang="en-US" b="0" i="1" u="sng" dirty="0">
                <a:effectLst/>
                <a:latin typeface="Roboto" panose="02000000000000000000" pitchFamily="2" charset="0"/>
              </a:rPr>
              <a:t>main points</a:t>
            </a:r>
            <a:r>
              <a:rPr lang="en-US" b="0" i="0" dirty="0">
                <a:effectLst/>
                <a:latin typeface="Roboto" panose="02000000000000000000" pitchFamily="2" charset="0"/>
              </a:rPr>
              <a:t> that the professor makes</a:t>
            </a:r>
            <a:r>
              <a:rPr lang="en-US" dirty="0">
                <a:latin typeface="Roboto" panose="02000000000000000000" pitchFamily="2" charset="0"/>
              </a:rPr>
              <a:t> in their lecture. Don’t worry about </a:t>
            </a:r>
            <a:r>
              <a:rPr lang="en-US" b="0" i="0" dirty="0">
                <a:effectLst/>
                <a:latin typeface="Roboto" panose="02000000000000000000" pitchFamily="2" charset="0"/>
              </a:rPr>
              <a:t>copying word-for-word what your professor says. Main points/concepts/key terms are usually in italics, underlined, highlighted or easily identifiable on a slide. Remember, if you miss something, jot it down and define it later. </a:t>
            </a:r>
          </a:p>
          <a:p>
            <a:pPr algn="l">
              <a:buFont typeface="Arial" panose="020B0604020202020204" pitchFamily="34" charset="0"/>
              <a:buChar char="•"/>
            </a:pPr>
            <a:r>
              <a:rPr lang="en-US" b="0" i="0" dirty="0">
                <a:effectLst/>
                <a:latin typeface="Roboto" panose="02000000000000000000" pitchFamily="2" charset="0"/>
              </a:rPr>
              <a:t>Record: Whether it is a lecture or an assignment that you do outside of class, you should record questions that come up that you may want to follow up on and ask your professor about. Copying a question and answer helps you to recall that information later on and can be a great way to study. </a:t>
            </a:r>
          </a:p>
          <a:p>
            <a:pPr algn="l">
              <a:buFont typeface="Arial" panose="020B0604020202020204" pitchFamily="34" charset="0"/>
              <a:buChar char="•"/>
            </a:pPr>
            <a:r>
              <a:rPr lang="en-US" b="0" i="0" dirty="0">
                <a:effectLst/>
                <a:latin typeface="Roboto" panose="02000000000000000000" pitchFamily="2" charset="0"/>
              </a:rPr>
              <a:t>Visuals: Make sure that your notes are clear, concise, organized, and structured notes in order to ensure that you will understand them later on. You can also draw maps, diagrams, and other visuals that may help you better understand the material. </a:t>
            </a:r>
          </a:p>
          <a:p>
            <a:pPr algn="l">
              <a:buFont typeface="Arial" panose="020B0604020202020204" pitchFamily="34" charset="0"/>
              <a:buChar char="•"/>
            </a:pPr>
            <a:r>
              <a:rPr lang="en-US" b="0" i="0" dirty="0">
                <a:effectLst/>
                <a:latin typeface="Roboto" panose="02000000000000000000" pitchFamily="2" charset="0"/>
              </a:rPr>
              <a:t>Concise: You CANNOT copy everything you see on a slide. Be concise and use abbreviations, symbols, bullets and phrases instead of complete sentences. This will help your mind and hand to stay fresh during class and will help you access things easier and quicker after class. It will also help you focus on the main </a:t>
            </a:r>
            <a:r>
              <a:rPr lang="en-US" dirty="0">
                <a:latin typeface="Roboto" panose="02000000000000000000" pitchFamily="2" charset="0"/>
              </a:rPr>
              <a:t>points </a:t>
            </a:r>
            <a:r>
              <a:rPr lang="en-US" b="0" i="0" dirty="0">
                <a:effectLst/>
                <a:latin typeface="Roboto" panose="02000000000000000000" pitchFamily="2" charset="0"/>
              </a:rPr>
              <a:t>of a lesson.</a:t>
            </a:r>
          </a:p>
          <a:p>
            <a:pPr algn="l">
              <a:buFont typeface="Arial" panose="020B0604020202020204" pitchFamily="34" charset="0"/>
              <a:buChar char="•"/>
            </a:pPr>
            <a:r>
              <a:rPr lang="en-US" b="0" i="0" dirty="0">
                <a:effectLst/>
                <a:latin typeface="Roboto" panose="02000000000000000000" pitchFamily="2" charset="0"/>
              </a:rPr>
              <a:t>Consistent: Be consistent with whatever note-taking strategy works for you. Changing your strategy can lead to confusion and inconsistency with the information that you are deciding to write down. </a:t>
            </a:r>
          </a:p>
          <a:p>
            <a:pPr marL="0" indent="0" algn="l">
              <a:buNone/>
            </a:pPr>
            <a:endParaRPr lang="en-US" b="0" i="0" dirty="0">
              <a:effectLst/>
              <a:latin typeface="Roboto" panose="02000000000000000000" pitchFamily="2" charset="0"/>
            </a:endParaRPr>
          </a:p>
          <a:p>
            <a:pPr marL="0" indent="0" algn="l">
              <a:buNone/>
            </a:pPr>
            <a:r>
              <a:rPr lang="en-US" b="0" i="0" dirty="0">
                <a:effectLst/>
                <a:latin typeface="Roboto" panose="02000000000000000000" pitchFamily="2" charset="0"/>
              </a:rPr>
              <a:t>For online lectures, you should not only use the tips above, but you should also </a:t>
            </a:r>
            <a:r>
              <a:rPr lang="en-US" dirty="0">
                <a:latin typeface="Roboto" panose="02000000000000000000" pitchFamily="2" charset="0"/>
              </a:rPr>
              <a:t>jot down</a:t>
            </a:r>
            <a:r>
              <a:rPr lang="en-US" b="0" i="0" dirty="0">
                <a:effectLst/>
                <a:latin typeface="Roboto" panose="02000000000000000000" pitchFamily="2" charset="0"/>
              </a:rPr>
              <a:t> the timestamps of any important parts of the lecture that you may need to listen to again at a later date.</a:t>
            </a:r>
            <a:endParaRPr lang="en-US" dirty="0"/>
          </a:p>
        </p:txBody>
      </p:sp>
      <p:sp>
        <p:nvSpPr>
          <p:cNvPr id="4" name="Slide Number Placeholder 3">
            <a:extLst>
              <a:ext uri="{FF2B5EF4-FFF2-40B4-BE49-F238E27FC236}">
                <a16:creationId xmlns:a16="http://schemas.microsoft.com/office/drawing/2014/main" id="{0B237A12-3F41-AAEB-3E5B-EBBA93596DB5}"/>
              </a:ext>
            </a:extLst>
          </p:cNvPr>
          <p:cNvSpPr>
            <a:spLocks noGrp="1"/>
          </p:cNvSpPr>
          <p:nvPr>
            <p:ph type="sldNum" sz="quarter" idx="10"/>
          </p:nvPr>
        </p:nvSpPr>
        <p:spPr/>
        <p:txBody>
          <a:bodyPr/>
          <a:lstStyle/>
          <a:p>
            <a:r>
              <a:rPr lang="en-US"/>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360638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4DC1-3427-BDE0-A3A3-C06C3396B3F6}"/>
              </a:ext>
            </a:extLst>
          </p:cNvPr>
          <p:cNvSpPr>
            <a:spLocks noGrp="1"/>
          </p:cNvSpPr>
          <p:nvPr>
            <p:ph type="title"/>
          </p:nvPr>
        </p:nvSpPr>
        <p:spPr/>
        <p:txBody>
          <a:bodyPr/>
          <a:lstStyle/>
          <a:p>
            <a:r>
              <a:rPr lang="en-US" dirty="0"/>
              <a:t>Determine what is important</a:t>
            </a:r>
          </a:p>
        </p:txBody>
      </p:sp>
      <p:sp>
        <p:nvSpPr>
          <p:cNvPr id="3" name="Content Placeholder 2">
            <a:extLst>
              <a:ext uri="{FF2B5EF4-FFF2-40B4-BE49-F238E27FC236}">
                <a16:creationId xmlns:a16="http://schemas.microsoft.com/office/drawing/2014/main" id="{6FB0C20B-A6CD-9447-3999-417EFE2FA7C8}"/>
              </a:ext>
            </a:extLst>
          </p:cNvPr>
          <p:cNvSpPr>
            <a:spLocks noGrp="1"/>
          </p:cNvSpPr>
          <p:nvPr>
            <p:ph idx="1"/>
          </p:nvPr>
        </p:nvSpPr>
        <p:spPr>
          <a:xfrm>
            <a:off x="838199" y="1825625"/>
            <a:ext cx="10326511" cy="4351338"/>
          </a:xfrm>
        </p:spPr>
        <p:txBody>
          <a:bodyPr>
            <a:normAutofit/>
          </a:bodyPr>
          <a:lstStyle/>
          <a:p>
            <a:pPr algn="l">
              <a:buFont typeface="Arial" panose="020B0604020202020204" pitchFamily="34" charset="0"/>
              <a:buChar char="•"/>
            </a:pPr>
            <a:r>
              <a:rPr lang="en-US" b="0" i="0" dirty="0">
                <a:effectLst/>
                <a:latin typeface="Roboto" panose="02000000000000000000" pitchFamily="2" charset="0"/>
              </a:rPr>
              <a:t>Introductory remarks often include summaries of overviews of main points.</a:t>
            </a:r>
          </a:p>
          <a:p>
            <a:pPr algn="l">
              <a:buFont typeface="Arial" panose="020B0604020202020204" pitchFamily="34" charset="0"/>
              <a:buChar char="•"/>
            </a:pPr>
            <a:r>
              <a:rPr lang="en-US" b="0" i="0" dirty="0">
                <a:effectLst/>
                <a:latin typeface="Roboto" panose="02000000000000000000" pitchFamily="2" charset="0"/>
              </a:rPr>
              <a:t>Listen for signal words/phrases like, “There are four main…” or “To sum up…” or “A major reason why…” or “One thing to remember is…”</a:t>
            </a:r>
          </a:p>
          <a:p>
            <a:pPr algn="l">
              <a:buFont typeface="Arial" panose="020B0604020202020204" pitchFamily="34" charset="0"/>
              <a:buChar char="•"/>
            </a:pPr>
            <a:r>
              <a:rPr lang="en-US" b="0" i="0" dirty="0">
                <a:effectLst/>
                <a:latin typeface="Roboto" panose="02000000000000000000" pitchFamily="2" charset="0"/>
              </a:rPr>
              <a:t>Repeated words or concepts are often important.</a:t>
            </a:r>
          </a:p>
          <a:p>
            <a:pPr algn="l">
              <a:buFont typeface="Arial" panose="020B0604020202020204" pitchFamily="34" charset="0"/>
              <a:buChar char="•"/>
            </a:pPr>
            <a:r>
              <a:rPr lang="en-US" b="0" i="0" dirty="0">
                <a:effectLst/>
                <a:latin typeface="Roboto" panose="02000000000000000000" pitchFamily="2" charset="0"/>
              </a:rPr>
              <a:t>Non-verbal cues like pointing, gestures, or a vocal emphasis on certain words, etc. can indicate important points.</a:t>
            </a:r>
          </a:p>
          <a:p>
            <a:pPr algn="l">
              <a:buFont typeface="Arial" panose="020B0604020202020204" pitchFamily="34" charset="0"/>
              <a:buChar char="•"/>
            </a:pPr>
            <a:r>
              <a:rPr lang="en-US" b="0" i="0" dirty="0">
                <a:effectLst/>
                <a:latin typeface="Roboto" panose="02000000000000000000" pitchFamily="2" charset="0"/>
              </a:rPr>
              <a:t>Final remarks and/or a wrap up of the class often provides a summary of the important points of the lecture.</a:t>
            </a:r>
          </a:p>
          <a:p>
            <a:pPr algn="l">
              <a:buFont typeface="Arial" panose="020B0604020202020204" pitchFamily="34" charset="0"/>
              <a:buChar char="•"/>
            </a:pPr>
            <a:r>
              <a:rPr lang="en-US" b="0" i="0" dirty="0">
                <a:effectLst/>
                <a:latin typeface="Roboto" panose="02000000000000000000" pitchFamily="2" charset="0"/>
              </a:rPr>
              <a:t>For online courses, consider watching online lectures in real time. Watching the lecture for the first time without pausing or rewinding can help force you to focus on what’s important enough to write down.</a:t>
            </a:r>
          </a:p>
          <a:p>
            <a:endParaRPr lang="en-US" dirty="0"/>
          </a:p>
        </p:txBody>
      </p:sp>
      <p:sp>
        <p:nvSpPr>
          <p:cNvPr id="4" name="Slide Number Placeholder 3">
            <a:extLst>
              <a:ext uri="{FF2B5EF4-FFF2-40B4-BE49-F238E27FC236}">
                <a16:creationId xmlns:a16="http://schemas.microsoft.com/office/drawing/2014/main" id="{F99F90A6-56F2-39BE-E51F-650BE649ACA4}"/>
              </a:ext>
            </a:extLst>
          </p:cNvPr>
          <p:cNvSpPr>
            <a:spLocks noGrp="1"/>
          </p:cNvSpPr>
          <p:nvPr>
            <p:ph type="sldNum" sz="quarter" idx="10"/>
          </p:nvPr>
        </p:nvSpPr>
        <p:spPr/>
        <p:txBody>
          <a:bodyPr/>
          <a:lstStyle/>
          <a:p>
            <a:r>
              <a:rPr lang="en-US"/>
              <a:t>PAGE </a:t>
            </a:r>
            <a:fld id="{4A9B5881-4007-4345-955A-79C2656F0C49}" type="slidenum">
              <a:rPr lang="en-US" smtClean="0"/>
              <a:pPr/>
              <a:t>5</a:t>
            </a:fld>
            <a:endParaRPr lang="en-US" dirty="0"/>
          </a:p>
        </p:txBody>
      </p:sp>
      <p:sp>
        <p:nvSpPr>
          <p:cNvPr id="5" name="TextBox 4">
            <a:extLst>
              <a:ext uri="{FF2B5EF4-FFF2-40B4-BE49-F238E27FC236}">
                <a16:creationId xmlns:a16="http://schemas.microsoft.com/office/drawing/2014/main" id="{6122DB5C-9454-F947-6E81-B39028528780}"/>
              </a:ext>
            </a:extLst>
          </p:cNvPr>
          <p:cNvSpPr txBox="1"/>
          <p:nvPr/>
        </p:nvSpPr>
        <p:spPr>
          <a:xfrm>
            <a:off x="7112000" y="5899355"/>
            <a:ext cx="3123381" cy="646331"/>
          </a:xfrm>
          <a:prstGeom prst="rect">
            <a:avLst/>
          </a:prstGeom>
          <a:noFill/>
        </p:spPr>
        <p:txBody>
          <a:bodyPr wrap="square" rtlCol="0">
            <a:spAutoFit/>
          </a:bodyPr>
          <a:lstStyle/>
          <a:p>
            <a:r>
              <a:rPr lang="en-US" dirty="0">
                <a:solidFill>
                  <a:schemeClr val="bg1"/>
                </a:solidFill>
              </a:rPr>
              <a:t>As recommended by the UNC Learning Center</a:t>
            </a:r>
          </a:p>
        </p:txBody>
      </p:sp>
    </p:spTree>
    <p:extLst>
      <p:ext uri="{BB962C8B-B14F-4D97-AF65-F5344CB8AC3E}">
        <p14:creationId xmlns:p14="http://schemas.microsoft.com/office/powerpoint/2010/main" val="3457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Different Formats for notes</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2676809188"/>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6</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B56A-4E43-B638-F88B-519F4A28934F}"/>
              </a:ext>
            </a:extLst>
          </p:cNvPr>
          <p:cNvSpPr>
            <a:spLocks noGrp="1"/>
          </p:cNvSpPr>
          <p:nvPr>
            <p:ph type="title"/>
          </p:nvPr>
        </p:nvSpPr>
        <p:spPr>
          <a:xfrm>
            <a:off x="839788" y="457200"/>
            <a:ext cx="3932237" cy="1600200"/>
          </a:xfrm>
        </p:spPr>
        <p:txBody>
          <a:bodyPr anchor="b">
            <a:normAutofit/>
          </a:bodyPr>
          <a:lstStyle/>
          <a:p>
            <a:r>
              <a:rPr lang="en-US" dirty="0"/>
              <a:t>Cornell Notes</a:t>
            </a:r>
          </a:p>
        </p:txBody>
      </p:sp>
      <p:sp>
        <p:nvSpPr>
          <p:cNvPr id="3" name="Content Placeholder 2">
            <a:extLst>
              <a:ext uri="{FF2B5EF4-FFF2-40B4-BE49-F238E27FC236}">
                <a16:creationId xmlns:a16="http://schemas.microsoft.com/office/drawing/2014/main" id="{10BEFA8C-050B-1344-4A78-EEE1291BDB0C}"/>
              </a:ext>
            </a:extLst>
          </p:cNvPr>
          <p:cNvSpPr>
            <a:spLocks noGrp="1"/>
          </p:cNvSpPr>
          <p:nvPr>
            <p:ph type="body" sz="half" idx="2"/>
          </p:nvPr>
        </p:nvSpPr>
        <p:spPr>
          <a:xfrm>
            <a:off x="839788" y="2057400"/>
            <a:ext cx="4465148" cy="3811588"/>
          </a:xfrm>
        </p:spPr>
        <p:txBody>
          <a:bodyPr>
            <a:normAutofit/>
          </a:bodyPr>
          <a:lstStyle/>
          <a:p>
            <a:r>
              <a:rPr lang="en-US" b="0" i="0" dirty="0">
                <a:effectLst/>
              </a:rPr>
              <a:t>This style includes sections for the date, essential question, topic, notes, questions, and a summary.</a:t>
            </a:r>
          </a:p>
          <a:p>
            <a:r>
              <a:rPr lang="en-US" dirty="0"/>
              <a:t>What are some things you notice about this style that is useful?</a:t>
            </a:r>
          </a:p>
        </p:txBody>
      </p:sp>
      <p:sp>
        <p:nvSpPr>
          <p:cNvPr id="4" name="Slide Number Placeholder 3">
            <a:extLst>
              <a:ext uri="{FF2B5EF4-FFF2-40B4-BE49-F238E27FC236}">
                <a16:creationId xmlns:a16="http://schemas.microsoft.com/office/drawing/2014/main" id="{6CB74A54-0F3B-5F23-D866-DBB334DE56C9}"/>
              </a:ext>
            </a:extLst>
          </p:cNvPr>
          <p:cNvSpPr>
            <a:spLocks noGrp="1"/>
          </p:cNvSpPr>
          <p:nvPr>
            <p:ph type="sldNum" sz="quarter" idx="10"/>
          </p:nvPr>
        </p:nvSpPr>
        <p:spPr>
          <a:xfrm>
            <a:off x="11353800" y="6361475"/>
            <a:ext cx="838200" cy="360000"/>
          </a:xfrm>
        </p:spPr>
        <p:txBody>
          <a:bodyPr anchor="ctr">
            <a:normAutofit/>
          </a:bodyPr>
          <a:lstStyle/>
          <a:p>
            <a:pPr>
              <a:spcAft>
                <a:spcPts val="600"/>
              </a:spcAft>
            </a:pPr>
            <a:r>
              <a:rPr lang="en-US"/>
              <a:t>PAGE </a:t>
            </a:r>
            <a:fld id="{4A9B5881-4007-4345-955A-79C2656F0C49}" type="slidenum">
              <a:rPr lang="en-US" smtClean="0"/>
              <a:pPr>
                <a:spcAft>
                  <a:spcPts val="600"/>
                </a:spcAft>
              </a:pPr>
              <a:t>7</a:t>
            </a:fld>
            <a:endParaRPr lang="en-US"/>
          </a:p>
        </p:txBody>
      </p:sp>
      <p:pic>
        <p:nvPicPr>
          <p:cNvPr id="1028" name="Picture 4" descr="Cornell Notes - The Comprehensible Classroom">
            <a:extLst>
              <a:ext uri="{FF2B5EF4-FFF2-40B4-BE49-F238E27FC236}">
                <a16:creationId xmlns:a16="http://schemas.microsoft.com/office/drawing/2014/main" id="{BD18FDE7-4E8B-8ADE-207C-CC5296180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987" y="0"/>
            <a:ext cx="5302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0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24A1-EF4F-DE02-8E9A-F49CE6172EDC}"/>
              </a:ext>
            </a:extLst>
          </p:cNvPr>
          <p:cNvSpPr>
            <a:spLocks noGrp="1"/>
          </p:cNvSpPr>
          <p:nvPr>
            <p:ph type="title"/>
          </p:nvPr>
        </p:nvSpPr>
        <p:spPr/>
        <p:txBody>
          <a:bodyPr/>
          <a:lstStyle/>
          <a:p>
            <a:r>
              <a:rPr lang="en-US" dirty="0"/>
              <a:t>Outline Format</a:t>
            </a:r>
          </a:p>
        </p:txBody>
      </p:sp>
      <p:sp>
        <p:nvSpPr>
          <p:cNvPr id="3" name="Content Placeholder 2">
            <a:extLst>
              <a:ext uri="{FF2B5EF4-FFF2-40B4-BE49-F238E27FC236}">
                <a16:creationId xmlns:a16="http://schemas.microsoft.com/office/drawing/2014/main" id="{A13765FE-4E60-F2D4-AC12-272A9A45BC6B}"/>
              </a:ext>
            </a:extLst>
          </p:cNvPr>
          <p:cNvSpPr>
            <a:spLocks noGrp="1"/>
          </p:cNvSpPr>
          <p:nvPr>
            <p:ph idx="1"/>
          </p:nvPr>
        </p:nvSpPr>
        <p:spPr/>
        <p:txBody>
          <a:bodyPr/>
          <a:lstStyle/>
          <a:p>
            <a:r>
              <a:rPr lang="en-US" b="0" i="0" dirty="0">
                <a:effectLst/>
                <a:latin typeface="Roboto" panose="02000000000000000000" pitchFamily="2" charset="0"/>
              </a:rPr>
              <a:t>An outline organizes the lecture by main points, allowing room for examples and details.</a:t>
            </a:r>
          </a:p>
          <a:p>
            <a:endParaRPr lang="en-US" dirty="0"/>
          </a:p>
        </p:txBody>
      </p:sp>
      <p:sp>
        <p:nvSpPr>
          <p:cNvPr id="4" name="Slide Number Placeholder 3">
            <a:extLst>
              <a:ext uri="{FF2B5EF4-FFF2-40B4-BE49-F238E27FC236}">
                <a16:creationId xmlns:a16="http://schemas.microsoft.com/office/drawing/2014/main" id="{348C7D7F-FD0B-2607-E9EF-D9D23D2B8D07}"/>
              </a:ext>
            </a:extLst>
          </p:cNvPr>
          <p:cNvSpPr>
            <a:spLocks noGrp="1"/>
          </p:cNvSpPr>
          <p:nvPr>
            <p:ph type="sldNum" sz="quarter" idx="10"/>
          </p:nvPr>
        </p:nvSpPr>
        <p:spPr/>
        <p:txBody>
          <a:bodyPr/>
          <a:lstStyle/>
          <a:p>
            <a:r>
              <a:rPr lang="en-US"/>
              <a:t>PAGE </a:t>
            </a:r>
            <a:fld id="{4A9B5881-4007-4345-955A-79C2656F0C49}" type="slidenum">
              <a:rPr lang="en-US" smtClean="0"/>
              <a:pPr/>
              <a:t>8</a:t>
            </a:fld>
            <a:endParaRPr lang="en-US" dirty="0"/>
          </a:p>
        </p:txBody>
      </p:sp>
      <p:pic>
        <p:nvPicPr>
          <p:cNvPr id="2050" name="Picture 2" descr="Outline Method - Ms. Liew's Class">
            <a:extLst>
              <a:ext uri="{FF2B5EF4-FFF2-40B4-BE49-F238E27FC236}">
                <a16:creationId xmlns:a16="http://schemas.microsoft.com/office/drawing/2014/main" id="{2F344C39-A2BB-9180-0D3C-75C150D20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408" y="611076"/>
            <a:ext cx="4818592" cy="591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0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BF5B-0DB9-C57D-1A32-876E7E3656F0}"/>
              </a:ext>
            </a:extLst>
          </p:cNvPr>
          <p:cNvSpPr>
            <a:spLocks noGrp="1"/>
          </p:cNvSpPr>
          <p:nvPr>
            <p:ph type="title"/>
          </p:nvPr>
        </p:nvSpPr>
        <p:spPr/>
        <p:txBody>
          <a:bodyPr/>
          <a:lstStyle/>
          <a:p>
            <a:r>
              <a:rPr lang="en-US" dirty="0"/>
              <a:t>Flowchart/concept map</a:t>
            </a:r>
          </a:p>
        </p:txBody>
      </p:sp>
      <p:sp>
        <p:nvSpPr>
          <p:cNvPr id="3" name="Content Placeholder 2">
            <a:extLst>
              <a:ext uri="{FF2B5EF4-FFF2-40B4-BE49-F238E27FC236}">
                <a16:creationId xmlns:a16="http://schemas.microsoft.com/office/drawing/2014/main" id="{B55D13BE-FC7F-6F0F-1F4A-30A30090687A}"/>
              </a:ext>
            </a:extLst>
          </p:cNvPr>
          <p:cNvSpPr>
            <a:spLocks noGrp="1"/>
          </p:cNvSpPr>
          <p:nvPr>
            <p:ph idx="1"/>
          </p:nvPr>
        </p:nvSpPr>
        <p:spPr>
          <a:xfrm>
            <a:off x="838200" y="1825625"/>
            <a:ext cx="5674412" cy="4351338"/>
          </a:xfrm>
        </p:spPr>
        <p:txBody>
          <a:bodyPr/>
          <a:lstStyle/>
          <a:p>
            <a:r>
              <a:rPr lang="en-US" b="0" i="0" dirty="0">
                <a:effectLst/>
                <a:latin typeface="Roboto" panose="02000000000000000000" pitchFamily="2" charset="0"/>
              </a:rPr>
              <a:t>A visual representation of notes is good for content that has an order or steps involved. </a:t>
            </a:r>
            <a:endParaRPr lang="en-US" dirty="0"/>
          </a:p>
        </p:txBody>
      </p:sp>
      <p:sp>
        <p:nvSpPr>
          <p:cNvPr id="4" name="Slide Number Placeholder 3">
            <a:extLst>
              <a:ext uri="{FF2B5EF4-FFF2-40B4-BE49-F238E27FC236}">
                <a16:creationId xmlns:a16="http://schemas.microsoft.com/office/drawing/2014/main" id="{06F183CE-4B69-DEFA-A55D-3F060AA60C98}"/>
              </a:ext>
            </a:extLst>
          </p:cNvPr>
          <p:cNvSpPr>
            <a:spLocks noGrp="1"/>
          </p:cNvSpPr>
          <p:nvPr>
            <p:ph type="sldNum" sz="quarter" idx="10"/>
          </p:nvPr>
        </p:nvSpPr>
        <p:spPr/>
        <p:txBody>
          <a:bodyPr/>
          <a:lstStyle/>
          <a:p>
            <a:r>
              <a:rPr lang="en-US"/>
              <a:t>PAGE </a:t>
            </a:r>
            <a:fld id="{4A9B5881-4007-4345-955A-79C2656F0C49}" type="slidenum">
              <a:rPr lang="en-US" smtClean="0"/>
              <a:pPr/>
              <a:t>9</a:t>
            </a:fld>
            <a:endParaRPr lang="en-US" dirty="0"/>
          </a:p>
        </p:txBody>
      </p:sp>
      <p:pic>
        <p:nvPicPr>
          <p:cNvPr id="3074" name="Picture 2" descr="Example of flow chart notes - Skills for OU Study - Open University | Notes  skills, Flow chart, Study notes">
            <a:extLst>
              <a:ext uri="{FF2B5EF4-FFF2-40B4-BE49-F238E27FC236}">
                <a16:creationId xmlns:a16="http://schemas.microsoft.com/office/drawing/2014/main" id="{98EE01AE-B058-19E1-C12C-7D1083DA8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068" y="562813"/>
            <a:ext cx="5674412" cy="62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73793"/>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7543618_win32_fixed.potx" id="{ADAA76EA-DF5A-4461-9F55-FB2239CA5BEE}" vid="{736839AE-787B-453A-8CE5-01202B88C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477DE146C56C4185DE3B90C297DC88" ma:contentTypeVersion="4" ma:contentTypeDescription="Create a new document." ma:contentTypeScope="" ma:versionID="485eb98f43145bedc76266aacaaed1d2">
  <xsd:schema xmlns:xsd="http://www.w3.org/2001/XMLSchema" xmlns:xs="http://www.w3.org/2001/XMLSchema" xmlns:p="http://schemas.microsoft.com/office/2006/metadata/properties" xmlns:ns1="http://schemas.microsoft.com/sharepoint/v3" xmlns:ns2="2909f238-421c-4ce8-b78f-2e08430e21f1" targetNamespace="http://schemas.microsoft.com/office/2006/metadata/properties" ma:root="true" ma:fieldsID="cbc623f57a402c8e9fbb2e9dbaf1ab69" ns1:_="" ns2:_="">
    <xsd:import namespace="http://schemas.microsoft.com/sharepoint/v3"/>
    <xsd:import namespace="2909f238-421c-4ce8-b78f-2e08430e21f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09f238-421c-4ce8-b78f-2e08430e2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3A2C4-65DD-4B91-853B-998C451718D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3180148-DA8B-4299-BD13-48C7F6E6C046}">
  <ds:schemaRefs>
    <ds:schemaRef ds:uri="http://schemas.microsoft.com/sharepoint/v3/contenttype/forms"/>
  </ds:schemaRefs>
</ds:datastoreItem>
</file>

<file path=customXml/itemProps3.xml><?xml version="1.0" encoding="utf-8"?>
<ds:datastoreItem xmlns:ds="http://schemas.openxmlformats.org/officeDocument/2006/customXml" ds:itemID="{7578C7D2-DC49-43C7-A10A-A3887BD0D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09f238-421c-4ce8-b78f-2e08430e2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1134</TotalTime>
  <Words>936</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Roboto</vt:lpstr>
      <vt:lpstr>Wingdings</vt:lpstr>
      <vt:lpstr>Office Theme</vt:lpstr>
      <vt:lpstr>Why Take Notes</vt:lpstr>
      <vt:lpstr>Why Good Notes Matter</vt:lpstr>
      <vt:lpstr>Steps to Taking Good Notes</vt:lpstr>
      <vt:lpstr>Note-taking Strategies</vt:lpstr>
      <vt:lpstr>Determine what is important</vt:lpstr>
      <vt:lpstr>Different Formats for notes</vt:lpstr>
      <vt:lpstr>Cornell Notes</vt:lpstr>
      <vt:lpstr>Outline Format</vt:lpstr>
      <vt:lpstr>Flowchart/concept map</vt:lpstr>
      <vt:lpstr>Charting Method</vt:lpstr>
      <vt:lpstr>Sentence Method</vt:lpstr>
      <vt:lpstr>Sources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Take Notes</dc:title>
  <dc:creator>Shannon Nicole Warren</dc:creator>
  <cp:lastModifiedBy>Warren, Shannon N</cp:lastModifiedBy>
  <cp:revision>9</cp:revision>
  <dcterms:created xsi:type="dcterms:W3CDTF">2022-06-14T23:08:07Z</dcterms:created>
  <dcterms:modified xsi:type="dcterms:W3CDTF">2022-09-30T20:01:42Z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0x01010016477DE146C56C4185DE3B90C297DC88</vt:lpwstr>
  </property>
</Properties>
</file>